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5" r:id="rId3"/>
    <p:sldId id="257" r:id="rId4"/>
    <p:sldId id="258" r:id="rId5"/>
    <p:sldId id="259" r:id="rId6"/>
    <p:sldId id="266" r:id="rId7"/>
    <p:sldId id="260" r:id="rId8"/>
    <p:sldId id="261" r:id="rId9"/>
    <p:sldId id="262" r:id="rId10"/>
    <p:sldId id="263" r:id="rId11"/>
    <p:sldId id="264" r:id="rId12"/>
    <p:sldId id="269" r:id="rId13"/>
    <p:sldId id="267" r:id="rId14"/>
    <p:sldId id="268"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6" d="100"/>
          <a:sy n="76" d="100"/>
        </p:scale>
        <p:origin x="-90" y="-93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0A79BB8-1219-4441-9596-ECF0231C4237}" type="datetimeFigureOut">
              <a:rPr lang="en-US" smtClean="0"/>
              <a:t>1/14/2016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669C49-0901-4F2C-B6A0-4E1114077027}"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0010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A79BB8-1219-4441-9596-ECF0231C4237}" type="datetimeFigureOut">
              <a:rPr lang="en-US" smtClean="0"/>
              <a:t>1/14/2016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669C49-0901-4F2C-B6A0-4E1114077027}" type="slidenum">
              <a:rPr lang="en-US" smtClean="0"/>
              <a:t>‹#›</a:t>
            </a:fld>
            <a:endParaRPr lang="en-US"/>
          </a:p>
        </p:txBody>
      </p:sp>
    </p:spTree>
    <p:extLst>
      <p:ext uri="{BB962C8B-B14F-4D97-AF65-F5344CB8AC3E}">
        <p14:creationId xmlns:p14="http://schemas.microsoft.com/office/powerpoint/2010/main" val="3583223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A79BB8-1219-4441-9596-ECF0231C4237}" type="datetimeFigureOut">
              <a:rPr lang="en-US" smtClean="0"/>
              <a:t>1/14/2016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669C49-0901-4F2C-B6A0-4E1114077027}"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0141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0A79BB8-1219-4441-9596-ECF0231C4237}" type="datetimeFigureOut">
              <a:rPr lang="en-US" smtClean="0"/>
              <a:t>1/14/2016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669C49-0901-4F2C-B6A0-4E1114077027}" type="slidenum">
              <a:rPr lang="en-US" smtClean="0"/>
              <a:t>‹#›</a:t>
            </a:fld>
            <a:endParaRPr lang="en-US"/>
          </a:p>
        </p:txBody>
      </p:sp>
    </p:spTree>
    <p:extLst>
      <p:ext uri="{BB962C8B-B14F-4D97-AF65-F5344CB8AC3E}">
        <p14:creationId xmlns:p14="http://schemas.microsoft.com/office/powerpoint/2010/main" val="2215171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0A79BB8-1219-4441-9596-ECF0231C4237}" type="datetimeFigureOut">
              <a:rPr lang="en-US" smtClean="0"/>
              <a:t>1/14/2016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6669C49-0901-4F2C-B6A0-4E1114077027}" type="slidenum">
              <a:rPr lang="en-US" smtClean="0"/>
              <a:t>‹#›</a:t>
            </a:fld>
            <a:endParaRPr lang="en-US"/>
          </a:p>
        </p:txBody>
      </p:sp>
    </p:spTree>
    <p:extLst>
      <p:ext uri="{BB962C8B-B14F-4D97-AF65-F5344CB8AC3E}">
        <p14:creationId xmlns:p14="http://schemas.microsoft.com/office/powerpoint/2010/main" val="35285942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0A79BB8-1219-4441-9596-ECF0231C4237}" type="datetimeFigureOut">
              <a:rPr lang="en-US" smtClean="0"/>
              <a:t>1/14/2016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669C49-0901-4F2C-B6A0-4E1114077027}" type="slidenum">
              <a:rPr lang="en-US" smtClean="0"/>
              <a:t>‹#›</a:t>
            </a:fld>
            <a:endParaRPr lang="en-US"/>
          </a:p>
        </p:txBody>
      </p:sp>
    </p:spTree>
    <p:extLst>
      <p:ext uri="{BB962C8B-B14F-4D97-AF65-F5344CB8AC3E}">
        <p14:creationId xmlns:p14="http://schemas.microsoft.com/office/powerpoint/2010/main" val="3306560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F0A79BB8-1219-4441-9596-ECF0231C4237}" type="datetimeFigureOut">
              <a:rPr lang="en-US" smtClean="0"/>
              <a:t>1/14/2016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96669C49-0901-4F2C-B6A0-4E1114077027}" type="slidenum">
              <a:rPr lang="en-US" smtClean="0"/>
              <a:t>‹#›</a:t>
            </a:fld>
            <a:endParaRPr lang="en-US"/>
          </a:p>
        </p:txBody>
      </p:sp>
    </p:spTree>
    <p:extLst>
      <p:ext uri="{BB962C8B-B14F-4D97-AF65-F5344CB8AC3E}">
        <p14:creationId xmlns:p14="http://schemas.microsoft.com/office/powerpoint/2010/main" val="3707028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F0A79BB8-1219-4441-9596-ECF0231C4237}" type="datetimeFigureOut">
              <a:rPr lang="en-US" smtClean="0"/>
              <a:t>1/14/2016</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6669C49-0901-4F2C-B6A0-4E1114077027}" type="slidenum">
              <a:rPr lang="en-US" smtClean="0"/>
              <a:t>‹#›</a:t>
            </a:fld>
            <a:endParaRPr lang="en-US"/>
          </a:p>
        </p:txBody>
      </p:sp>
    </p:spTree>
    <p:extLst>
      <p:ext uri="{BB962C8B-B14F-4D97-AF65-F5344CB8AC3E}">
        <p14:creationId xmlns:p14="http://schemas.microsoft.com/office/powerpoint/2010/main" val="887806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A79BB8-1219-4441-9596-ECF0231C4237}" type="datetimeFigureOut">
              <a:rPr lang="en-US" smtClean="0"/>
              <a:t>1/14/2016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669C49-0901-4F2C-B6A0-4E1114077027}" type="slidenum">
              <a:rPr lang="en-US" smtClean="0"/>
              <a:t>‹#›</a:t>
            </a:fld>
            <a:endParaRPr lang="en-US"/>
          </a:p>
        </p:txBody>
      </p:sp>
    </p:spTree>
    <p:extLst>
      <p:ext uri="{BB962C8B-B14F-4D97-AF65-F5344CB8AC3E}">
        <p14:creationId xmlns:p14="http://schemas.microsoft.com/office/powerpoint/2010/main" val="35764941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A79BB8-1219-4441-9596-ECF0231C4237}" type="datetimeFigureOut">
              <a:rPr lang="en-US" smtClean="0"/>
              <a:t>1/14/2016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669C49-0901-4F2C-B6A0-4E1114077027}" type="slidenum">
              <a:rPr lang="en-US" smtClean="0"/>
              <a:t>‹#›</a:t>
            </a:fld>
            <a:endParaRPr lang="en-US"/>
          </a:p>
        </p:txBody>
      </p:sp>
    </p:spTree>
    <p:extLst>
      <p:ext uri="{BB962C8B-B14F-4D97-AF65-F5344CB8AC3E}">
        <p14:creationId xmlns:p14="http://schemas.microsoft.com/office/powerpoint/2010/main" val="3315203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A79BB8-1219-4441-9596-ECF0231C4237}" type="datetimeFigureOut">
              <a:rPr lang="en-US" smtClean="0"/>
              <a:t>1/14/2016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669C49-0901-4F2C-B6A0-4E1114077027}" type="slidenum">
              <a:rPr lang="en-US" smtClean="0"/>
              <a:t>‹#›</a:t>
            </a:fld>
            <a:endParaRPr lang="en-US"/>
          </a:p>
        </p:txBody>
      </p:sp>
    </p:spTree>
    <p:extLst>
      <p:ext uri="{BB962C8B-B14F-4D97-AF65-F5344CB8AC3E}">
        <p14:creationId xmlns:p14="http://schemas.microsoft.com/office/powerpoint/2010/main" val="28280231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F0A79BB8-1219-4441-9596-ECF0231C4237}" type="datetimeFigureOut">
              <a:rPr lang="en-US" smtClean="0"/>
              <a:t>1/14/2016</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96669C49-0901-4F2C-B6A0-4E1114077027}"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37568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00665" y="2139351"/>
            <a:ext cx="10455214" cy="1928631"/>
          </a:xfrm>
        </p:spPr>
        <p:txBody>
          <a:bodyPr>
            <a:normAutofit/>
          </a:bodyPr>
          <a:lstStyle/>
          <a:p>
            <a:r>
              <a:rPr lang="en-US" sz="6600" dirty="0" smtClean="0"/>
              <a:t>Washington Oaks a Rental Rehabilitation Program Project</a:t>
            </a:r>
            <a:endParaRPr lang="en-US" sz="6600" dirty="0"/>
          </a:p>
        </p:txBody>
      </p:sp>
      <p:sp>
        <p:nvSpPr>
          <p:cNvPr id="3" name="Subtitle 2"/>
          <p:cNvSpPr>
            <a:spLocks noGrp="1"/>
          </p:cNvSpPr>
          <p:nvPr>
            <p:ph type="subTitle" idx="1"/>
          </p:nvPr>
        </p:nvSpPr>
        <p:spPr>
          <a:xfrm>
            <a:off x="1480868" y="4718023"/>
            <a:ext cx="9144000" cy="1354973"/>
          </a:xfrm>
        </p:spPr>
        <p:txBody>
          <a:bodyPr/>
          <a:lstStyle/>
          <a:p>
            <a:r>
              <a:rPr lang="en-US" dirty="0" smtClean="0"/>
              <a:t>City of Knoxville</a:t>
            </a:r>
          </a:p>
          <a:p>
            <a:r>
              <a:rPr lang="en-US" dirty="0" smtClean="0"/>
              <a:t>Funded with HOME and CDBG funds</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9736" y="251659"/>
            <a:ext cx="6840747" cy="1562671"/>
          </a:xfrm>
          <a:prstGeom prst="rect">
            <a:avLst/>
          </a:prstGeom>
        </p:spPr>
      </p:pic>
    </p:spTree>
    <p:extLst>
      <p:ext uri="{BB962C8B-B14F-4D97-AF65-F5344CB8AC3E}">
        <p14:creationId xmlns:p14="http://schemas.microsoft.com/office/powerpoint/2010/main" val="8685297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439" y="1846053"/>
            <a:ext cx="10831285" cy="1565783"/>
          </a:xfrm>
        </p:spPr>
        <p:txBody>
          <a:bodyPr>
            <a:noAutofit/>
          </a:bodyPr>
          <a:lstStyle/>
          <a:p>
            <a:pPr algn="ctr"/>
            <a:r>
              <a:rPr lang="en-US" sz="3200" b="1" dirty="0" smtClean="0"/>
              <a:t>was initiated by the City of Knoxville, Community Development Department, in response to the local need for standard, rental housing that is affordable to low income tenants.</a:t>
            </a:r>
            <a:endParaRPr lang="en-US" sz="3200" b="1" dirty="0"/>
          </a:p>
        </p:txBody>
      </p:sp>
      <p:sp>
        <p:nvSpPr>
          <p:cNvPr id="3" name="Content Placeholder 2"/>
          <p:cNvSpPr>
            <a:spLocks noGrp="1"/>
          </p:cNvSpPr>
          <p:nvPr>
            <p:ph idx="1"/>
          </p:nvPr>
        </p:nvSpPr>
        <p:spPr>
          <a:xfrm>
            <a:off x="759329" y="3938646"/>
            <a:ext cx="10515600" cy="2073965"/>
          </a:xfrm>
        </p:spPr>
        <p:txBody>
          <a:bodyPr/>
          <a:lstStyle/>
          <a:p>
            <a:pPr marL="0" indent="0">
              <a:buNone/>
            </a:pPr>
            <a:r>
              <a:rPr lang="en-US" dirty="0" smtClean="0"/>
              <a:t>The Program is designed to accomplish a two-fold objective:</a:t>
            </a:r>
          </a:p>
          <a:p>
            <a:pPr marL="0" indent="0">
              <a:buNone/>
            </a:pPr>
            <a:r>
              <a:rPr lang="en-US" dirty="0" smtClean="0"/>
              <a:t>	To increase the supply and long-term availability of affordable, decent, safe and energy efficient housing for low income families: and</a:t>
            </a:r>
          </a:p>
          <a:p>
            <a:pPr marL="0" indent="0">
              <a:buNone/>
            </a:pPr>
            <a:r>
              <a:rPr lang="en-US" dirty="0" smtClean="0"/>
              <a:t>	To revitalize and strengthen Knoxville’s inner-city neighborhoods by correcting substandard rental housing conditions within the community</a:t>
            </a:r>
          </a:p>
          <a:p>
            <a:endParaRPr lang="en-US" dirty="0"/>
          </a:p>
        </p:txBody>
      </p:sp>
      <p:sp>
        <p:nvSpPr>
          <p:cNvPr id="5" name="Title 1"/>
          <p:cNvSpPr txBox="1">
            <a:spLocks/>
          </p:cNvSpPr>
          <p:nvPr/>
        </p:nvSpPr>
        <p:spPr>
          <a:xfrm>
            <a:off x="601486" y="621102"/>
            <a:ext cx="10831285" cy="1112808"/>
          </a:xfrm>
          <a:prstGeom prst="rect">
            <a:avLst/>
          </a:prstGeom>
        </p:spPr>
        <p:txBody>
          <a:bodyPr vert="horz" lIns="91440" tIns="45720" rIns="91440" bIns="45720" rtlCol="0" anchor="b">
            <a:no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dirty="0" smtClean="0"/>
              <a:t>The Rental Rehabilitation Program</a:t>
            </a:r>
            <a:endParaRPr lang="en-US" b="1" dirty="0"/>
          </a:p>
        </p:txBody>
      </p:sp>
    </p:spTree>
    <p:extLst>
      <p:ext uri="{BB962C8B-B14F-4D97-AF65-F5344CB8AC3E}">
        <p14:creationId xmlns:p14="http://schemas.microsoft.com/office/powerpoint/2010/main" val="8276141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Rental Rehab Program Participants</a:t>
            </a:r>
            <a:endParaRPr lang="en-US" b="1" dirty="0"/>
          </a:p>
        </p:txBody>
      </p:sp>
      <p:sp>
        <p:nvSpPr>
          <p:cNvPr id="3" name="Content Placeholder 2"/>
          <p:cNvSpPr>
            <a:spLocks noGrp="1"/>
          </p:cNvSpPr>
          <p:nvPr>
            <p:ph idx="1"/>
          </p:nvPr>
        </p:nvSpPr>
        <p:spPr>
          <a:xfrm>
            <a:off x="1097280" y="1983757"/>
            <a:ext cx="10058400" cy="3321488"/>
          </a:xfrm>
        </p:spPr>
        <p:txBody>
          <a:bodyPr>
            <a:normAutofit lnSpcReduction="10000"/>
          </a:bodyPr>
          <a:lstStyle/>
          <a:p>
            <a:pPr marL="201168" lvl="1" indent="0">
              <a:buNone/>
            </a:pPr>
            <a:r>
              <a:rPr lang="en-US" sz="2000" dirty="0" smtClean="0"/>
              <a:t>The Program is available to owners of substandard residential rental property.  </a:t>
            </a:r>
          </a:p>
          <a:p>
            <a:pPr marL="201168" lvl="1" indent="0">
              <a:buNone/>
            </a:pPr>
            <a:endParaRPr lang="en-US" sz="2000" dirty="0" smtClean="0"/>
          </a:p>
          <a:p>
            <a:pPr marL="201168" lvl="1" indent="0">
              <a:buNone/>
            </a:pPr>
            <a:r>
              <a:rPr lang="en-US" sz="2000" dirty="0" smtClean="0"/>
              <a:t>Eligible owners can be private individuals, public agencies or non-profits.  All owners must have financial stability and successful  management and property maintenance of any owned rental properties.</a:t>
            </a:r>
          </a:p>
          <a:p>
            <a:pPr marL="201168" lvl="1" indent="0">
              <a:buNone/>
            </a:pPr>
            <a:endParaRPr lang="en-US" sz="2000" dirty="0" smtClean="0"/>
          </a:p>
          <a:p>
            <a:pPr marL="201168" lvl="1" indent="0">
              <a:buNone/>
            </a:pPr>
            <a:r>
              <a:rPr lang="en-US" sz="2000" dirty="0" smtClean="0"/>
              <a:t>Participants must document proven development capacity for the type and size of project.</a:t>
            </a:r>
          </a:p>
          <a:p>
            <a:pPr marL="201168" lvl="1" indent="0">
              <a:buNone/>
            </a:pPr>
            <a:endParaRPr lang="en-US" sz="2000" dirty="0" smtClean="0"/>
          </a:p>
          <a:p>
            <a:pPr marL="201168" lvl="1" indent="0">
              <a:buNone/>
            </a:pPr>
            <a:r>
              <a:rPr lang="en-US" sz="2000" dirty="0" smtClean="0"/>
              <a:t>Participants are required to attend a Fair Housing/Rental Rehab Compliance Training provided by City staff.</a:t>
            </a:r>
          </a:p>
          <a:p>
            <a:endParaRPr lang="en-US" dirty="0" smtClean="0"/>
          </a:p>
        </p:txBody>
      </p:sp>
    </p:spTree>
    <p:extLst>
      <p:ext uri="{BB962C8B-B14F-4D97-AF65-F5344CB8AC3E}">
        <p14:creationId xmlns:p14="http://schemas.microsoft.com/office/powerpoint/2010/main" val="109894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Rental Rehabilitation Property </a:t>
            </a:r>
            <a:endParaRPr lang="en-US" b="1" dirty="0"/>
          </a:p>
        </p:txBody>
      </p:sp>
      <p:sp>
        <p:nvSpPr>
          <p:cNvPr id="3" name="Content Placeholder 2"/>
          <p:cNvSpPr>
            <a:spLocks noGrp="1"/>
          </p:cNvSpPr>
          <p:nvPr>
            <p:ph idx="1"/>
          </p:nvPr>
        </p:nvSpPr>
        <p:spPr/>
        <p:txBody>
          <a:bodyPr/>
          <a:lstStyle/>
          <a:p>
            <a:r>
              <a:rPr lang="en-US" dirty="0" smtClean="0"/>
              <a:t>Property can be single family, multi family or supportive housing.</a:t>
            </a:r>
          </a:p>
          <a:p>
            <a:endParaRPr lang="en-US" dirty="0" smtClean="0"/>
          </a:p>
          <a:p>
            <a:r>
              <a:rPr lang="en-US" dirty="0" smtClean="0"/>
              <a:t>Properties are brought up to the City’s Neighborhood Standards, which include the 2012 ICC Housing Maintenance Code, existing codes related to health and safety, lead based paint requirements and cost effective energy conservation measures.</a:t>
            </a:r>
          </a:p>
          <a:p>
            <a:endParaRPr lang="en-US" dirty="0"/>
          </a:p>
          <a:p>
            <a:r>
              <a:rPr lang="en-US" dirty="0" smtClean="0"/>
              <a:t>Properties must be located in a neighborhood where current market conditions indicate a need for the proposed rental project.</a:t>
            </a:r>
            <a:endParaRPr lang="en-US" dirty="0"/>
          </a:p>
        </p:txBody>
      </p:sp>
    </p:spTree>
    <p:extLst>
      <p:ext uri="{BB962C8B-B14F-4D97-AF65-F5344CB8AC3E}">
        <p14:creationId xmlns:p14="http://schemas.microsoft.com/office/powerpoint/2010/main" val="36346014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Financial Assistance</a:t>
            </a:r>
            <a:endParaRPr lang="en-US" b="1" dirty="0"/>
          </a:p>
        </p:txBody>
      </p:sp>
      <p:sp>
        <p:nvSpPr>
          <p:cNvPr id="3" name="Content Placeholder 2"/>
          <p:cNvSpPr>
            <a:spLocks noGrp="1"/>
          </p:cNvSpPr>
          <p:nvPr>
            <p:ph idx="1"/>
          </p:nvPr>
        </p:nvSpPr>
        <p:spPr/>
        <p:txBody>
          <a:bodyPr>
            <a:normAutofit/>
          </a:bodyPr>
          <a:lstStyle/>
          <a:p>
            <a:r>
              <a:rPr lang="en-US" dirty="0" smtClean="0"/>
              <a:t>Program provides a subsidy toward the cost of rehabilitation in the form of a forgivable loan called “Deferred Payment Loan” (DPL).</a:t>
            </a:r>
          </a:p>
          <a:p>
            <a:r>
              <a:rPr lang="en-US" dirty="0" smtClean="0"/>
              <a:t>DPL’s are limited to the minimum amount necessary to make a project feasible based on projected rents and expenses and a reasonable return on owner’s investment.</a:t>
            </a:r>
          </a:p>
          <a:p>
            <a:r>
              <a:rPr lang="en-US" dirty="0" smtClean="0"/>
              <a:t>Total DPL is also limited to 80% of cost or $20,000 per unit.</a:t>
            </a:r>
          </a:p>
          <a:p>
            <a:r>
              <a:rPr lang="en-US" dirty="0" smtClean="0"/>
              <a:t>A grant is provided for lead based paint remediation in an amount up to 25% of the cost of the non-lead work.</a:t>
            </a:r>
          </a:p>
          <a:p>
            <a:r>
              <a:rPr lang="en-US" dirty="0" smtClean="0"/>
              <a:t>Property must have a positive cash flow after rehabilitation.</a:t>
            </a:r>
            <a:endParaRPr lang="en-US" dirty="0"/>
          </a:p>
        </p:txBody>
      </p:sp>
    </p:spTree>
    <p:extLst>
      <p:ext uri="{BB962C8B-B14F-4D97-AF65-F5344CB8AC3E}">
        <p14:creationId xmlns:p14="http://schemas.microsoft.com/office/powerpoint/2010/main" val="23695137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Rental Rehabilitation Program</a:t>
            </a:r>
            <a:endParaRPr lang="en-US" b="1" dirty="0"/>
          </a:p>
        </p:txBody>
      </p:sp>
      <p:sp>
        <p:nvSpPr>
          <p:cNvPr id="3" name="Content Placeholder 2"/>
          <p:cNvSpPr>
            <a:spLocks noGrp="1"/>
          </p:cNvSpPr>
          <p:nvPr>
            <p:ph idx="1"/>
          </p:nvPr>
        </p:nvSpPr>
        <p:spPr/>
        <p:txBody>
          <a:bodyPr/>
          <a:lstStyle/>
          <a:p>
            <a:endParaRPr lang="en-US" dirty="0" smtClean="0"/>
          </a:p>
          <a:p>
            <a:r>
              <a:rPr lang="en-US" dirty="0" smtClean="0"/>
              <a:t>The City takes applications on an on-going basis from property owners.</a:t>
            </a:r>
          </a:p>
          <a:p>
            <a:endParaRPr lang="en-US" dirty="0" smtClean="0"/>
          </a:p>
          <a:p>
            <a:r>
              <a:rPr lang="en-US" dirty="0" smtClean="0"/>
              <a:t>The Program was active from 1993-2010 and was re-opened in 2013.</a:t>
            </a:r>
          </a:p>
          <a:p>
            <a:endParaRPr lang="en-US" dirty="0" smtClean="0"/>
          </a:p>
          <a:p>
            <a:r>
              <a:rPr lang="en-US" dirty="0" smtClean="0"/>
              <a:t>We have assisted projects ranging from a small one-bedroom house to a 100 unit apartment complex.</a:t>
            </a:r>
            <a:endParaRPr lang="en-US" dirty="0"/>
          </a:p>
        </p:txBody>
      </p:sp>
    </p:spTree>
    <p:extLst>
      <p:ext uri="{BB962C8B-B14F-4D97-AF65-F5344CB8AC3E}">
        <p14:creationId xmlns:p14="http://schemas.microsoft.com/office/powerpoint/2010/main" val="32096456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Washington Oaks Project</a:t>
            </a:r>
            <a:endParaRPr lang="en-US" b="1" dirty="0"/>
          </a:p>
        </p:txBody>
      </p:sp>
      <p:sp>
        <p:nvSpPr>
          <p:cNvPr id="3" name="Content Placeholder 2"/>
          <p:cNvSpPr>
            <a:spLocks noGrp="1"/>
          </p:cNvSpPr>
          <p:nvPr>
            <p:ph idx="1"/>
          </p:nvPr>
        </p:nvSpPr>
        <p:spPr/>
        <p:txBody>
          <a:bodyPr>
            <a:normAutofit/>
          </a:bodyPr>
          <a:lstStyle/>
          <a:p>
            <a:r>
              <a:rPr lang="en-US" dirty="0" smtClean="0"/>
              <a:t>Helen Ross McNabb Center, Inc., a local non-profit whose mission’s include affordable, supportive housing, purchased a property in 2013 in the Whittle Springs community containing 13 two bedroom units, spread throughout three separate apartment buildings. </a:t>
            </a:r>
          </a:p>
          <a:p>
            <a:r>
              <a:rPr lang="en-US" dirty="0" smtClean="0"/>
              <a:t>All units were vacant and had been vacant for some time.  </a:t>
            </a:r>
          </a:p>
          <a:p>
            <a:r>
              <a:rPr lang="en-US" dirty="0" smtClean="0"/>
              <a:t>The planned rehabilitation included conversion of two basement storage areas to new residential units resulting in a total of 15 units. Two of these units were designed to be fully accessible.</a:t>
            </a:r>
          </a:p>
          <a:p>
            <a:endParaRPr lang="en-US" dirty="0" smtClean="0"/>
          </a:p>
        </p:txBody>
      </p:sp>
    </p:spTree>
    <p:extLst>
      <p:ext uri="{BB962C8B-B14F-4D97-AF65-F5344CB8AC3E}">
        <p14:creationId xmlns:p14="http://schemas.microsoft.com/office/powerpoint/2010/main" val="6099909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Washington Oaks Project</a:t>
            </a:r>
            <a:endParaRPr lang="en-US" b="1" dirty="0"/>
          </a:p>
        </p:txBody>
      </p:sp>
      <p:sp>
        <p:nvSpPr>
          <p:cNvPr id="3" name="Content Placeholder 2"/>
          <p:cNvSpPr>
            <a:spLocks noGrp="1"/>
          </p:cNvSpPr>
          <p:nvPr>
            <p:ph idx="1"/>
          </p:nvPr>
        </p:nvSpPr>
        <p:spPr/>
        <p:txBody>
          <a:bodyPr>
            <a:normAutofit/>
          </a:bodyPr>
          <a:lstStyle/>
          <a:p>
            <a:r>
              <a:rPr lang="en-US" dirty="0" smtClean="0"/>
              <a:t>The Washington Oaks project is one of two that Helen Ross McNabb determined was needed as supportive housing for homeless veterans.  HRMC partners with the Veteran’s Administration and receives referrals from them.  These 15 units are leased to homeless veterans who and involved with the HRMC program. </a:t>
            </a:r>
          </a:p>
          <a:p>
            <a:r>
              <a:rPr lang="en-US" dirty="0" smtClean="0"/>
              <a:t>Community Involvement – HRMC reached out to community leaders regarding the project.  An open neighborhood meeting was held at a local church to provide information regarding the plans for the property and for informal discussion about these plans.  The community was pleased to be involved and had virtually no objections to the project</a:t>
            </a:r>
            <a:endParaRPr lang="en-US" dirty="0"/>
          </a:p>
        </p:txBody>
      </p:sp>
    </p:spTree>
    <p:extLst>
      <p:ext uri="{BB962C8B-B14F-4D97-AF65-F5344CB8AC3E}">
        <p14:creationId xmlns:p14="http://schemas.microsoft.com/office/powerpoint/2010/main" val="783188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Washington Oaks Project-Project Based Rental Assistance</a:t>
            </a:r>
            <a:endParaRPr lang="en-US" b="1"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HRMC applied to Knoxville’s local housing authority for project based rental assistance for these units.  They were awarded this assistance before the rehabilitation began.</a:t>
            </a:r>
            <a:endParaRPr lang="en-US" dirty="0"/>
          </a:p>
        </p:txBody>
      </p:sp>
    </p:spTree>
    <p:extLst>
      <p:ext uri="{BB962C8B-B14F-4D97-AF65-F5344CB8AC3E}">
        <p14:creationId xmlns:p14="http://schemas.microsoft.com/office/powerpoint/2010/main" val="6392885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Rehabilitation Work</a:t>
            </a:r>
            <a:endParaRPr lang="en-US" b="1" dirty="0"/>
          </a:p>
        </p:txBody>
      </p:sp>
      <p:sp>
        <p:nvSpPr>
          <p:cNvPr id="3" name="Content Placeholder 2"/>
          <p:cNvSpPr>
            <a:spLocks noGrp="1"/>
          </p:cNvSpPr>
          <p:nvPr>
            <p:ph sz="half" idx="1"/>
          </p:nvPr>
        </p:nvSpPr>
        <p:spPr/>
        <p:txBody>
          <a:bodyPr>
            <a:normAutofit/>
          </a:bodyPr>
          <a:lstStyle/>
          <a:p>
            <a:r>
              <a:rPr lang="en-US" dirty="0" smtClean="0"/>
              <a:t>Asbestos remediation</a:t>
            </a:r>
          </a:p>
          <a:p>
            <a:r>
              <a:rPr lang="en-US" dirty="0" smtClean="0"/>
              <a:t>Two fully accessible units</a:t>
            </a:r>
          </a:p>
          <a:p>
            <a:r>
              <a:rPr lang="en-US" dirty="0" smtClean="0"/>
              <a:t>Water heaters and plumbing fixtures</a:t>
            </a:r>
          </a:p>
          <a:p>
            <a:r>
              <a:rPr lang="en-US" dirty="0" smtClean="0"/>
              <a:t>Floor coverings</a:t>
            </a:r>
          </a:p>
          <a:p>
            <a:r>
              <a:rPr lang="en-US" dirty="0" smtClean="0"/>
              <a:t>Painting</a:t>
            </a:r>
          </a:p>
          <a:p>
            <a:r>
              <a:rPr lang="en-US" dirty="0" smtClean="0"/>
              <a:t>Doors</a:t>
            </a:r>
          </a:p>
          <a:p>
            <a:r>
              <a:rPr lang="en-US" dirty="0" smtClean="0"/>
              <a:t>Cabinets and appliances</a:t>
            </a:r>
          </a:p>
        </p:txBody>
      </p:sp>
      <p:sp>
        <p:nvSpPr>
          <p:cNvPr id="4" name="Content Placeholder 3"/>
          <p:cNvSpPr>
            <a:spLocks noGrp="1"/>
          </p:cNvSpPr>
          <p:nvPr>
            <p:ph sz="half" idx="2"/>
          </p:nvPr>
        </p:nvSpPr>
        <p:spPr/>
        <p:txBody>
          <a:bodyPr>
            <a:normAutofit/>
          </a:bodyPr>
          <a:lstStyle/>
          <a:p>
            <a:r>
              <a:rPr lang="en-US" dirty="0" smtClean="0"/>
              <a:t>Roof and gutters</a:t>
            </a:r>
          </a:p>
          <a:p>
            <a:r>
              <a:rPr lang="en-US" dirty="0" smtClean="0"/>
              <a:t>Insulation and Siding</a:t>
            </a:r>
          </a:p>
          <a:p>
            <a:r>
              <a:rPr lang="en-US" dirty="0" smtClean="0"/>
              <a:t>New HVAC units</a:t>
            </a:r>
          </a:p>
          <a:p>
            <a:r>
              <a:rPr lang="en-US" dirty="0" smtClean="0"/>
              <a:t>Sprinkler system</a:t>
            </a:r>
          </a:p>
          <a:p>
            <a:r>
              <a:rPr lang="en-US" dirty="0" smtClean="0"/>
              <a:t>New electrical panels</a:t>
            </a:r>
          </a:p>
          <a:p>
            <a:r>
              <a:rPr lang="en-US" dirty="0" smtClean="0"/>
              <a:t>Fire alarms</a:t>
            </a:r>
          </a:p>
          <a:p>
            <a:r>
              <a:rPr lang="en-US" dirty="0" smtClean="0"/>
              <a:t>Outlets and switches</a:t>
            </a:r>
          </a:p>
          <a:p>
            <a:endParaRPr lang="en-US" dirty="0"/>
          </a:p>
        </p:txBody>
      </p:sp>
    </p:spTree>
    <p:extLst>
      <p:ext uri="{BB962C8B-B14F-4D97-AF65-F5344CB8AC3E}">
        <p14:creationId xmlns:p14="http://schemas.microsoft.com/office/powerpoint/2010/main" val="33796138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Washington Oaks Final Sources and Uses</a:t>
            </a:r>
            <a:endParaRPr lang="en-US" b="1" dirty="0"/>
          </a:p>
        </p:txBody>
      </p:sp>
      <p:sp>
        <p:nvSpPr>
          <p:cNvPr id="3" name="Content Placeholder 2"/>
          <p:cNvSpPr>
            <a:spLocks noGrp="1"/>
          </p:cNvSpPr>
          <p:nvPr>
            <p:ph sz="half" idx="1"/>
          </p:nvPr>
        </p:nvSpPr>
        <p:spPr/>
        <p:txBody>
          <a:bodyPr>
            <a:normAutofit/>
          </a:bodyPr>
          <a:lstStyle/>
          <a:p>
            <a:endParaRPr lang="en-US" dirty="0" smtClean="0"/>
          </a:p>
          <a:p>
            <a:r>
              <a:rPr lang="en-US" dirty="0" smtClean="0"/>
              <a:t>FHLB AHP Grant		560,000</a:t>
            </a:r>
          </a:p>
          <a:p>
            <a:r>
              <a:rPr lang="en-US" dirty="0" smtClean="0"/>
              <a:t>THDA HTF Grant		300,000</a:t>
            </a:r>
          </a:p>
          <a:p>
            <a:r>
              <a:rPr lang="en-US" dirty="0" smtClean="0"/>
              <a:t>COK HOME funds	260,000</a:t>
            </a:r>
          </a:p>
          <a:p>
            <a:r>
              <a:rPr lang="en-US" dirty="0" smtClean="0"/>
              <a:t>Private funds		 23,499</a:t>
            </a:r>
          </a:p>
          <a:p>
            <a:pPr marL="0" indent="0">
              <a:buNone/>
            </a:pPr>
            <a:endParaRPr lang="en-US" dirty="0" smtClean="0"/>
          </a:p>
          <a:p>
            <a:pPr marL="0" indent="0">
              <a:buNone/>
            </a:pPr>
            <a:r>
              <a:rPr lang="en-US" dirty="0" smtClean="0"/>
              <a:t>Total		            1,143,499</a:t>
            </a:r>
            <a:endParaRPr lang="en-US" dirty="0"/>
          </a:p>
        </p:txBody>
      </p:sp>
      <p:sp>
        <p:nvSpPr>
          <p:cNvPr id="4" name="Content Placeholder 3"/>
          <p:cNvSpPr>
            <a:spLocks noGrp="1"/>
          </p:cNvSpPr>
          <p:nvPr>
            <p:ph sz="half" idx="2"/>
          </p:nvPr>
        </p:nvSpPr>
        <p:spPr/>
        <p:txBody>
          <a:bodyPr>
            <a:normAutofit/>
          </a:bodyPr>
          <a:lstStyle/>
          <a:p>
            <a:endParaRPr lang="en-US" dirty="0" smtClean="0"/>
          </a:p>
          <a:p>
            <a:r>
              <a:rPr lang="en-US" dirty="0" smtClean="0"/>
              <a:t>Acquisition		425,000</a:t>
            </a:r>
          </a:p>
          <a:p>
            <a:r>
              <a:rPr lang="en-US" dirty="0" smtClean="0"/>
              <a:t>Construction		637,536</a:t>
            </a:r>
          </a:p>
          <a:p>
            <a:r>
              <a:rPr lang="en-US" dirty="0" smtClean="0"/>
              <a:t>Soft costs		  30,000</a:t>
            </a:r>
          </a:p>
          <a:p>
            <a:r>
              <a:rPr lang="en-US" dirty="0" smtClean="0"/>
              <a:t>Furniture/Fixtures	  29,963</a:t>
            </a:r>
          </a:p>
          <a:p>
            <a:r>
              <a:rPr lang="en-US" dirty="0" smtClean="0"/>
              <a:t>Consulting fee/FHLB 	  21,000</a:t>
            </a:r>
          </a:p>
          <a:p>
            <a:pPr marL="0" indent="0">
              <a:buNone/>
            </a:pPr>
            <a:r>
              <a:rPr lang="en-US" dirty="0" smtClean="0"/>
              <a:t>Total		            1,143,499		</a:t>
            </a:r>
          </a:p>
          <a:p>
            <a:endParaRPr lang="en-US" dirty="0"/>
          </a:p>
        </p:txBody>
      </p:sp>
    </p:spTree>
    <p:extLst>
      <p:ext uri="{BB962C8B-B14F-4D97-AF65-F5344CB8AC3E}">
        <p14:creationId xmlns:p14="http://schemas.microsoft.com/office/powerpoint/2010/main" val="11140232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149039" y="448574"/>
            <a:ext cx="10058400" cy="1133511"/>
          </a:xfrm>
        </p:spPr>
        <p:txBody>
          <a:bodyPr/>
          <a:lstStyle/>
          <a:p>
            <a:pPr algn="ctr"/>
            <a:r>
              <a:rPr lang="en-US" b="1" dirty="0" smtClean="0"/>
              <a:t>Washington Oaks - before pictures</a:t>
            </a:r>
            <a:endParaRPr lang="en-US" b="1"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008" y="3597453"/>
            <a:ext cx="3958804" cy="2639202"/>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27812" y="1727201"/>
            <a:ext cx="4144271" cy="2762847"/>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72083" y="3568213"/>
            <a:ext cx="4002664" cy="2668442"/>
          </a:xfrm>
          <a:prstGeom prst="rect">
            <a:avLst/>
          </a:prstGeom>
        </p:spPr>
      </p:pic>
    </p:spTree>
    <p:extLst>
      <p:ext uri="{BB962C8B-B14F-4D97-AF65-F5344CB8AC3E}">
        <p14:creationId xmlns:p14="http://schemas.microsoft.com/office/powerpoint/2010/main" val="1794223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Washington Oaks Completion</a:t>
            </a:r>
            <a:endParaRPr lang="en-US" b="1" dirty="0"/>
          </a:p>
        </p:txBody>
      </p:sp>
      <p:sp>
        <p:nvSpPr>
          <p:cNvPr id="3" name="Content Placeholder 2"/>
          <p:cNvSpPr>
            <a:spLocks noGrp="1"/>
          </p:cNvSpPr>
          <p:nvPr>
            <p:ph idx="1"/>
          </p:nvPr>
        </p:nvSpPr>
        <p:spPr/>
        <p:txBody>
          <a:bodyPr/>
          <a:lstStyle/>
          <a:p>
            <a:r>
              <a:rPr lang="en-US" dirty="0" smtClean="0"/>
              <a:t>This rehabilitation project was issued a Certificate of Completion in May, 2015.</a:t>
            </a:r>
          </a:p>
          <a:p>
            <a:r>
              <a:rPr lang="en-US" dirty="0" smtClean="0"/>
              <a:t>Lease up took approximately four months. </a:t>
            </a:r>
            <a:endParaRPr lang="en-US" dirty="0"/>
          </a:p>
          <a:p>
            <a:r>
              <a:rPr lang="en-US" dirty="0" smtClean="0"/>
              <a:t>All apartments are leased at this time for $600/month including utilities.  Rental assistance varies from $104 to $373 with tenants paying 30% of their income.</a:t>
            </a:r>
          </a:p>
          <a:p>
            <a:r>
              <a:rPr lang="en-US" dirty="0" smtClean="0"/>
              <a:t>All tenant households are less than 50% median income</a:t>
            </a:r>
            <a:endParaRPr lang="en-US" dirty="0"/>
          </a:p>
        </p:txBody>
      </p:sp>
    </p:spTree>
    <p:extLst>
      <p:ext uri="{BB962C8B-B14F-4D97-AF65-F5344CB8AC3E}">
        <p14:creationId xmlns:p14="http://schemas.microsoft.com/office/powerpoint/2010/main" val="28860581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97280" y="327804"/>
            <a:ext cx="10058400" cy="1055873"/>
          </a:xfrm>
        </p:spPr>
        <p:txBody>
          <a:bodyPr/>
          <a:lstStyle/>
          <a:p>
            <a:pPr algn="ctr"/>
            <a:r>
              <a:rPr lang="en-US" b="1" dirty="0" smtClean="0"/>
              <a:t>Washington Oaks Completion</a:t>
            </a: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0216" y="1984075"/>
            <a:ext cx="3135702" cy="2090468"/>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94030" y="1922683"/>
            <a:ext cx="2869146" cy="215186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590130" y="1922683"/>
            <a:ext cx="2299586" cy="3066115"/>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81861" y="1922683"/>
            <a:ext cx="2489584" cy="1867188"/>
          </a:xfrm>
          <a:prstGeom prst="rect">
            <a:avLst/>
          </a:prstGeom>
        </p:spPr>
      </p:pic>
    </p:spTree>
    <p:extLst>
      <p:ext uri="{BB962C8B-B14F-4D97-AF65-F5344CB8AC3E}">
        <p14:creationId xmlns:p14="http://schemas.microsoft.com/office/powerpoint/2010/main" val="2103157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p:txBody>
          <a:bodyPr/>
          <a:lstStyle/>
          <a:p>
            <a:pPr algn="ctr"/>
            <a:r>
              <a:rPr lang="en-US" b="1" dirty="0" smtClean="0"/>
              <a:t>Washington Oaks Completion</a:t>
            </a:r>
            <a:endParaRPr lang="en-US" b="1"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67689" y="2277373"/>
            <a:ext cx="4968816" cy="3312544"/>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0444" y="1906437"/>
            <a:ext cx="3313093" cy="4287532"/>
          </a:xfrm>
          <a:prstGeom prst="rect">
            <a:avLst/>
          </a:prstGeom>
        </p:spPr>
      </p:pic>
    </p:spTree>
    <p:extLst>
      <p:ext uri="{BB962C8B-B14F-4D97-AF65-F5344CB8AC3E}">
        <p14:creationId xmlns:p14="http://schemas.microsoft.com/office/powerpoint/2010/main" val="3172772064"/>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403</TotalTime>
  <Words>712</Words>
  <Application>Microsoft Office PowerPoint</Application>
  <PresentationFormat>Custom</PresentationFormat>
  <Paragraphs>84</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Retrospect</vt:lpstr>
      <vt:lpstr>Washington Oaks a Rental Rehabilitation Program Project</vt:lpstr>
      <vt:lpstr>was initiated by the City of Knoxville, Community Development Department, in response to the local need for standard, rental housing that is affordable to low income tenants.</vt:lpstr>
      <vt:lpstr>Rental Rehab Program Participants</vt:lpstr>
      <vt:lpstr>Rental Rehabilitation Property </vt:lpstr>
      <vt:lpstr>Financial Assistance</vt:lpstr>
      <vt:lpstr>Rental Rehabilitation Program</vt:lpstr>
      <vt:lpstr>Washington Oaks Project</vt:lpstr>
      <vt:lpstr>Washington Oaks Project</vt:lpstr>
      <vt:lpstr>Washington Oaks Project-Project Based Rental Assistance</vt:lpstr>
      <vt:lpstr>Rehabilitation Work</vt:lpstr>
      <vt:lpstr>Washington Oaks Final Sources and Uses</vt:lpstr>
      <vt:lpstr>Washington Oaks - before pictures</vt:lpstr>
      <vt:lpstr>Washington Oaks Completion</vt:lpstr>
      <vt:lpstr>Washington Oaks Completion</vt:lpstr>
      <vt:lpstr>Washington Oaks Completion</vt:lpstr>
    </vt:vector>
  </TitlesOfParts>
  <Company>City of Knoxville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Rental Rehabilitation Program</dc:title>
  <dc:creator>Janna Cecil</dc:creator>
  <cp:lastModifiedBy>Windows User</cp:lastModifiedBy>
  <cp:revision>30</cp:revision>
  <dcterms:created xsi:type="dcterms:W3CDTF">2016-01-12T16:15:49Z</dcterms:created>
  <dcterms:modified xsi:type="dcterms:W3CDTF">2016-01-14T20:59:36Z</dcterms:modified>
</cp:coreProperties>
</file>