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8" r:id="rId3"/>
    <p:sldId id="269" r:id="rId4"/>
    <p:sldId id="289" r:id="rId5"/>
    <p:sldId id="318" r:id="rId6"/>
    <p:sldId id="323" r:id="rId7"/>
    <p:sldId id="282" r:id="rId8"/>
    <p:sldId id="321" r:id="rId9"/>
    <p:sldId id="298" r:id="rId10"/>
    <p:sldId id="284" r:id="rId11"/>
    <p:sldId id="270" r:id="rId12"/>
    <p:sldId id="329" r:id="rId13"/>
    <p:sldId id="324" r:id="rId14"/>
    <p:sldId id="325" r:id="rId15"/>
    <p:sldId id="319" r:id="rId16"/>
    <p:sldId id="328" r:id="rId17"/>
    <p:sldId id="327" r:id="rId18"/>
    <p:sldId id="326" r:id="rId19"/>
    <p:sldId id="322" r:id="rId20"/>
    <p:sldId id="317" r:id="rId21"/>
  </p:sldIdLst>
  <p:sldSz cx="9144000" cy="6858000" type="screen4x3"/>
  <p:notesSz cx="9296400" cy="7010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8" autoAdjust="0"/>
    <p:restoredTop sz="94728" autoAdjust="0"/>
  </p:normalViewPr>
  <p:slideViewPr>
    <p:cSldViewPr>
      <p:cViewPr varScale="1">
        <p:scale>
          <a:sx n="67" d="100"/>
          <a:sy n="67" d="100"/>
        </p:scale>
        <p:origin x="1128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738" y="0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7B7B3F0-8F33-4C2A-A84D-F8AEA703C60D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7975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738" y="6657975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00F9500-F4CD-439A-9F14-4F94936117C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7032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7488" cy="350838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7325" y="0"/>
            <a:ext cx="4027488" cy="350838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1453D2E-8D25-44CD-A81E-75FF9CC2440B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5600" y="525463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275" y="3330575"/>
            <a:ext cx="7435850" cy="3154363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7975"/>
            <a:ext cx="4027488" cy="350838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7325" y="6657975"/>
            <a:ext cx="4027488" cy="350838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B901BFB-8441-4DC2-8852-56089D0D1C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1300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864372-FC8D-480C-9800-1486D2DA205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732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8EB773-9122-4B6E-966A-119BB4E8E9FA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9504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009BAA-0246-46CD-B8FD-AFC57552495F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158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0723" name="Slide Number Placeholder 3"/>
          <p:cNvSpPr txBox="1">
            <a:spLocks noGrp="1"/>
          </p:cNvSpPr>
          <p:nvPr/>
        </p:nvSpPr>
        <p:spPr bwMode="auto">
          <a:xfrm>
            <a:off x="5267325" y="6657975"/>
            <a:ext cx="4027488" cy="3508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2830" tIns="46415" rIns="92830" bIns="46415" anchor="b"/>
          <a:lstStyle/>
          <a:p>
            <a:pPr algn="r">
              <a:defRPr/>
            </a:pPr>
            <a:fld id="{C7D8C2F9-869A-4760-BB23-169D3BFA5F9C}" type="slidenum">
              <a:rPr lang="en-US" sz="1200">
                <a:latin typeface="+mn-lt"/>
              </a:rPr>
              <a:pPr algn="r">
                <a:defRPr/>
              </a:pPr>
              <a:t>4</a:t>
            </a:fld>
            <a:endParaRPr lang="en-US" sz="1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70024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3" name="Slide Number Placeholder 3"/>
          <p:cNvSpPr txBox="1">
            <a:spLocks noGrp="1"/>
          </p:cNvSpPr>
          <p:nvPr/>
        </p:nvSpPr>
        <p:spPr bwMode="auto">
          <a:xfrm>
            <a:off x="5267325" y="6657975"/>
            <a:ext cx="4027488" cy="3508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2830" tIns="46415" rIns="92830" bIns="46415" anchor="b"/>
          <a:lstStyle/>
          <a:p>
            <a:pPr algn="r">
              <a:defRPr/>
            </a:pPr>
            <a:fld id="{1A688296-F8A0-440D-B292-0FC971CF8824}" type="slidenum">
              <a:rPr lang="en-US" sz="1200">
                <a:latin typeface="+mn-lt"/>
              </a:rPr>
              <a:pPr algn="r">
                <a:defRPr/>
              </a:pPr>
              <a:t>5</a:t>
            </a:fld>
            <a:endParaRPr lang="en-US" sz="1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0367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4819" name="Slide Number Placeholder 3"/>
          <p:cNvSpPr txBox="1">
            <a:spLocks noGrp="1"/>
          </p:cNvSpPr>
          <p:nvPr/>
        </p:nvSpPr>
        <p:spPr bwMode="auto">
          <a:xfrm>
            <a:off x="5267325" y="6657975"/>
            <a:ext cx="4027488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830" tIns="46415" rIns="92830" bIns="46415" anchor="b"/>
          <a:lstStyle/>
          <a:p>
            <a:pPr algn="r"/>
            <a:fld id="{83F636D7-B8BB-4455-A252-5A5ED60DBCBB}" type="slidenum">
              <a:rPr lang="en-US" sz="1200">
                <a:latin typeface="Calibri" pitchFamily="34" charset="0"/>
              </a:rPr>
              <a:pPr algn="r"/>
              <a:t>7</a:t>
            </a:fld>
            <a:endParaRPr lang="en-US" sz="1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9505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0723" name="Slide Number Placeholder 3"/>
          <p:cNvSpPr txBox="1">
            <a:spLocks noGrp="1"/>
          </p:cNvSpPr>
          <p:nvPr/>
        </p:nvSpPr>
        <p:spPr bwMode="auto">
          <a:xfrm>
            <a:off x="5267325" y="6657975"/>
            <a:ext cx="4027488" cy="3508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2830" tIns="46415" rIns="92830" bIns="46415" anchor="b"/>
          <a:lstStyle/>
          <a:p>
            <a:pPr algn="r">
              <a:defRPr/>
            </a:pPr>
            <a:fld id="{D9688916-667E-495B-8BC5-19408F9A854F}" type="slidenum">
              <a:rPr lang="en-US" sz="1200">
                <a:latin typeface="+mn-lt"/>
              </a:rPr>
              <a:pPr algn="r">
                <a:defRPr/>
              </a:pPr>
              <a:t>8</a:t>
            </a:fld>
            <a:endParaRPr lang="en-US" sz="1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11971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6867" name="Slide Number Placeholder 3"/>
          <p:cNvSpPr txBox="1">
            <a:spLocks noGrp="1"/>
          </p:cNvSpPr>
          <p:nvPr/>
        </p:nvSpPr>
        <p:spPr bwMode="auto">
          <a:xfrm>
            <a:off x="5267325" y="6657975"/>
            <a:ext cx="4027488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830" tIns="46415" rIns="92830" bIns="46415" anchor="b"/>
          <a:lstStyle/>
          <a:p>
            <a:pPr algn="r"/>
            <a:fld id="{A3F45AE5-4944-4410-8F54-601364DB5D26}" type="slidenum">
              <a:rPr lang="en-US" sz="1200">
                <a:latin typeface="Calibri" pitchFamily="34" charset="0"/>
              </a:rPr>
              <a:pPr algn="r"/>
              <a:t>10</a:t>
            </a:fld>
            <a:endParaRPr lang="en-US" sz="1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1615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7F08FA-163E-4447-8947-8EF5491B62E3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9891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2771" name="Slide Number Placeholder 3"/>
          <p:cNvSpPr txBox="1">
            <a:spLocks noGrp="1"/>
          </p:cNvSpPr>
          <p:nvPr/>
        </p:nvSpPr>
        <p:spPr bwMode="auto">
          <a:xfrm>
            <a:off x="5267325" y="6657975"/>
            <a:ext cx="4027488" cy="3508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2830" tIns="46415" rIns="92830" bIns="46415" anchor="b"/>
          <a:lstStyle/>
          <a:p>
            <a:pPr algn="r">
              <a:defRPr/>
            </a:pPr>
            <a:fld id="{FDED4166-CD75-4E68-BBC3-30A0AF6D44DD}" type="slidenum">
              <a:rPr lang="en-US" sz="1200">
                <a:latin typeface="+mn-lt"/>
              </a:rPr>
              <a:pPr algn="r">
                <a:defRPr/>
              </a:pPr>
              <a:t>20</a:t>
            </a:fld>
            <a:endParaRPr lang="en-US" sz="1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3382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cxnSp>
          <p:nvCxnSpPr>
            <p:cNvPr id="10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9BABE0B-F6C9-49C6-B17A-1556AA76D8ED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AAE0175-34E2-4871-83C0-BC9B8470666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2E38B-1163-4D27-98E9-8C9CC43FEC79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440BF-3546-4E20-8D8A-081A5610EDF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Chevron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F9CA80-F15D-4ABC-A154-2C9B08A3F99F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E6548A-65F3-4617-A10F-A4664CFF28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39D588F-BF08-4386-8E52-A49784677B00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2A7274-0A9D-46A2-92F4-9671F83B176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FB87E07-C1CD-47C8-AB2F-CFFA1E44C96F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E1E59C7-2642-48DC-85B3-4BA394EF1C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AFDDF1-2EC3-4638-9704-ED1BF359D5DE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3B3F91-BAE8-4C68-8CC5-0FF6A62673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9BCED-F938-4333-B9D6-8846FE0C0289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41AB7-6F0A-43FD-A5AD-072C5F8AB46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1B7B32-EB56-4D16-B439-114CC2AC2643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1D9EBA-B9CA-4586-BE66-8BB1894AD6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8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Chevron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777992B-8CD9-455D-A6A9-F46B0628199F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7A7E062-4FF4-4EF8-8181-0A9AE9D4B0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DFCAB-9285-4A7F-9887-ABCE32598077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5ADAD-048B-4C6C-9F2F-99E0C40EBBF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0FD40-170A-41DF-9B7A-AC19C88206F1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33609-5142-44CA-B8E1-2D1DC058BD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50F5333-BF5B-4FB8-A77F-DD3FDC19E823}" type="datetimeFigureOut">
              <a:rPr lang="en-US"/>
              <a:pPr>
                <a:defRPr/>
              </a:pPr>
              <a:t>1/21/2016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A31F000-8BCD-4FD3-9D87-492C5E5E140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3" r:id="rId2"/>
    <p:sldLayoutId id="2147483698" r:id="rId3"/>
    <p:sldLayoutId id="2147483699" r:id="rId4"/>
    <p:sldLayoutId id="2147483700" r:id="rId5"/>
    <p:sldLayoutId id="2147483701" r:id="rId6"/>
    <p:sldLayoutId id="2147483694" r:id="rId7"/>
    <p:sldLayoutId id="2147483702" r:id="rId8"/>
    <p:sldLayoutId id="2147483703" r:id="rId9"/>
    <p:sldLayoutId id="2147483695" r:id="rId10"/>
    <p:sldLayoutId id="2147483696" r:id="rId11"/>
  </p:sldLayoutIdLst>
  <p:transition spd="slow"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688975" y="1755776"/>
            <a:ext cx="7772400" cy="182976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15362" name="Subtitle 2"/>
          <p:cNvSpPr>
            <a:spLocks noGrp="1"/>
          </p:cNvSpPr>
          <p:nvPr>
            <p:ph type="subTitle" idx="1"/>
          </p:nvPr>
        </p:nvSpPr>
        <p:spPr>
          <a:xfrm>
            <a:off x="2514600" y="2438400"/>
            <a:ext cx="5595938" cy="2557463"/>
          </a:xfrm>
        </p:spPr>
        <p:txBody>
          <a:bodyPr/>
          <a:lstStyle/>
          <a:p>
            <a:pPr marR="0" algn="ctr" eaLnBrk="1" hangingPunct="1"/>
            <a:r>
              <a:rPr lang="en-US" sz="5400" b="1" dirty="0" smtClean="0">
                <a:solidFill>
                  <a:srgbClr val="FF0000"/>
                </a:solidFill>
              </a:rPr>
              <a:t>Collective Impact in Action</a:t>
            </a:r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04800"/>
            <a:ext cx="4267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4191000" cy="3927475"/>
          </a:xfrm>
        </p:spPr>
        <p:txBody>
          <a:bodyPr/>
          <a:lstStyle/>
          <a:p>
            <a:pPr marL="68263" indent="0" eaLnBrk="1" hangingPunct="1">
              <a:buFont typeface="Wingdings 2" pitchFamily="18" charset="2"/>
              <a:buNone/>
            </a:pPr>
            <a:r>
              <a:rPr lang="en-US" sz="2800" b="1" dirty="0" smtClean="0">
                <a:solidFill>
                  <a:srgbClr val="FF0000"/>
                </a:solidFill>
              </a:rPr>
              <a:t>Established in 1995… </a:t>
            </a:r>
          </a:p>
          <a:p>
            <a:pPr marL="68263" indent="0" eaLnBrk="1" hangingPunct="1">
              <a:buFont typeface="Wingdings 2" pitchFamily="18" charset="2"/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marL="68263" indent="0" algn="ctr" eaLnBrk="1" hangingPunct="1">
              <a:buFont typeface="Wingdings 2" pitchFamily="18" charset="2"/>
              <a:buNone/>
            </a:pPr>
            <a:r>
              <a:rPr lang="en-US" sz="2800" b="1" dirty="0" smtClean="0">
                <a:solidFill>
                  <a:srgbClr val="0070C0"/>
                </a:solidFill>
              </a:rPr>
              <a:t>Our mission is to bring people and resources together to achieve the community’s vision.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1027113"/>
            <a:ext cx="7024687" cy="64928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070C0"/>
                </a:solidFill>
              </a:rPr>
              <a:t>What is Community Vision?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17411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2286000"/>
            <a:ext cx="3657600" cy="407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914400" y="2438400"/>
            <a:ext cx="7239000" cy="332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Century Gothic" pitchFamily="34" charset="0"/>
              </a:rPr>
              <a:t>Collective Impact is an approach to solving social problems that’s based on the idea that no organization acting alone can solve 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Century Gothic" pitchFamily="34" charset="0"/>
              </a:rPr>
              <a:t>large-scale issues.</a:t>
            </a:r>
            <a:r>
              <a:rPr lang="en-US" sz="2400" b="1" dirty="0">
                <a:solidFill>
                  <a:srgbClr val="0070C0"/>
                </a:solidFill>
                <a:latin typeface="Century Gothic" pitchFamily="34" charset="0"/>
              </a:rPr>
              <a:t> </a:t>
            </a:r>
          </a:p>
          <a:p>
            <a:pPr algn="ctr"/>
            <a:endParaRPr lang="en-US" sz="2400" i="1" dirty="0">
              <a:solidFill>
                <a:srgbClr val="0070C0"/>
              </a:solidFill>
              <a:latin typeface="Century Gothic" pitchFamily="34" charset="0"/>
            </a:endParaRPr>
          </a:p>
          <a:p>
            <a:pPr algn="ctr"/>
            <a:r>
              <a:rPr lang="en-US" sz="2400" b="1" i="1" dirty="0" smtClean="0">
                <a:solidFill>
                  <a:srgbClr val="FF0000"/>
                </a:solidFill>
                <a:latin typeface="Century Gothic" pitchFamily="34" charset="0"/>
              </a:rPr>
              <a:t>For 20 yrs. u</a:t>
            </a:r>
            <a:r>
              <a:rPr lang="en-US" sz="2400" b="1" i="1" dirty="0" smtClean="0">
                <a:solidFill>
                  <a:srgbClr val="FF0000"/>
                </a:solidFill>
                <a:latin typeface="Century Gothic" pitchFamily="34" charset="0"/>
              </a:rPr>
              <a:t>nder </a:t>
            </a:r>
            <a:r>
              <a:rPr lang="en-US" sz="2400" b="1" i="1" dirty="0">
                <a:solidFill>
                  <a:srgbClr val="FF0000"/>
                </a:solidFill>
                <a:latin typeface="Century Gothic" pitchFamily="34" charset="0"/>
              </a:rPr>
              <a:t>our umbrella we have a multitude of efforts and </a:t>
            </a:r>
            <a:r>
              <a:rPr lang="en-US" sz="2400" b="1" i="1" dirty="0" smtClean="0">
                <a:solidFill>
                  <a:srgbClr val="FF0000"/>
                </a:solidFill>
                <a:latin typeface="Century Gothic" pitchFamily="34" charset="0"/>
              </a:rPr>
              <a:t>collaboration </a:t>
            </a:r>
            <a:r>
              <a:rPr lang="en-US" sz="2400" b="1" i="1" dirty="0">
                <a:solidFill>
                  <a:srgbClr val="FF0000"/>
                </a:solidFill>
                <a:latin typeface="Century Gothic" pitchFamily="34" charset="0"/>
              </a:rPr>
              <a:t>at work!</a:t>
            </a:r>
          </a:p>
        </p:txBody>
      </p:sp>
      <p:pic>
        <p:nvPicPr>
          <p:cNvPr id="19458" name="Picture 3" descr="CVLogo_2011_r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838200"/>
            <a:ext cx="3870325" cy="131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extBox 1"/>
          <p:cNvSpPr txBox="1">
            <a:spLocks noChangeArrowheads="1"/>
          </p:cNvSpPr>
          <p:nvPr/>
        </p:nvSpPr>
        <p:spPr bwMode="auto">
          <a:xfrm>
            <a:off x="706438" y="457200"/>
            <a:ext cx="784860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entury Gothic" pitchFamily="34" charset="0"/>
              </a:rPr>
              <a:t>Collective Impact </a:t>
            </a:r>
            <a:r>
              <a:rPr lang="en-US" sz="2400" b="1" dirty="0">
                <a:solidFill>
                  <a:srgbClr val="0070C0"/>
                </a:solidFill>
                <a:latin typeface="Century Gothic" pitchFamily="34" charset="0"/>
              </a:rPr>
              <a:t>efforts can greatly accelerate the pace of change and drive deep and lasting social impact.</a:t>
            </a:r>
          </a:p>
          <a:p>
            <a:endParaRPr lang="en-US" sz="2400" b="1" dirty="0">
              <a:solidFill>
                <a:srgbClr val="0070C0"/>
              </a:solidFill>
              <a:latin typeface="Century Gothic" pitchFamily="34" charset="0"/>
            </a:endParaRPr>
          </a:p>
          <a:p>
            <a:r>
              <a:rPr lang="en-US" sz="2400" b="1" dirty="0">
                <a:solidFill>
                  <a:srgbClr val="FF0000"/>
                </a:solidFill>
                <a:latin typeface="Century Gothic" pitchFamily="34" charset="0"/>
              </a:rPr>
              <a:t>Community Vision </a:t>
            </a:r>
            <a:r>
              <a:rPr lang="en-US" sz="2400" b="1" dirty="0">
                <a:solidFill>
                  <a:srgbClr val="0070C0"/>
                </a:solidFill>
                <a:latin typeface="Century Gothic" pitchFamily="34" charset="0"/>
              </a:rPr>
              <a:t>is the spine organization that plays the role of convener in Osceola County.  </a:t>
            </a:r>
          </a:p>
          <a:p>
            <a:endParaRPr lang="en-US" sz="2400" b="1" dirty="0">
              <a:solidFill>
                <a:srgbClr val="0070C0"/>
              </a:solidFill>
              <a:latin typeface="Century Gothic" pitchFamily="34" charset="0"/>
            </a:endParaRPr>
          </a:p>
        </p:txBody>
      </p:sp>
      <p:pic>
        <p:nvPicPr>
          <p:cNvPr id="73730" name="Picture 4" descr="Chambers Park Ribbon Cutting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2238" y="2971800"/>
            <a:ext cx="6630987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914400" y="2438400"/>
            <a:ext cx="72390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entury Gothic" pitchFamily="34" charset="0"/>
              </a:rPr>
              <a:t>Pillar </a:t>
            </a:r>
            <a:r>
              <a:rPr lang="en-US" sz="3200" b="1" dirty="0" smtClean="0">
                <a:solidFill>
                  <a:srgbClr val="0070C0"/>
                </a:solidFill>
                <a:latin typeface="Century Gothic" pitchFamily="34" charset="0"/>
              </a:rPr>
              <a:t>Program </a:t>
            </a:r>
            <a:r>
              <a:rPr lang="en-US" sz="3200" b="1" dirty="0">
                <a:solidFill>
                  <a:srgbClr val="0070C0"/>
                </a:solidFill>
                <a:latin typeface="Century Gothic" pitchFamily="34" charset="0"/>
              </a:rPr>
              <a:t>of </a:t>
            </a:r>
            <a:r>
              <a:rPr lang="en-US" sz="3200" b="1" dirty="0" smtClean="0">
                <a:solidFill>
                  <a:srgbClr val="0070C0"/>
                </a:solidFill>
                <a:latin typeface="Century Gothic" pitchFamily="34" charset="0"/>
              </a:rPr>
              <a:t>Work</a:t>
            </a:r>
          </a:p>
          <a:p>
            <a:pPr algn="ctr"/>
            <a:endParaRPr lang="en-US" sz="3200" i="1" dirty="0">
              <a:solidFill>
                <a:srgbClr val="0070C0"/>
              </a:solidFill>
              <a:latin typeface="Century Gothic" pitchFamily="34" charset="0"/>
            </a:endParaRPr>
          </a:p>
          <a:p>
            <a:pPr algn="ctr">
              <a:buFontTx/>
              <a:buChar char="•"/>
            </a:pPr>
            <a:r>
              <a:rPr lang="en-US" sz="3200" b="1" i="1" dirty="0">
                <a:solidFill>
                  <a:srgbClr val="FF0000"/>
                </a:solidFill>
                <a:latin typeface="Century Gothic" pitchFamily="34" charset="0"/>
              </a:rPr>
              <a:t>Community Connectivity</a:t>
            </a:r>
          </a:p>
          <a:p>
            <a:pPr algn="ctr">
              <a:buFontTx/>
              <a:buChar char="•"/>
            </a:pPr>
            <a:r>
              <a:rPr lang="en-US" sz="3200" b="1" i="1" dirty="0">
                <a:solidFill>
                  <a:srgbClr val="FF0000"/>
                </a:solidFill>
                <a:latin typeface="Century Gothic" pitchFamily="34" charset="0"/>
              </a:rPr>
              <a:t>Capacity Building</a:t>
            </a:r>
          </a:p>
          <a:p>
            <a:pPr algn="ctr">
              <a:buFontTx/>
              <a:buChar char="•"/>
            </a:pPr>
            <a:r>
              <a:rPr lang="en-US" sz="3200" b="1" i="1" dirty="0">
                <a:solidFill>
                  <a:srgbClr val="FF0000"/>
                </a:solidFill>
                <a:latin typeface="Century Gothic" pitchFamily="34" charset="0"/>
              </a:rPr>
              <a:t>Community Health</a:t>
            </a:r>
          </a:p>
          <a:p>
            <a:pPr algn="ctr">
              <a:buFontTx/>
              <a:buChar char="•"/>
            </a:pPr>
            <a:r>
              <a:rPr lang="en-US" sz="3200" b="1" i="1" dirty="0" smtClean="0">
                <a:solidFill>
                  <a:srgbClr val="FF0000"/>
                </a:solidFill>
                <a:latin typeface="Century Gothic" pitchFamily="34" charset="0"/>
              </a:rPr>
              <a:t>Leadership-Full Community</a:t>
            </a:r>
          </a:p>
          <a:p>
            <a:pPr algn="ctr">
              <a:buFontTx/>
              <a:buChar char="•"/>
            </a:pPr>
            <a:r>
              <a:rPr lang="en-US" sz="3200" b="1" i="1" dirty="0" smtClean="0">
                <a:solidFill>
                  <a:srgbClr val="FF0000"/>
                </a:solidFill>
                <a:latin typeface="Century Gothic" pitchFamily="34" charset="0"/>
              </a:rPr>
              <a:t>Poverty Elimination</a:t>
            </a:r>
            <a:endParaRPr lang="en-US" sz="3200" b="1" i="1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pic>
        <p:nvPicPr>
          <p:cNvPr id="21506" name="Picture 3" descr="CVLogo_2011_r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838200"/>
            <a:ext cx="3870325" cy="131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2" descr="Bank of Amer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0" y="-166688"/>
            <a:ext cx="1409700" cy="361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6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1550" y="4419600"/>
            <a:ext cx="4038600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7" name="WordArt 6"/>
          <p:cNvSpPr>
            <a:spLocks noChangeArrowheads="1" noChangeShapeType="1" noTextEdit="1"/>
          </p:cNvSpPr>
          <p:nvPr/>
        </p:nvSpPr>
        <p:spPr bwMode="auto">
          <a:xfrm>
            <a:off x="285750" y="185738"/>
            <a:ext cx="85344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2014 Neighborhood Builder Award</a:t>
            </a:r>
          </a:p>
        </p:txBody>
      </p:sp>
      <p:pic>
        <p:nvPicPr>
          <p:cNvPr id="72708" name="Picture 6" descr="board B of A announcemen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974914"/>
            <a:ext cx="8001000" cy="316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511300" y="4162803"/>
            <a:ext cx="3009900" cy="1938992"/>
          </a:xfrm>
          <a:prstGeom prst="rect">
            <a:avLst/>
          </a:prstGeom>
          <a:solidFill>
            <a:schemeClr val="bg2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Smallest organization in history of recognition effort… </a:t>
            </a:r>
          </a:p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64 in the Country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ChangeArrowheads="1"/>
          </p:cNvSpPr>
          <p:nvPr/>
        </p:nvSpPr>
        <p:spPr bwMode="auto">
          <a:xfrm>
            <a:off x="444500" y="479425"/>
            <a:ext cx="412750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ctr">
              <a:buFont typeface="Arial" charset="0"/>
              <a:buNone/>
              <a:defRPr/>
            </a:pPr>
            <a:r>
              <a:rPr lang="en-US" sz="3600" b="1" dirty="0">
                <a:solidFill>
                  <a:srgbClr val="FF0000"/>
                </a:solidFill>
                <a:latin typeface="Century Gothic" pitchFamily="34" charset="0"/>
              </a:rPr>
              <a:t>Community Outreach</a:t>
            </a:r>
          </a:p>
          <a:p>
            <a:pPr>
              <a:defRPr/>
            </a:pPr>
            <a:endParaRPr lang="en-US" sz="2000" b="1" dirty="0">
              <a:solidFill>
                <a:schemeClr val="accent1"/>
              </a:solidFill>
              <a:latin typeface="Century Gothic" pitchFamily="34" charset="0"/>
            </a:endParaRPr>
          </a:p>
          <a:p>
            <a:pPr>
              <a:defRPr/>
            </a:pPr>
            <a:r>
              <a:rPr lang="en-US" sz="2800" b="1" dirty="0">
                <a:solidFill>
                  <a:srgbClr val="000099"/>
                </a:solidFill>
                <a:latin typeface="Century Gothic" pitchFamily="34" charset="0"/>
              </a:rPr>
              <a:t>Taking the Pulse of the community through surveys and visioning</a:t>
            </a:r>
          </a:p>
        </p:txBody>
      </p:sp>
      <p:pic>
        <p:nvPicPr>
          <p:cNvPr id="33794" name="Picture 6" descr="surveypeopl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3475" y="368300"/>
            <a:ext cx="4200525" cy="278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7" descr="surveypeople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3352800"/>
            <a:ext cx="4764088" cy="316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TextBox 1"/>
          <p:cNvSpPr txBox="1">
            <a:spLocks noChangeArrowheads="1"/>
          </p:cNvSpPr>
          <p:nvPr/>
        </p:nvSpPr>
        <p:spPr bwMode="auto">
          <a:xfrm>
            <a:off x="5257800" y="3505200"/>
            <a:ext cx="373380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</a:rPr>
              <a:t>Sharing Recommendations with Policy-Makers and Change Agents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1"/>
          <p:cNvSpPr txBox="1">
            <a:spLocks noChangeArrowheads="1"/>
          </p:cNvSpPr>
          <p:nvPr/>
        </p:nvSpPr>
        <p:spPr bwMode="auto">
          <a:xfrm>
            <a:off x="304800" y="304800"/>
            <a:ext cx="8229600" cy="707886"/>
          </a:xfrm>
          <a:prstGeom prst="rect">
            <a:avLst/>
          </a:prstGeom>
          <a:solidFill>
            <a:schemeClr val="bg2"/>
          </a:solidFill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Impacting Homelessness</a:t>
            </a:r>
            <a:endParaRPr lang="en-US" sz="2400" b="1" dirty="0">
              <a:solidFill>
                <a:srgbClr val="0070C0"/>
              </a:solidFill>
              <a:latin typeface="Century Gothic" pitchFamily="34" charset="0"/>
            </a:endParaRPr>
          </a:p>
        </p:txBody>
      </p:sp>
      <p:sp>
        <p:nvSpPr>
          <p:cNvPr id="45058" name="TextBox 2"/>
          <p:cNvSpPr txBox="1">
            <a:spLocks noChangeArrowheads="1"/>
          </p:cNvSpPr>
          <p:nvPr/>
        </p:nvSpPr>
        <p:spPr bwMode="auto">
          <a:xfrm>
            <a:off x="304800" y="1295400"/>
            <a:ext cx="86106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i="1" dirty="0">
                <a:solidFill>
                  <a:srgbClr val="000099"/>
                </a:solidFill>
                <a:latin typeface="Georgia" pitchFamily="18" charset="0"/>
              </a:rPr>
              <a:t>Community </a:t>
            </a:r>
            <a:r>
              <a:rPr lang="en-US" sz="2400" i="1" dirty="0" smtClean="0">
                <a:solidFill>
                  <a:srgbClr val="000099"/>
                </a:solidFill>
                <a:latin typeface="Georgia" pitchFamily="18" charset="0"/>
              </a:rPr>
              <a:t>Vision </a:t>
            </a:r>
            <a:r>
              <a:rPr lang="en-US" sz="2400" i="1" dirty="0">
                <a:solidFill>
                  <a:srgbClr val="000099"/>
                </a:solidFill>
                <a:latin typeface="Georgia" pitchFamily="18" charset="0"/>
              </a:rPr>
              <a:t>h</a:t>
            </a:r>
            <a:r>
              <a:rPr lang="en-US" sz="2400" i="1" dirty="0" smtClean="0">
                <a:solidFill>
                  <a:srgbClr val="000099"/>
                </a:solidFill>
                <a:latin typeface="Georgia" pitchFamily="18" charset="0"/>
              </a:rPr>
              <a:t>osted </a:t>
            </a:r>
            <a:r>
              <a:rPr lang="en-US" sz="2400" i="1" dirty="0">
                <a:solidFill>
                  <a:srgbClr val="000099"/>
                </a:solidFill>
                <a:latin typeface="Georgia" pitchFamily="18" charset="0"/>
              </a:rPr>
              <a:t>Spring Planning retreat </a:t>
            </a:r>
            <a:r>
              <a:rPr lang="en-US" sz="2400" i="1" dirty="0" smtClean="0">
                <a:solidFill>
                  <a:srgbClr val="000099"/>
                </a:solidFill>
                <a:latin typeface="Georgia" pitchFamily="18" charset="0"/>
              </a:rPr>
              <a:t>to create:</a:t>
            </a:r>
          </a:p>
          <a:p>
            <a:endParaRPr lang="en-US" sz="2400" dirty="0" smtClean="0">
              <a:solidFill>
                <a:srgbClr val="000099"/>
              </a:solidFill>
              <a:latin typeface="Georgia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99"/>
                </a:solidFill>
                <a:latin typeface="Georgia" pitchFamily="18" charset="0"/>
              </a:rPr>
              <a:t>Shared </a:t>
            </a:r>
            <a:r>
              <a:rPr lang="en-US" sz="2400" dirty="0">
                <a:solidFill>
                  <a:srgbClr val="000099"/>
                </a:solidFill>
                <a:latin typeface="Georgia" pitchFamily="18" charset="0"/>
              </a:rPr>
              <a:t>vision </a:t>
            </a:r>
            <a:endParaRPr lang="en-US" sz="2400" dirty="0" smtClean="0">
              <a:solidFill>
                <a:srgbClr val="000099"/>
              </a:solidFill>
              <a:latin typeface="Georgia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99"/>
                </a:solidFill>
                <a:latin typeface="Georgia" pitchFamily="18" charset="0"/>
              </a:rPr>
              <a:t>Mission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99"/>
                </a:solidFill>
                <a:latin typeface="Georgia" pitchFamily="18" charset="0"/>
              </a:rPr>
              <a:t>D</a:t>
            </a:r>
            <a:r>
              <a:rPr lang="en-US" sz="2400" dirty="0" smtClean="0">
                <a:solidFill>
                  <a:srgbClr val="000099"/>
                </a:solidFill>
                <a:latin typeface="Georgia" pitchFamily="18" charset="0"/>
              </a:rPr>
              <a:t>etermine focus areas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99"/>
                </a:solidFill>
                <a:latin typeface="Georgia" pitchFamily="18" charset="0"/>
              </a:rPr>
              <a:t>Representative T</a:t>
            </a:r>
            <a:r>
              <a:rPr lang="en-US" sz="2400" dirty="0" smtClean="0">
                <a:solidFill>
                  <a:srgbClr val="000099"/>
                </a:solidFill>
                <a:latin typeface="Georgia" pitchFamily="18" charset="0"/>
              </a:rPr>
              <a:t>ask </a:t>
            </a:r>
            <a:r>
              <a:rPr lang="en-US" sz="2400" dirty="0" smtClean="0">
                <a:solidFill>
                  <a:srgbClr val="000099"/>
                </a:solidFill>
                <a:latin typeface="Georgia" pitchFamily="18" charset="0"/>
              </a:rPr>
              <a:t>Force resulted </a:t>
            </a:r>
          </a:p>
          <a:p>
            <a:endParaRPr lang="en-US" sz="2400" dirty="0">
              <a:solidFill>
                <a:srgbClr val="000099"/>
              </a:solidFill>
              <a:latin typeface="Georgia" pitchFamily="18" charset="0"/>
            </a:endParaRPr>
          </a:p>
          <a:p>
            <a:pPr marL="342900" indent="-342900">
              <a:buFont typeface="Arial" charset="0"/>
              <a:buChar char="•"/>
            </a:pPr>
            <a:endParaRPr lang="en-US" sz="2400" dirty="0">
              <a:latin typeface="Georgia" pitchFamily="18" charset="0"/>
            </a:endParaRPr>
          </a:p>
        </p:txBody>
      </p:sp>
      <p:pic>
        <p:nvPicPr>
          <p:cNvPr id="45059" name="Picture 8" descr="homelessretreat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3968750"/>
            <a:ext cx="7696200" cy="2813050"/>
          </a:xfrm>
          <a:prstGeom prst="rect">
            <a:avLst/>
          </a:prstGeom>
          <a:noFill/>
          <a:ln w="19050">
            <a:solidFill>
              <a:srgbClr val="000099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609600"/>
            <a:ext cx="8077200" cy="427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286000" y="5105400"/>
            <a:ext cx="647700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Implementing Solutions Together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ChangeArrowheads="1"/>
          </p:cNvSpPr>
          <p:nvPr/>
        </p:nvSpPr>
        <p:spPr bwMode="auto">
          <a:xfrm>
            <a:off x="457200" y="152400"/>
            <a:ext cx="7327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ctr">
              <a:buFont typeface="Arial" charset="0"/>
              <a:buNone/>
            </a:pPr>
            <a:r>
              <a:rPr lang="en-US" sz="3200" b="1" dirty="0">
                <a:solidFill>
                  <a:srgbClr val="000099"/>
                </a:solidFill>
                <a:latin typeface="Century Gothic" pitchFamily="34" charset="0"/>
              </a:rPr>
              <a:t>Facilitating Collective Impact!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736600"/>
            <a:ext cx="7696200" cy="50737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1"/>
          <p:cNvSpPr txBox="1">
            <a:spLocks noChangeArrowheads="1"/>
          </p:cNvSpPr>
          <p:nvPr/>
        </p:nvSpPr>
        <p:spPr bwMode="auto">
          <a:xfrm>
            <a:off x="685800" y="323850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itchFamily="18" charset="0"/>
              </a:rPr>
              <a:t>Breaking the Cycle of Poverty</a:t>
            </a:r>
          </a:p>
          <a:p>
            <a:pPr>
              <a:defRPr/>
            </a:pPr>
            <a:endParaRPr lang="en-US" sz="2400" b="1" dirty="0">
              <a:solidFill>
                <a:srgbClr val="0070C0"/>
              </a:solidFill>
              <a:latin typeface="Century Gothic" pitchFamily="34" charset="0"/>
            </a:endParaRPr>
          </a:p>
        </p:txBody>
      </p:sp>
      <p:sp>
        <p:nvSpPr>
          <p:cNvPr id="41986" name="TextBox 2"/>
          <p:cNvSpPr txBox="1">
            <a:spLocks noChangeArrowheads="1"/>
          </p:cNvSpPr>
          <p:nvPr/>
        </p:nvSpPr>
        <p:spPr bwMode="auto">
          <a:xfrm>
            <a:off x="358775" y="1219200"/>
            <a:ext cx="4822825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2000" dirty="0">
                <a:solidFill>
                  <a:srgbClr val="000099"/>
                </a:solidFill>
                <a:latin typeface="Georgia" pitchFamily="18" charset="0"/>
              </a:rPr>
              <a:t>Outreach Education and Sponsored Training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>
              <a:solidFill>
                <a:srgbClr val="000099"/>
              </a:solidFill>
              <a:latin typeface="Georgia" pitchFamily="18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000" dirty="0">
                <a:solidFill>
                  <a:srgbClr val="000099"/>
                </a:solidFill>
                <a:latin typeface="Georgia" pitchFamily="18" charset="0"/>
              </a:rPr>
              <a:t>Supported by City of Kissimmee CDBG Grant, Wells Fargo, Duke Energy, Bank of America, and Anonymous Funder</a:t>
            </a:r>
          </a:p>
          <a:p>
            <a:pPr marL="342900" indent="-342900">
              <a:buFont typeface="Arial" charset="0"/>
              <a:buChar char="•"/>
            </a:pPr>
            <a:endParaRPr lang="en-US" sz="2000" dirty="0">
              <a:solidFill>
                <a:srgbClr val="000099"/>
              </a:solidFill>
              <a:latin typeface="Georgia" pitchFamily="18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000" dirty="0">
                <a:solidFill>
                  <a:srgbClr val="000099"/>
                </a:solidFill>
                <a:latin typeface="Georgia" pitchFamily="18" charset="0"/>
              </a:rPr>
              <a:t>15 Low Income, Homeless/ Precariously Housed and </a:t>
            </a:r>
            <a:r>
              <a:rPr lang="en-US" sz="2000" dirty="0" smtClean="0">
                <a:solidFill>
                  <a:srgbClr val="000099"/>
                </a:solidFill>
                <a:latin typeface="Georgia" pitchFamily="18" charset="0"/>
              </a:rPr>
              <a:t>Veterans comprise classes</a:t>
            </a:r>
            <a:endParaRPr lang="en-US" sz="2000" dirty="0">
              <a:solidFill>
                <a:srgbClr val="000099"/>
              </a:solidFill>
              <a:latin typeface="Georgia" pitchFamily="18" charset="0"/>
            </a:endParaRPr>
          </a:p>
          <a:p>
            <a:pPr marL="342900" indent="-342900">
              <a:buFont typeface="Arial" charset="0"/>
              <a:buChar char="•"/>
            </a:pPr>
            <a:endParaRPr lang="en-US" sz="2000" dirty="0">
              <a:solidFill>
                <a:srgbClr val="000099"/>
              </a:solidFill>
              <a:latin typeface="Georgia" pitchFamily="18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2000" dirty="0" smtClean="0">
                <a:solidFill>
                  <a:srgbClr val="000099"/>
                </a:solidFill>
                <a:latin typeface="Georgia" pitchFamily="18" charset="0"/>
              </a:rPr>
              <a:t>97% graduation rate</a:t>
            </a:r>
            <a:endParaRPr lang="en-US" sz="2000" dirty="0">
              <a:solidFill>
                <a:srgbClr val="000099"/>
              </a:solidFill>
              <a:latin typeface="Georgia" pitchFamily="18" charset="0"/>
            </a:endParaRPr>
          </a:p>
          <a:p>
            <a:pPr marL="342900" indent="-342900">
              <a:buFont typeface="Arial" charset="0"/>
              <a:buChar char="•"/>
            </a:pPr>
            <a:endParaRPr lang="en-US" sz="2000" dirty="0">
              <a:latin typeface="Georgia" pitchFamily="18" charset="0"/>
            </a:endParaRPr>
          </a:p>
        </p:txBody>
      </p:sp>
      <p:pic>
        <p:nvPicPr>
          <p:cNvPr id="41987" name="Pictur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1066800"/>
            <a:ext cx="3475038" cy="346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TextBox 4"/>
          <p:cNvSpPr txBox="1">
            <a:spLocks noChangeArrowheads="1"/>
          </p:cNvSpPr>
          <p:nvPr/>
        </p:nvSpPr>
        <p:spPr bwMode="auto">
          <a:xfrm>
            <a:off x="4999038" y="4695825"/>
            <a:ext cx="3657600" cy="485775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latin typeface="Georgia" pitchFamily="18" charset="0"/>
              </a:rPr>
              <a:t>Career Path Training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228600"/>
            <a:ext cx="8610600" cy="646331"/>
          </a:xfrm>
          <a:prstGeom prst="rect">
            <a:avLst/>
          </a:prstGeom>
          <a:solidFill>
            <a:schemeClr val="bg2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Impressive Stats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1219200"/>
            <a:ext cx="83058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0099"/>
                </a:solidFill>
              </a:rPr>
              <a:t>   48 CNAs… Health Care Career Path</a:t>
            </a:r>
          </a:p>
          <a:p>
            <a:pPr lvl="1"/>
            <a:r>
              <a:rPr lang="en-US" sz="3200" dirty="0" smtClean="0">
                <a:solidFill>
                  <a:srgbClr val="000099"/>
                </a:solidFill>
              </a:rPr>
              <a:t>	38 working in field</a:t>
            </a:r>
          </a:p>
          <a:p>
            <a:pPr lvl="1"/>
            <a:r>
              <a:rPr lang="en-US" sz="3200" dirty="0" smtClean="0">
                <a:solidFill>
                  <a:srgbClr val="000099"/>
                </a:solidFill>
              </a:rPr>
              <a:t> 	6 awaiting test</a:t>
            </a:r>
          </a:p>
          <a:p>
            <a:pPr lvl="1"/>
            <a:r>
              <a:rPr lang="en-US" sz="3200" dirty="0" smtClean="0">
                <a:solidFill>
                  <a:srgbClr val="000099"/>
                </a:solidFill>
              </a:rPr>
              <a:t> 	3 Continuing Education</a:t>
            </a:r>
          </a:p>
          <a:p>
            <a:pPr lvl="1"/>
            <a:endParaRPr lang="en-US" sz="3200" b="1" dirty="0">
              <a:solidFill>
                <a:srgbClr val="000099"/>
              </a:solidFill>
            </a:endParaRPr>
          </a:p>
          <a:p>
            <a:pPr lvl="1"/>
            <a:r>
              <a:rPr lang="en-US" sz="3200" b="1" dirty="0" smtClean="0">
                <a:solidFill>
                  <a:srgbClr val="000099"/>
                </a:solidFill>
              </a:rPr>
              <a:t>9 Pilot Basic Construction </a:t>
            </a:r>
          </a:p>
          <a:p>
            <a:pPr lvl="1"/>
            <a:r>
              <a:rPr lang="en-US" sz="3200" dirty="0" smtClean="0">
                <a:solidFill>
                  <a:srgbClr val="000099"/>
                </a:solidFill>
              </a:rPr>
              <a:t>	8 working in Trades</a:t>
            </a:r>
          </a:p>
          <a:p>
            <a:pPr lvl="1"/>
            <a:endParaRPr lang="en-US" sz="3200" dirty="0">
              <a:solidFill>
                <a:srgbClr val="000099"/>
              </a:solidFill>
            </a:endParaRPr>
          </a:p>
          <a:p>
            <a:pPr lvl="1" algn="ctr"/>
            <a:r>
              <a:rPr lang="en-US" sz="3200" b="1" dirty="0" smtClean="0">
                <a:solidFill>
                  <a:srgbClr val="FF0000"/>
                </a:solidFill>
              </a:rPr>
              <a:t>Total 60 Lives Transformed</a:t>
            </a:r>
          </a:p>
          <a:p>
            <a:pPr lvl="1" algn="ctr"/>
            <a:r>
              <a:rPr lang="en-US" sz="3200" b="1" dirty="0" smtClean="0">
                <a:solidFill>
                  <a:srgbClr val="FF0000"/>
                </a:solidFill>
              </a:rPr>
              <a:t>105 Children in Stable Housing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981200"/>
            <a:ext cx="2103477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20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304800"/>
            <a:ext cx="8915400" cy="523220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Key Elements Making Project OPEN Successful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8495" y="948690"/>
            <a:ext cx="81534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000099"/>
                </a:solidFill>
              </a:rPr>
              <a:t>All in same cohort – become family</a:t>
            </a:r>
          </a:p>
          <a:p>
            <a:endParaRPr lang="en-US" sz="3600" dirty="0" smtClean="0">
              <a:solidFill>
                <a:srgbClr val="0000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000099"/>
                </a:solidFill>
              </a:rPr>
              <a:t>Candidates recommended by partner organizations</a:t>
            </a:r>
          </a:p>
          <a:p>
            <a:endParaRPr lang="en-US" sz="3600" dirty="0" smtClean="0">
              <a:solidFill>
                <a:srgbClr val="0000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99"/>
                </a:solidFill>
              </a:rPr>
              <a:t>Obstacles </a:t>
            </a:r>
            <a:r>
              <a:rPr lang="en-US" sz="3600" dirty="0" smtClean="0">
                <a:solidFill>
                  <a:srgbClr val="000099"/>
                </a:solidFill>
              </a:rPr>
              <a:t>removed</a:t>
            </a:r>
          </a:p>
          <a:p>
            <a:endParaRPr lang="en-US" sz="3600" dirty="0" smtClean="0">
              <a:solidFill>
                <a:srgbClr val="0000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000099"/>
                </a:solidFill>
              </a:rPr>
              <a:t>Vetting by panel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sz="3600" dirty="0" smtClean="0">
              <a:solidFill>
                <a:srgbClr val="000099"/>
              </a:solidFill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rgbClr val="000099"/>
                </a:solidFill>
              </a:rPr>
              <a:t>Case Management</a:t>
            </a:r>
          </a:p>
          <a:p>
            <a:endParaRPr lang="en-US" sz="3600" dirty="0" smtClean="0"/>
          </a:p>
          <a:p>
            <a:endParaRPr lang="en-US" dirty="0"/>
          </a:p>
        </p:txBody>
      </p:sp>
      <p:pic>
        <p:nvPicPr>
          <p:cNvPr id="6" name="Picture 5" descr="Busy, Busy, Dizzy! | IconDoI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2465844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83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he people in the class are friendl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676400"/>
            <a:ext cx="2438400" cy="296333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1000" y="228600"/>
            <a:ext cx="7696200" cy="646331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Success Elements Continued…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" y="990600"/>
            <a:ext cx="88392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000099"/>
                </a:solidFill>
              </a:rPr>
              <a:t>Dedicated person supportive, caring </a:t>
            </a:r>
          </a:p>
          <a:p>
            <a:r>
              <a:rPr lang="en-US" sz="3200" dirty="0" smtClean="0">
                <a:solidFill>
                  <a:srgbClr val="000099"/>
                </a:solidFill>
              </a:rPr>
              <a:t>	and nonjudgmental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0000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000099"/>
                </a:solidFill>
              </a:rPr>
              <a:t>Strict </a:t>
            </a:r>
            <a:r>
              <a:rPr lang="en-US" sz="3200" dirty="0">
                <a:solidFill>
                  <a:srgbClr val="000099"/>
                </a:solidFill>
              </a:rPr>
              <a:t>compliance to </a:t>
            </a:r>
            <a:r>
              <a:rPr lang="en-US" sz="3200" dirty="0" smtClean="0">
                <a:solidFill>
                  <a:srgbClr val="000099"/>
                </a:solidFill>
              </a:rPr>
              <a:t>rules</a:t>
            </a:r>
          </a:p>
          <a:p>
            <a:endParaRPr lang="en-US" sz="3200" dirty="0">
              <a:solidFill>
                <a:srgbClr val="0000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99"/>
                </a:solidFill>
              </a:rPr>
              <a:t>Nurturing </a:t>
            </a:r>
            <a:r>
              <a:rPr lang="en-US" sz="3200" dirty="0" smtClean="0">
                <a:solidFill>
                  <a:srgbClr val="000099"/>
                </a:solidFill>
              </a:rPr>
              <a:t>environment</a:t>
            </a:r>
          </a:p>
          <a:p>
            <a:endParaRPr lang="en-US" sz="3200" dirty="0">
              <a:solidFill>
                <a:srgbClr val="0000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99"/>
                </a:solidFill>
              </a:rPr>
              <a:t>Employment Boot </a:t>
            </a:r>
            <a:r>
              <a:rPr lang="en-US" sz="3200" dirty="0" smtClean="0">
                <a:solidFill>
                  <a:srgbClr val="000099"/>
                </a:solidFill>
              </a:rPr>
              <a:t>Camp… existing demand</a:t>
            </a:r>
            <a:endParaRPr lang="en-US" sz="3200" dirty="0" smtClean="0">
              <a:solidFill>
                <a:srgbClr val="000099"/>
              </a:solidFill>
            </a:endParaRPr>
          </a:p>
          <a:p>
            <a:endParaRPr lang="en-US" sz="3200" dirty="0">
              <a:solidFill>
                <a:srgbClr val="0000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99"/>
                </a:solidFill>
              </a:rPr>
              <a:t>Family and community celebrates </a:t>
            </a:r>
            <a:r>
              <a:rPr lang="en-US" sz="3200" dirty="0" smtClean="0">
                <a:solidFill>
                  <a:srgbClr val="000099"/>
                </a:solidFill>
              </a:rPr>
              <a:t>graduation</a:t>
            </a:r>
          </a:p>
          <a:p>
            <a:pPr lvl="8"/>
            <a:r>
              <a:rPr lang="en-US" sz="3200" dirty="0" smtClean="0">
                <a:solidFill>
                  <a:srgbClr val="000099"/>
                </a:solidFill>
              </a:rPr>
              <a:t> </a:t>
            </a:r>
            <a:endParaRPr lang="en-US" sz="32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22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ubtitle 2"/>
          <p:cNvSpPr>
            <a:spLocks noGrp="1"/>
          </p:cNvSpPr>
          <p:nvPr>
            <p:ph type="subTitle" idx="4294967295"/>
          </p:nvPr>
        </p:nvSpPr>
        <p:spPr>
          <a:xfrm>
            <a:off x="5943600" y="4419600"/>
            <a:ext cx="2930525" cy="304800"/>
          </a:xfrm>
        </p:spPr>
        <p:txBody>
          <a:bodyPr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en-US" sz="1400" b="1" dirty="0" smtClean="0">
                <a:solidFill>
                  <a:srgbClr val="FF0000"/>
                </a:solidFill>
              </a:rPr>
              <a:t>ESTABLISHED IN 1998</a:t>
            </a:r>
          </a:p>
        </p:txBody>
      </p:sp>
      <p:pic>
        <p:nvPicPr>
          <p:cNvPr id="55298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381000"/>
            <a:ext cx="4267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DSines\AppData\Local\Microsoft\Windows\Temporary Internet Files\Content.IE5\E2QBET71\MP900422773[1]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489357" y="1708977"/>
            <a:ext cx="2450286" cy="24502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  <p:sp>
        <p:nvSpPr>
          <p:cNvPr id="55300" name="Rectangle 2"/>
          <p:cNvSpPr>
            <a:spLocks noChangeArrowheads="1"/>
          </p:cNvSpPr>
          <p:nvPr/>
        </p:nvSpPr>
        <p:spPr bwMode="auto">
          <a:xfrm>
            <a:off x="457199" y="4487863"/>
            <a:ext cx="84169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buFont typeface="Arial" charset="0"/>
              <a:buNone/>
            </a:pPr>
            <a:endParaRPr lang="en-US" sz="2400" b="1" dirty="0">
              <a:solidFill>
                <a:schemeClr val="accent1"/>
              </a:solidFill>
              <a:latin typeface="Century Gothic" pitchFamily="34" charset="0"/>
            </a:endParaRPr>
          </a:p>
          <a:p>
            <a:pPr marL="285750" indent="-285750" algn="ctr">
              <a:buFont typeface="Arial" charset="0"/>
              <a:buNone/>
            </a:pPr>
            <a:r>
              <a:rPr lang="en-US" sz="2400" b="1" i="1" dirty="0">
                <a:solidFill>
                  <a:srgbClr val="000099"/>
                </a:solidFill>
                <a:latin typeface="Century Gothic" pitchFamily="34" charset="0"/>
              </a:rPr>
              <a:t>Public and Private Health leaders </a:t>
            </a:r>
            <a:r>
              <a:rPr lang="en-US" sz="2400" b="1" i="1" dirty="0" smtClean="0">
                <a:solidFill>
                  <a:srgbClr val="000099"/>
                </a:solidFill>
                <a:latin typeface="Century Gothic" pitchFamily="34" charset="0"/>
              </a:rPr>
              <a:t>provide </a:t>
            </a:r>
          </a:p>
          <a:p>
            <a:pPr marL="285750" indent="-285750" algn="ctr">
              <a:buFont typeface="Arial" charset="0"/>
              <a:buNone/>
            </a:pPr>
            <a:r>
              <a:rPr lang="en-US" sz="2400" b="1" i="1" dirty="0" smtClean="0">
                <a:solidFill>
                  <a:srgbClr val="000099"/>
                </a:solidFill>
                <a:latin typeface="Century Gothic" pitchFamily="34" charset="0"/>
              </a:rPr>
              <a:t>employment </a:t>
            </a:r>
            <a:r>
              <a:rPr lang="en-US" sz="2400" b="1" i="1" dirty="0" smtClean="0">
                <a:solidFill>
                  <a:srgbClr val="000099"/>
                </a:solidFill>
                <a:latin typeface="Century Gothic" pitchFamily="34" charset="0"/>
              </a:rPr>
              <a:t>to graduates.</a:t>
            </a:r>
            <a:endParaRPr lang="en-US" sz="2400" b="1" i="1" dirty="0">
              <a:solidFill>
                <a:srgbClr val="000099"/>
              </a:solidFill>
              <a:latin typeface="Century Gothic" pitchFamily="34" charset="0"/>
            </a:endParaRPr>
          </a:p>
        </p:txBody>
      </p:sp>
      <p:sp>
        <p:nvSpPr>
          <p:cNvPr id="55301" name="Text Box 8"/>
          <p:cNvSpPr txBox="1">
            <a:spLocks noChangeArrowheads="1"/>
          </p:cNvSpPr>
          <p:nvPr/>
        </p:nvSpPr>
        <p:spPr bwMode="auto">
          <a:xfrm>
            <a:off x="3657600" y="2286000"/>
            <a:ext cx="4572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dirty="0">
                <a:latin typeface="Century Gothic" pitchFamily="34" charset="0"/>
              </a:rPr>
              <a:t>Health </a:t>
            </a:r>
          </a:p>
          <a:p>
            <a:r>
              <a:rPr lang="en-US" sz="4000" b="1" dirty="0">
                <a:latin typeface="Century Gothic" pitchFamily="34" charset="0"/>
              </a:rPr>
              <a:t>	Leadership</a:t>
            </a:r>
          </a:p>
          <a:p>
            <a:r>
              <a:rPr lang="en-US" sz="4000" b="1" dirty="0">
                <a:latin typeface="Century Gothic" pitchFamily="34" charset="0"/>
              </a:rPr>
              <a:t>		    Council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228600"/>
            <a:ext cx="7620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</a:rPr>
              <a:t>Project OPEN Differentiates itself from other programs…</a:t>
            </a:r>
          </a:p>
          <a:p>
            <a:pPr algn="ctr"/>
            <a:endParaRPr lang="en-US" sz="4800" b="1" dirty="0" smtClean="0">
              <a:solidFill>
                <a:srgbClr val="FF0000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000099"/>
                </a:solidFill>
              </a:rPr>
              <a:t>Quality not Quantity </a:t>
            </a:r>
          </a:p>
          <a:p>
            <a:pPr algn="ctr"/>
            <a:endParaRPr lang="en-US" sz="3200" b="1" dirty="0">
              <a:solidFill>
                <a:srgbClr val="000099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000099"/>
                </a:solidFill>
              </a:rPr>
              <a:t>High </a:t>
            </a:r>
            <a:r>
              <a:rPr lang="en-US" sz="3200" b="1" dirty="0" smtClean="0">
                <a:solidFill>
                  <a:srgbClr val="000099"/>
                </a:solidFill>
              </a:rPr>
              <a:t>Touch </a:t>
            </a:r>
            <a:r>
              <a:rPr lang="en-US" sz="3200" b="1" dirty="0" smtClean="0">
                <a:solidFill>
                  <a:srgbClr val="000099"/>
                </a:solidFill>
              </a:rPr>
              <a:t>vs. </a:t>
            </a:r>
            <a:r>
              <a:rPr lang="en-US" sz="3200" b="1" dirty="0" smtClean="0">
                <a:solidFill>
                  <a:srgbClr val="000099"/>
                </a:solidFill>
              </a:rPr>
              <a:t>High </a:t>
            </a:r>
            <a:r>
              <a:rPr lang="en-US" sz="3200" b="1" dirty="0">
                <a:solidFill>
                  <a:srgbClr val="000099"/>
                </a:solidFill>
              </a:rPr>
              <a:t>T</a:t>
            </a:r>
            <a:r>
              <a:rPr lang="en-US" sz="3200" b="1" dirty="0" smtClean="0">
                <a:solidFill>
                  <a:srgbClr val="000099"/>
                </a:solidFill>
              </a:rPr>
              <a:t>ech</a:t>
            </a:r>
            <a:endParaRPr lang="en-US" sz="3200" b="1" dirty="0">
              <a:solidFill>
                <a:srgbClr val="000099"/>
              </a:solidFill>
            </a:endParaRPr>
          </a:p>
        </p:txBody>
      </p:sp>
      <p:pic>
        <p:nvPicPr>
          <p:cNvPr id="4" name="Picture 3" descr="... een tegenstrijdigheid in twee zinnen: high-tech versus high-touch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4648200"/>
            <a:ext cx="2486526" cy="248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94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381000"/>
            <a:ext cx="7620000" cy="1077218"/>
          </a:xfrm>
          <a:prstGeom prst="rect">
            <a:avLst/>
          </a:prstGeom>
          <a:solidFill>
            <a:schemeClr val="bg2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OPEN </a:t>
            </a:r>
            <a:r>
              <a:rPr lang="en-US" sz="3200" dirty="0" smtClean="0">
                <a:solidFill>
                  <a:srgbClr val="FF0000"/>
                </a:solidFill>
              </a:rPr>
              <a:t>Door to additional certification training with Valencia College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1371600"/>
            <a:ext cx="7467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Basic Construction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Advanced Manufacturing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Welding</a:t>
            </a:r>
            <a:endParaRPr lang="en-US" sz="3200" dirty="0"/>
          </a:p>
        </p:txBody>
      </p:sp>
      <p:pic>
        <p:nvPicPr>
          <p:cNvPr id="4" name="Picture 3" descr="Work, Looking For A Job, Advertisement, A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3352799"/>
            <a:ext cx="4343400" cy="306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4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dermann Large Starfish Link Bracelet | ShoppingandInfo.co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108" y="1027331"/>
            <a:ext cx="6270983" cy="508070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3400" y="381000"/>
            <a:ext cx="7772400" cy="646331"/>
          </a:xfrm>
          <a:prstGeom prst="rect">
            <a:avLst/>
          </a:prstGeom>
          <a:solidFill>
            <a:schemeClr val="bg2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Participants are the Star Fish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29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8400" y="490538"/>
            <a:ext cx="2371725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28600"/>
            <a:ext cx="5334000" cy="262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4400" y="3200400"/>
            <a:ext cx="4191000" cy="310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6" descr="projectope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" y="3124200"/>
            <a:ext cx="4314825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extBox 1"/>
          <p:cNvSpPr txBox="1">
            <a:spLocks noChangeArrowheads="1"/>
          </p:cNvSpPr>
          <p:nvPr/>
        </p:nvSpPr>
        <p:spPr bwMode="auto">
          <a:xfrm>
            <a:off x="990600" y="2743200"/>
            <a:ext cx="701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sz="2400" b="1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pic>
        <p:nvPicPr>
          <p:cNvPr id="75778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47900" y="741363"/>
            <a:ext cx="44958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9" name="Text Box 4"/>
          <p:cNvSpPr txBox="1">
            <a:spLocks noChangeArrowheads="1"/>
          </p:cNvSpPr>
          <p:nvPr/>
        </p:nvSpPr>
        <p:spPr bwMode="auto">
          <a:xfrm>
            <a:off x="1295400" y="2566988"/>
            <a:ext cx="66294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smtClean="0">
                <a:solidFill>
                  <a:srgbClr val="000099"/>
                </a:solidFill>
              </a:rPr>
              <a:t>704 Generation Point</a:t>
            </a:r>
            <a:endParaRPr lang="en-US" sz="2400" b="1" dirty="0">
              <a:solidFill>
                <a:srgbClr val="000099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000099"/>
                </a:solidFill>
              </a:rPr>
              <a:t>Kissimmee, FL  </a:t>
            </a:r>
            <a:r>
              <a:rPr lang="en-US" sz="2400" b="1" dirty="0" smtClean="0">
                <a:solidFill>
                  <a:srgbClr val="000099"/>
                </a:solidFill>
              </a:rPr>
              <a:t>34744</a:t>
            </a:r>
            <a:endParaRPr lang="en-US" sz="2400" b="1" dirty="0">
              <a:solidFill>
                <a:srgbClr val="000099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000099"/>
                </a:solidFill>
              </a:rPr>
              <a:t>Phone:  407-933-0870	Fax:  933-0942</a:t>
            </a:r>
          </a:p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000099"/>
                </a:solidFill>
              </a:rPr>
              <a:t>www.communityvision.org</a:t>
            </a:r>
          </a:p>
          <a:p>
            <a:pPr algn="ctr">
              <a:spcBef>
                <a:spcPct val="50000"/>
              </a:spcBef>
            </a:pPr>
            <a:endParaRPr lang="en-US" sz="2400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1926</TotalTime>
  <Words>327</Words>
  <Application>Microsoft Office PowerPoint</Application>
  <PresentationFormat>On-screen Show (4:3)</PresentationFormat>
  <Paragraphs>112</Paragraphs>
  <Slides>20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Arial</vt:lpstr>
      <vt:lpstr>Calibri</vt:lpstr>
      <vt:lpstr>Century Gothic</vt:lpstr>
      <vt:lpstr>Georgia</vt:lpstr>
      <vt:lpstr>Impact</vt:lpstr>
      <vt:lpstr>Lucida Sans Unicode</vt:lpstr>
      <vt:lpstr>Verdana</vt:lpstr>
      <vt:lpstr>Wingdings 2</vt:lpstr>
      <vt:lpstr>Wingdings 3</vt:lpstr>
      <vt:lpstr>Concourse</vt:lpstr>
      <vt:lpstr> </vt:lpstr>
      <vt:lpstr>What is Community Vision?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Introducing</dc:title>
  <dc:creator>DSines</dc:creator>
  <cp:lastModifiedBy>Emily Moreland</cp:lastModifiedBy>
  <cp:revision>108</cp:revision>
  <cp:lastPrinted>2014-01-15T19:20:49Z</cp:lastPrinted>
  <dcterms:created xsi:type="dcterms:W3CDTF">2013-09-04T16:11:18Z</dcterms:created>
  <dcterms:modified xsi:type="dcterms:W3CDTF">2016-01-22T03:50:20Z</dcterms:modified>
</cp:coreProperties>
</file>