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handoutMasterIdLst>
    <p:handoutMasterId r:id="rId15"/>
  </p:handoutMasterIdLst>
  <p:sldIdLst>
    <p:sldId id="257" r:id="rId5"/>
    <p:sldId id="258" r:id="rId6"/>
    <p:sldId id="260" r:id="rId7"/>
    <p:sldId id="261" r:id="rId8"/>
    <p:sldId id="262" r:id="rId9"/>
    <p:sldId id="263" r:id="rId10"/>
    <p:sldId id="265" r:id="rId11"/>
    <p:sldId id="267" r:id="rId12"/>
    <p:sldId id="266" r:id="rId13"/>
  </p:sldIdLst>
  <p:sldSz cx="9144000" cy="6858000" type="screen4x3"/>
  <p:notesSz cx="7010400" cy="92964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ＭＳ Ｐゴシック" pitchFamily="34" charset="-128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923" autoAdjust="0"/>
  </p:normalViewPr>
  <p:slideViewPr>
    <p:cSldViewPr>
      <p:cViewPr>
        <p:scale>
          <a:sx n="114" d="100"/>
          <a:sy n="114" d="100"/>
        </p:scale>
        <p:origin x="-63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0338" y="0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en-US" smtClean="0"/>
              <a:t>1/15/2016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0338" y="8829675"/>
            <a:ext cx="3038475" cy="46513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CB28A3-E08E-4D01-8B38-A81F8FCB51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71622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r>
              <a:rPr lang="en-US" smtClean="0"/>
              <a:t>1/15/2016</a:t>
            </a:r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81100" y="696913"/>
            <a:ext cx="4648200" cy="34861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pPr lvl="0"/>
            <a:endParaRPr lang="en-US" noProof="0" dirty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415790"/>
            <a:ext cx="5608320" cy="41833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829967"/>
            <a:ext cx="3037840" cy="4648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fld id="{723E7F3C-3426-4133-8FE0-AA6C5B51967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345922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/>
          <p:cNvSpPr>
            <a:spLocks noGrp="1"/>
          </p:cNvSpPr>
          <p:nvPr>
            <p:ph type="body" idx="1"/>
          </p:nvPr>
        </p:nvSpPr>
        <p:spPr>
          <a:ln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u="sng" dirty="0" smtClean="0"/>
              <a:t>Vacant Positions</a:t>
            </a:r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Network Analyst – </a:t>
            </a:r>
            <a:r>
              <a:rPr lang="en-US" i="1" dirty="0" smtClean="0"/>
              <a:t>Reclassify to Senior Network Engineer</a:t>
            </a:r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i="1" dirty="0" smtClean="0"/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System Coordinator - </a:t>
            </a:r>
            <a:r>
              <a:rPr lang="en-US" i="1" dirty="0" smtClean="0"/>
              <a:t>New</a:t>
            </a:r>
            <a:r>
              <a:rPr lang="en-US" dirty="0" smtClean="0"/>
              <a:t> </a:t>
            </a:r>
            <a:r>
              <a:rPr lang="en-US" i="1" dirty="0" smtClean="0"/>
              <a:t>Position $76,230/yr in Customer Service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u="sng" dirty="0" smtClean="0"/>
              <a:t>Re-org Positions</a:t>
            </a:r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Help Desk supervisor - </a:t>
            </a:r>
            <a:r>
              <a:rPr lang="en-US" i="1" dirty="0" smtClean="0"/>
              <a:t>Move from Customer Service to Technical Support</a:t>
            </a:r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i="1" dirty="0" smtClean="0"/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IT Infrastructure Manager - </a:t>
            </a:r>
            <a:r>
              <a:rPr lang="en-US" i="1" dirty="0" smtClean="0"/>
              <a:t>Reclassify to lead technical position</a:t>
            </a:r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i="1" dirty="0" smtClean="0"/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1 developer - </a:t>
            </a:r>
            <a:r>
              <a:rPr lang="en-US" i="1" dirty="0" smtClean="0"/>
              <a:t>Reclassify and move position from EAS to PMO</a:t>
            </a:r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i="1" dirty="0" smtClean="0"/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1 developer - </a:t>
            </a:r>
            <a:r>
              <a:rPr lang="en-US" i="1" dirty="0" smtClean="0"/>
              <a:t>Move from EAS to Web Applications</a:t>
            </a:r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endParaRPr lang="en-US" i="1" dirty="0" smtClean="0"/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buFont typeface="Arial" pitchFamily="34" charset="0"/>
              <a:buChar char="•"/>
              <a:defRPr/>
            </a:pPr>
            <a:r>
              <a:rPr lang="en-US" dirty="0" smtClean="0"/>
              <a:t>1 DBA – </a:t>
            </a:r>
            <a:r>
              <a:rPr lang="en-US" i="1" dirty="0" smtClean="0"/>
              <a:t>Reclassify as developer and move to Web Applications</a:t>
            </a:r>
          </a:p>
          <a:p>
            <a:pPr marL="174708" indent="-174708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 smtClean="0"/>
          </a:p>
        </p:txBody>
      </p:sp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/>
        <p:txBody>
          <a:bodyPr/>
          <a:lstStyle/>
          <a:p>
            <a:pPr>
              <a:defRPr/>
            </a:pPr>
            <a:r>
              <a:rPr lang="en-US" smtClean="0"/>
              <a:t>1/15/2016</a:t>
            </a:r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550BA7A9-FFE2-46EA-8C05-2DE3E2E4DEB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142155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728B9E5-83AA-4B14-8D12-8B4022B18EB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3703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22AB4CA-2712-43AA-AF85-DA41325A530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203292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81200" y="1447800"/>
            <a:ext cx="32385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72100" y="1447800"/>
            <a:ext cx="3238500" cy="46482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EAC2669B-D4A2-495E-9CE6-53F4BBEF804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43304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FD03BB8-A7E9-4202-A312-D59329101C47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242450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1F188FD-DC78-4093-BDD2-BBA3E16775A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387647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B2FE753-A0B8-45DA-9B1A-C1766E99759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4341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35A5C86-96E3-4C2D-970F-B0B735D8D7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9565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 smtClean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29484208-1C37-4718-8FC8-AF734E203CE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0591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F26929FB-E85B-40B0-994B-86BBF8FBD8F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85141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3250" y="457200"/>
            <a:ext cx="1657350" cy="56388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81200" y="457200"/>
            <a:ext cx="4819650" cy="56388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34B89162-ADDD-43CB-A678-F6AD5E757F1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693830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 preserve="1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457200"/>
            <a:ext cx="6629400" cy="4572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1981200" y="1447800"/>
            <a:ext cx="6629400" cy="4648200"/>
          </a:xfrm>
        </p:spPr>
        <p:txBody>
          <a:bodyPr/>
          <a:lstStyle/>
          <a:p>
            <a:pPr lvl="0"/>
            <a:r>
              <a:rPr lang="en-US" noProof="0" dirty="0" smtClean="0"/>
              <a:t>Click icon to add SmartArt graphic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A48A594E-4535-4EB1-ABB2-7B330904DE5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686839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ppt_Master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981200" y="457200"/>
            <a:ext cx="66294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981200" y="1447800"/>
            <a:ext cx="6629400" cy="464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smtClean="0"/>
          </a:p>
        </p:txBody>
      </p:sp>
      <p:sp>
        <p:nvSpPr>
          <p:cNvPr id="1029" name="Rectangle 6"/>
          <p:cNvSpPr>
            <a:spLocks noChangeArrowheads="1"/>
          </p:cNvSpPr>
          <p:nvPr/>
        </p:nvSpPr>
        <p:spPr bwMode="auto">
          <a:xfrm>
            <a:off x="152400" y="6386513"/>
            <a:ext cx="3048000" cy="381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/>
            <a:r>
              <a:rPr lang="en-US" sz="1200" dirty="0">
                <a:solidFill>
                  <a:srgbClr val="FFFFFF"/>
                </a:solidFill>
                <a:latin typeface="ITC Stone Sans Std Bold"/>
              </a:rPr>
              <a:t>Good things are happening in Durham!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267200" y="6381750"/>
            <a:ext cx="10668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FFFFFF"/>
                </a:solidFill>
                <a:latin typeface="ITC Stone Sans Std Bold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fld id="{0F5A4D83-1BC2-4CC0-8FFF-28F75702C5BC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hf hdr="0" ftr="0"/>
  <p:txStyles>
    <p:titleStyle>
      <a:lvl1pPr algn="l" rtl="0" fontAlgn="base">
        <a:spcBef>
          <a:spcPct val="0"/>
        </a:spcBef>
        <a:spcAft>
          <a:spcPct val="0"/>
        </a:spcAft>
        <a:defRPr sz="3200" b="1">
          <a:solidFill>
            <a:srgbClr val="002D55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200" b="1">
          <a:solidFill>
            <a:srgbClr val="002D55"/>
          </a:solidFill>
          <a:latin typeface="Arial" charset="0"/>
          <a:ea typeface="ＭＳ Ｐゴシック" charset="-128"/>
        </a:defRPr>
      </a:lvl2pPr>
      <a:lvl3pPr algn="l" rtl="0" fontAlgn="base">
        <a:spcBef>
          <a:spcPct val="0"/>
        </a:spcBef>
        <a:spcAft>
          <a:spcPct val="0"/>
        </a:spcAft>
        <a:defRPr sz="3200" b="1">
          <a:solidFill>
            <a:srgbClr val="002D55"/>
          </a:solidFill>
          <a:latin typeface="Arial" charset="0"/>
          <a:ea typeface="ＭＳ Ｐゴシック" charset="-128"/>
        </a:defRPr>
      </a:lvl3pPr>
      <a:lvl4pPr algn="l" rtl="0" fontAlgn="base">
        <a:spcBef>
          <a:spcPct val="0"/>
        </a:spcBef>
        <a:spcAft>
          <a:spcPct val="0"/>
        </a:spcAft>
        <a:defRPr sz="3200" b="1">
          <a:solidFill>
            <a:srgbClr val="002D55"/>
          </a:solidFill>
          <a:latin typeface="Arial" charset="0"/>
          <a:ea typeface="ＭＳ Ｐゴシック" charset="-128"/>
        </a:defRPr>
      </a:lvl4pPr>
      <a:lvl5pPr algn="l" rtl="0" fontAlgn="base">
        <a:spcBef>
          <a:spcPct val="0"/>
        </a:spcBef>
        <a:spcAft>
          <a:spcPct val="0"/>
        </a:spcAft>
        <a:defRPr sz="3200" b="1">
          <a:solidFill>
            <a:srgbClr val="002D55"/>
          </a:solidFill>
          <a:latin typeface="Arial" charset="0"/>
          <a:ea typeface="ＭＳ Ｐゴシック" charset="-128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2D55"/>
          </a:solidFill>
          <a:latin typeface="Arial" charset="0"/>
          <a:ea typeface="ＭＳ Ｐゴシック" charset="-128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2D55"/>
          </a:solidFill>
          <a:latin typeface="Arial" charset="0"/>
          <a:ea typeface="ＭＳ Ｐゴシック" charset="-128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2D55"/>
          </a:solidFill>
          <a:latin typeface="Arial" charset="0"/>
          <a:ea typeface="ＭＳ Ｐゴシック" charset="-128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002D55"/>
          </a:solidFill>
          <a:latin typeface="Arial" charset="0"/>
          <a:ea typeface="ＭＳ Ｐゴシック" charset="-128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defRPr sz="2000">
          <a:solidFill>
            <a:srgbClr val="002D55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>
          <a:solidFill>
            <a:srgbClr val="002D55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defRPr>
          <a:solidFill>
            <a:srgbClr val="002D55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>
          <a:solidFill>
            <a:srgbClr val="002D55"/>
          </a:solidFill>
          <a:latin typeface="+mn-lt"/>
          <a:ea typeface="+mn-ea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rgbClr val="002D55"/>
          </a:solidFill>
          <a:latin typeface="+mn-lt"/>
          <a:ea typeface="+mn-ea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rgbClr val="002D55"/>
          </a:solidFill>
          <a:latin typeface="+mn-lt"/>
          <a:ea typeface="+mn-ea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rgbClr val="002D55"/>
          </a:solidFill>
          <a:latin typeface="+mn-lt"/>
          <a:ea typeface="+mn-ea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>
          <a:solidFill>
            <a:srgbClr val="002D55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>
          <a:xfrm>
            <a:off x="1828800" y="1981200"/>
            <a:ext cx="7162800" cy="4191000"/>
          </a:xfrm>
          <a:prstGeom prst="rect">
            <a:avLst/>
          </a:prstGeom>
        </p:spPr>
        <p:txBody>
          <a:bodyPr/>
          <a:lstStyle/>
          <a:p>
            <a:pPr marL="342900" indent="-342900">
              <a:spcBef>
                <a:spcPts val="0"/>
              </a:spcBef>
              <a:buFont typeface="Arial" pitchFamily="34" charset="0"/>
              <a:buChar char="•"/>
              <a:defRPr/>
            </a:pPr>
            <a:endParaRPr lang="en-US" sz="2000" kern="0" dirty="0">
              <a:latin typeface="+mn-lt"/>
              <a:ea typeface="+mn-ea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>
          <a:xfrm>
            <a:off x="1524000" y="533400"/>
            <a:ext cx="7239000" cy="1447800"/>
          </a:xfrm>
          <a:prstGeom prst="rect">
            <a:avLst/>
          </a:prstGeom>
        </p:spPr>
        <p:txBody>
          <a:bodyPr/>
          <a:lstStyle/>
          <a:p>
            <a:pPr algn="ctr">
              <a:defRPr/>
            </a:pPr>
            <a:r>
              <a:rPr lang="en-US" sz="3200" b="1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The Denson Apartments</a:t>
            </a:r>
          </a:p>
          <a:p>
            <a:pPr algn="ctr">
              <a:defRPr/>
            </a:pPr>
            <a:r>
              <a:rPr lang="en-US" sz="2400" b="1" kern="0" dirty="0">
                <a:solidFill>
                  <a:srgbClr val="002060"/>
                </a:solidFill>
                <a:latin typeface="+mj-lt"/>
                <a:ea typeface="+mj-ea"/>
                <a:cs typeface="+mj-cs"/>
              </a:rPr>
              <a:t>Supportive Housing for Homeless Veterans</a:t>
            </a:r>
          </a:p>
          <a:p>
            <a:pPr algn="ctr">
              <a:defRPr/>
            </a:pPr>
            <a:endParaRPr lang="en-US" sz="2400" b="1" kern="0" dirty="0">
              <a:latin typeface="+mj-lt"/>
              <a:ea typeface="+mj-ea"/>
              <a:cs typeface="+mj-cs"/>
            </a:endParaRPr>
          </a:p>
          <a:p>
            <a:pPr algn="ctr">
              <a:defRPr/>
            </a:pPr>
            <a:endParaRPr lang="en-US" sz="2400" b="1" kern="0" dirty="0">
              <a:latin typeface="+mj-lt"/>
              <a:ea typeface="+mj-ea"/>
              <a:cs typeface="+mj-cs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400" kern="0" dirty="0">
                <a:latin typeface="+mj-lt"/>
                <a:ea typeface="+mj-ea"/>
                <a:cs typeface="+mj-cs"/>
              </a:rPr>
              <a:t>Durham is the 4</a:t>
            </a:r>
            <a:r>
              <a:rPr lang="en-US" sz="2400" kern="0" baseline="30000" dirty="0">
                <a:latin typeface="+mj-lt"/>
                <a:ea typeface="+mj-ea"/>
                <a:cs typeface="+mj-cs"/>
              </a:rPr>
              <a:t>th</a:t>
            </a:r>
            <a:r>
              <a:rPr lang="en-US" sz="2400" kern="0" dirty="0">
                <a:latin typeface="+mj-lt"/>
                <a:ea typeface="+mj-ea"/>
                <a:cs typeface="+mj-cs"/>
              </a:rPr>
              <a:t> largest city in North Carolina.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endParaRPr lang="en-US" sz="2400" kern="0" dirty="0">
              <a:latin typeface="+mj-lt"/>
              <a:ea typeface="+mj-ea"/>
              <a:cs typeface="+mj-cs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400" kern="0" dirty="0">
                <a:latin typeface="+mj-lt"/>
                <a:ea typeface="+mj-ea"/>
                <a:cs typeface="+mj-cs"/>
              </a:rPr>
              <a:t>As of July 2014, The U.S. Census Bureau estimated the City’s population to be 251,893.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endParaRPr lang="en-US" sz="2400" kern="0" dirty="0">
              <a:latin typeface="+mj-lt"/>
              <a:ea typeface="+mj-ea"/>
              <a:cs typeface="+mj-cs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400" kern="0" dirty="0">
                <a:latin typeface="+mj-lt"/>
                <a:ea typeface="+mj-ea"/>
                <a:cs typeface="+mj-cs"/>
              </a:rPr>
              <a:t>Once referred to as “The tobacco capitol of the world”, Durham is known today as the City of Medicine</a:t>
            </a:r>
          </a:p>
          <a:p>
            <a:pPr marL="342900" indent="-342900">
              <a:buFont typeface="Arial" pitchFamily="34" charset="0"/>
              <a:buChar char="•"/>
              <a:defRPr/>
            </a:pPr>
            <a:endParaRPr lang="en-US" sz="2400" kern="0" dirty="0">
              <a:latin typeface="+mj-lt"/>
              <a:ea typeface="+mj-ea"/>
              <a:cs typeface="+mj-cs"/>
            </a:endParaRPr>
          </a:p>
          <a:p>
            <a:pPr marL="342900" indent="-342900">
              <a:buFont typeface="Arial" pitchFamily="34" charset="0"/>
              <a:buChar char="•"/>
              <a:defRPr/>
            </a:pPr>
            <a:r>
              <a:rPr lang="en-US" sz="2400" kern="0" dirty="0">
                <a:latin typeface="+mj-lt"/>
                <a:ea typeface="+mj-ea"/>
                <a:cs typeface="+mj-cs"/>
              </a:rPr>
              <a:t>Durham is home to Duke University and North Carolina Central University. </a:t>
            </a:r>
          </a:p>
          <a:p>
            <a:pPr algn="ctr">
              <a:defRPr/>
            </a:pPr>
            <a:endParaRPr lang="en-US" sz="2400" b="1" kern="0" dirty="0">
              <a:latin typeface="+mj-lt"/>
              <a:ea typeface="+mj-ea"/>
              <a:cs typeface="+mj-cs"/>
            </a:endParaRPr>
          </a:p>
        </p:txBody>
      </p:sp>
      <p:sp>
        <p:nvSpPr>
          <p:cNvPr id="2" name="Slide Number Placeholder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8A594E-4535-4EB1-ABB2-7B330904DE58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8A594E-4535-4EB1-ABB2-7B330904DE58}" type="slidenum">
              <a:rPr lang="en-US" smtClean="0"/>
              <a:pPr>
                <a:defRPr/>
              </a:pPr>
              <a:t>2</a:t>
            </a:fld>
            <a:endParaRPr lang="en-US" dirty="0"/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Veteran Statistics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324761" y="2133600"/>
            <a:ext cx="6934200" cy="34778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+mn-lt"/>
                <a:ea typeface="ＭＳ Ｐゴシック" charset="-128"/>
              </a:rPr>
              <a:t>The 2012 Veteran population in North Carolina was 771,654, ranking the state 9</a:t>
            </a:r>
            <a:r>
              <a:rPr lang="en-US" sz="2000" baseline="30000" dirty="0">
                <a:latin typeface="+mn-lt"/>
                <a:ea typeface="ＭＳ Ｐゴシック" charset="-128"/>
              </a:rPr>
              <a:t>th</a:t>
            </a:r>
            <a:r>
              <a:rPr lang="en-US" sz="2000" dirty="0">
                <a:latin typeface="+mn-lt"/>
                <a:ea typeface="ＭＳ Ｐゴシック" charset="-128"/>
              </a:rPr>
              <a:t> in the U.S. 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2000" dirty="0">
              <a:latin typeface="+mn-lt"/>
              <a:ea typeface="ＭＳ Ｐゴシック" charset="-128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+mn-lt"/>
                <a:ea typeface="ＭＳ Ｐゴシック" charset="-128"/>
              </a:rPr>
              <a:t>Nationally, 17% of homeless adults are veterans.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2000" dirty="0">
              <a:latin typeface="+mn-lt"/>
              <a:ea typeface="ＭＳ Ｐゴシック" charset="-128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+mn-lt"/>
                <a:ea typeface="ＭＳ Ｐゴシック" charset="-128"/>
              </a:rPr>
              <a:t>In 2014 Durham mayor William ‘Bill’ Bell signed on to the presidents’ Challenge to End Veterans Homelessness by the end of 2015.</a:t>
            </a:r>
          </a:p>
          <a:p>
            <a:pPr marL="285750" indent="-285750">
              <a:buFont typeface="Arial" pitchFamily="34" charset="0"/>
              <a:buChar char="•"/>
              <a:defRPr/>
            </a:pPr>
            <a:endParaRPr lang="en-US" sz="2000" dirty="0">
              <a:latin typeface="+mn-lt"/>
              <a:ea typeface="ＭＳ Ｐゴシック" charset="-128"/>
            </a:endParaRPr>
          </a:p>
          <a:p>
            <a:pPr marL="285750" indent="-285750">
              <a:buFont typeface="Arial" pitchFamily="34" charset="0"/>
              <a:buChar char="•"/>
              <a:defRPr/>
            </a:pPr>
            <a:r>
              <a:rPr lang="en-US" sz="2000" dirty="0">
                <a:latin typeface="+mn-lt"/>
                <a:ea typeface="ＭＳ Ｐゴシック" charset="-128"/>
              </a:rPr>
              <a:t>The Denson Apartments dedicated for homeless veterans is helping to meet that challenge.</a:t>
            </a:r>
          </a:p>
        </p:txBody>
      </p:sp>
    </p:spTree>
    <p:extLst>
      <p:ext uri="{BB962C8B-B14F-4D97-AF65-F5344CB8AC3E}">
        <p14:creationId xmlns:p14="http://schemas.microsoft.com/office/powerpoint/2010/main" val="15301204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Partnership and Collaboration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8A594E-4535-4EB1-ABB2-7B330904DE58}" type="slidenum">
              <a:rPr lang="en-US" smtClean="0"/>
              <a:pPr>
                <a:defRPr/>
              </a:pPr>
              <a:t>3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524000" y="1905000"/>
            <a:ext cx="622533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/>
              <a:t>The City of Durham partnered with CASA, a regional non-profit developer of supportive housing.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 smtClean="0"/>
              <a:t>The </a:t>
            </a:r>
            <a:r>
              <a:rPr lang="en-US" altLang="en-US" dirty="0"/>
              <a:t>North Carolina Housing Finance Agency provided additional HOME funding for Denson I.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 smtClean="0"/>
              <a:t>The </a:t>
            </a:r>
            <a:r>
              <a:rPr lang="en-US" altLang="en-US" dirty="0"/>
              <a:t>Home Depot Foundation supported the project with a </a:t>
            </a:r>
            <a:r>
              <a:rPr lang="en-US" altLang="en-US" dirty="0" smtClean="0"/>
              <a:t>donation</a:t>
            </a:r>
            <a:r>
              <a:rPr lang="en-US" altLang="en-US" dirty="0"/>
              <a:t>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altLang="en-US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en-US" dirty="0" smtClean="0"/>
              <a:t>The </a:t>
            </a:r>
            <a:r>
              <a:rPr lang="en-US" altLang="en-US" dirty="0"/>
              <a:t>Durham VA Medical Center made referrals of VASH-eligible veterans.</a:t>
            </a:r>
          </a:p>
        </p:txBody>
      </p:sp>
    </p:spTree>
    <p:extLst>
      <p:ext uri="{BB962C8B-B14F-4D97-AF65-F5344CB8AC3E}">
        <p14:creationId xmlns:p14="http://schemas.microsoft.com/office/powerpoint/2010/main" val="1231050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304800"/>
            <a:ext cx="6629400" cy="838200"/>
          </a:xfrm>
        </p:spPr>
        <p:txBody>
          <a:bodyPr/>
          <a:lstStyle/>
          <a:p>
            <a:pPr algn="ctr"/>
            <a:r>
              <a:rPr lang="en-US" altLang="en-US" dirty="0"/>
              <a:t>Denson </a:t>
            </a:r>
            <a:r>
              <a:rPr lang="en-US" altLang="en-US" dirty="0" smtClean="0"/>
              <a:t>Groundbreaking</a:t>
            </a:r>
            <a:br>
              <a:rPr lang="en-US" altLang="en-US" dirty="0" smtClean="0"/>
            </a:br>
            <a:r>
              <a:rPr lang="en-US" altLang="en-US" sz="2000" dirty="0" smtClean="0"/>
              <a:t>February 7, 2014</a:t>
            </a:r>
            <a:endParaRPr lang="en-US" sz="20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8A594E-4535-4EB1-ABB2-7B330904DE58}" type="slidenum">
              <a:rPr lang="en-US" smtClean="0"/>
              <a:pPr>
                <a:defRPr/>
              </a:pPr>
              <a:t>4</a:t>
            </a:fld>
            <a:endParaRPr lang="en-US" dirty="0"/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3965" y="1524000"/>
            <a:ext cx="5562600" cy="3810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124200" y="5638800"/>
            <a:ext cx="3581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 smtClean="0"/>
              <a:t>1598 Sedgefield Road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42905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Denson I – Front View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8A594E-4535-4EB1-ABB2-7B330904DE58}" type="slidenum">
              <a:rPr lang="en-US" smtClean="0"/>
              <a:pPr>
                <a:defRPr/>
              </a:pPr>
              <a:t>5</a:t>
            </a:fld>
            <a:endParaRPr lang="en-US" dirty="0"/>
          </a:p>
        </p:txBody>
      </p:sp>
      <p:pic>
        <p:nvPicPr>
          <p:cNvPr id="5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2133600"/>
            <a:ext cx="5791200" cy="35814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530210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Denson I – Back </a:t>
            </a:r>
            <a:r>
              <a:rPr lang="en-US" dirty="0" smtClean="0"/>
              <a:t>View 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8A594E-4535-4EB1-ABB2-7B330904DE58}" type="slidenum">
              <a:rPr lang="en-US" smtClean="0"/>
              <a:pPr>
                <a:defRPr/>
              </a:pPr>
              <a:t>6</a:t>
            </a:fld>
            <a:endParaRPr lang="en-US" dirty="0"/>
          </a:p>
        </p:txBody>
      </p:sp>
      <p:pic>
        <p:nvPicPr>
          <p:cNvPr id="6" name="Pictur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799" y="1940653"/>
            <a:ext cx="6096001" cy="3657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5397569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81200" y="609600"/>
            <a:ext cx="6629400" cy="762000"/>
          </a:xfrm>
        </p:spPr>
        <p:txBody>
          <a:bodyPr/>
          <a:lstStyle/>
          <a:p>
            <a:pPr algn="ctr"/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Dedication Ceremony</a:t>
            </a:r>
            <a:br>
              <a:rPr lang="en-US" dirty="0" smtClean="0"/>
            </a:br>
            <a:r>
              <a:rPr lang="en-US" sz="2000" dirty="0" smtClean="0"/>
              <a:t>November 19, 2014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8A594E-4535-4EB1-ABB2-7B330904DE58}" type="slidenum">
              <a:rPr lang="en-US" smtClean="0"/>
              <a:pPr>
                <a:defRPr/>
              </a:pPr>
              <a:t>7</a:t>
            </a:fld>
            <a:endParaRPr lang="en-US" dirty="0"/>
          </a:p>
        </p:txBody>
      </p:sp>
      <p:pic>
        <p:nvPicPr>
          <p:cNvPr id="5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1981200"/>
            <a:ext cx="5943600" cy="36576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558976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Welcome Home!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8A594E-4535-4EB1-ABB2-7B330904DE58}" type="slidenum">
              <a:rPr lang="en-US" smtClean="0"/>
              <a:pPr>
                <a:defRPr/>
              </a:pPr>
              <a:t>8</a:t>
            </a:fld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900106" y="1981200"/>
            <a:ext cx="609600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400" dirty="0" smtClean="0"/>
              <a:t>“They </a:t>
            </a:r>
            <a:r>
              <a:rPr lang="en-US" altLang="en-US" sz="2400" dirty="0"/>
              <a:t>were here for us when we needed them.  We need to be here for them when they need us.”</a:t>
            </a:r>
          </a:p>
          <a:p>
            <a:r>
              <a:rPr lang="en-US" altLang="en-US" sz="2000" dirty="0"/>
              <a:t>	</a:t>
            </a:r>
          </a:p>
          <a:p>
            <a:r>
              <a:rPr lang="en-US" altLang="en-US" sz="2000" dirty="0"/>
              <a:t>	</a:t>
            </a:r>
            <a:r>
              <a:rPr lang="en-US" altLang="en-US" dirty="0"/>
              <a:t>- Retired federal judge and Navy veteran Alex B. Denson for whom the complex was named.  Judge Denson advocated for veterans housing after he grew tired of seeing veterans trapped in a cycle of poverty in his courtroom.</a:t>
            </a:r>
          </a:p>
        </p:txBody>
      </p:sp>
    </p:spTree>
    <p:extLst>
      <p:ext uri="{BB962C8B-B14F-4D97-AF65-F5344CB8AC3E}">
        <p14:creationId xmlns:p14="http://schemas.microsoft.com/office/powerpoint/2010/main" val="24877678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US" dirty="0"/>
              <a:t>Leveraging Funds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48A594E-4535-4EB1-ABB2-7B330904DE58}" type="slidenum">
              <a:rPr lang="en-US" smtClean="0"/>
              <a:pPr>
                <a:defRPr/>
              </a:pPr>
              <a:t>9</a:t>
            </a:fld>
            <a:endParaRPr lang="en-US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332773"/>
              </p:ext>
            </p:extLst>
          </p:nvPr>
        </p:nvGraphicFramePr>
        <p:xfrm>
          <a:off x="1981200" y="2133597"/>
          <a:ext cx="5334000" cy="37838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51385"/>
                <a:gridCol w="1582615"/>
              </a:tblGrid>
              <a:tr h="489557">
                <a:tc>
                  <a:txBody>
                    <a:bodyPr/>
                    <a:lstStyle/>
                    <a:p>
                      <a:pPr lvl="1" algn="ctr"/>
                      <a:r>
                        <a:rPr lang="en-US" dirty="0" smtClean="0"/>
                        <a:t> 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</a:tr>
              <a:tr h="411790">
                <a:tc>
                  <a:txBody>
                    <a:bodyPr/>
                    <a:lstStyle/>
                    <a:p>
                      <a:r>
                        <a:rPr lang="en-US" dirty="0" smtClean="0"/>
                        <a:t>Durham HOME CHDO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$253,031</a:t>
                      </a:r>
                      <a:endParaRPr lang="en-US" dirty="0"/>
                    </a:p>
                  </a:txBody>
                  <a:tcPr/>
                </a:tc>
              </a:tr>
              <a:tr h="411790">
                <a:tc>
                  <a:txBody>
                    <a:bodyPr/>
                    <a:lstStyle/>
                    <a:p>
                      <a:r>
                        <a:rPr lang="en-US" dirty="0" smtClean="0"/>
                        <a:t>Durham General Funds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$251,969</a:t>
                      </a:r>
                      <a:endParaRPr lang="en-US" dirty="0"/>
                    </a:p>
                  </a:txBody>
                  <a:tcPr/>
                </a:tc>
              </a:tr>
              <a:tr h="411790">
                <a:tc>
                  <a:txBody>
                    <a:bodyPr/>
                    <a:lstStyle/>
                    <a:p>
                      <a:r>
                        <a:rPr lang="en-US" dirty="0" smtClean="0"/>
                        <a:t>HUD Continuum of Care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$400,000</a:t>
                      </a:r>
                      <a:endParaRPr lang="en-US" dirty="0"/>
                    </a:p>
                  </a:txBody>
                  <a:tcPr/>
                </a:tc>
              </a:tr>
              <a:tr h="411790">
                <a:tc>
                  <a:txBody>
                    <a:bodyPr/>
                    <a:lstStyle/>
                    <a:p>
                      <a:r>
                        <a:rPr lang="en-US" dirty="0" smtClean="0"/>
                        <a:t>NC  HFA HOME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$411,682</a:t>
                      </a:r>
                      <a:endParaRPr lang="en-US" dirty="0"/>
                    </a:p>
                  </a:txBody>
                  <a:tcPr/>
                </a:tc>
              </a:tr>
              <a:tr h="411790">
                <a:tc>
                  <a:txBody>
                    <a:bodyPr/>
                    <a:lstStyle/>
                    <a:p>
                      <a:r>
                        <a:rPr lang="en-US" dirty="0" smtClean="0"/>
                        <a:t>Private Foundation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$46,500</a:t>
                      </a:r>
                      <a:endParaRPr lang="en-US" dirty="0"/>
                    </a:p>
                  </a:txBody>
                  <a:tcPr/>
                </a:tc>
              </a:tr>
              <a:tr h="411790">
                <a:tc>
                  <a:txBody>
                    <a:bodyPr/>
                    <a:lstStyle/>
                    <a:p>
                      <a:r>
                        <a:rPr lang="en-US" dirty="0" smtClean="0"/>
                        <a:t>CASA</a:t>
                      </a:r>
                      <a:r>
                        <a:rPr lang="en-US" baseline="0" dirty="0" smtClean="0"/>
                        <a:t> Equity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$95,932</a:t>
                      </a:r>
                      <a:endParaRPr lang="en-US" dirty="0"/>
                    </a:p>
                  </a:txBody>
                  <a:tcPr/>
                </a:tc>
              </a:tr>
              <a:tr h="411790">
                <a:tc>
                  <a:txBody>
                    <a:bodyPr/>
                    <a:lstStyle/>
                    <a:p>
                      <a:r>
                        <a:rPr lang="en-US" dirty="0" smtClean="0"/>
                        <a:t>Home Depot</a:t>
                      </a:r>
                      <a:r>
                        <a:rPr lang="en-US" baseline="0" dirty="0" smtClean="0"/>
                        <a:t> Foundation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$75,000</a:t>
                      </a:r>
                      <a:endParaRPr lang="en-US" dirty="0"/>
                    </a:p>
                  </a:txBody>
                  <a:tcPr/>
                </a:tc>
              </a:tr>
              <a:tr h="411790">
                <a:tc>
                  <a:txBody>
                    <a:bodyPr/>
                    <a:lstStyle/>
                    <a:p>
                      <a:r>
                        <a:rPr lang="en-US" b="1" dirty="0" smtClean="0"/>
                        <a:t>Total</a:t>
                      </a:r>
                      <a:endParaRPr lang="en-US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 smtClean="0"/>
                        <a:t>$1,534,114</a:t>
                      </a:r>
                      <a:endParaRPr lang="en-US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86542241"/>
      </p:ext>
    </p:extLst>
  </p:cSld>
  <p:clrMapOvr>
    <a:masterClrMapping/>
  </p:clrMapOvr>
</p:sld>
</file>

<file path=ppt/theme/theme1.xml><?xml version="1.0" encoding="utf-8"?>
<a:theme xmlns:a="http://schemas.openxmlformats.org/drawingml/2006/main" name="Pre-Meeting Presentation -  FY14a">
  <a:themeElements>
    <a:clrScheme name="Blank Presentatio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lank Presentation">
      <a:majorFont>
        <a:latin typeface="Arial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ank Presentatio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ank Presentatio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ank Presentatio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06786FAB639498DA5EEE72AC93730" ma:contentTypeVersion="0" ma:contentTypeDescription="Create a new document." ma:contentTypeScope="" ma:versionID="67abc28cf8eae849544c8c6a1c4740a8">
  <xsd:schema xmlns:xsd="http://www.w3.org/2001/XMLSchema" xmlns:xs="http://www.w3.org/2001/XMLSchema" xmlns:p="http://schemas.microsoft.com/office/2006/metadata/properties" targetNamespace="http://schemas.microsoft.com/office/2006/metadata/properties" ma:root="true" ma:fieldsID="1f8118c5369a590d70a6e6a963cc9690">
    <xsd:element name="properties">
      <xsd:complexType>
        <xsd:sequence>
          <xsd:element name="documentManagement">
            <xsd:complexType>
              <xsd:all/>
            </xsd:complexType>
          </xsd:element>
        </xsd:sequence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7A630181-485C-40DD-BF65-AD7CE795BFCE}">
  <ds:schemaRefs>
    <ds:schemaRef ds:uri="http://purl.org/dc/dcmitype/"/>
    <ds:schemaRef ds:uri="http://purl.org/dc/terms/"/>
    <ds:schemaRef ds:uri="http://schemas.microsoft.com/office/2006/metadata/properties"/>
    <ds:schemaRef ds:uri="http://schemas.openxmlformats.org/package/2006/metadata/core-properties"/>
    <ds:schemaRef ds:uri="http://www.w3.org/XML/1998/namespace"/>
    <ds:schemaRef ds:uri="http://purl.org/dc/elements/1.1/"/>
    <ds:schemaRef ds:uri="http://schemas.microsoft.com/office/infopath/2007/PartnerControls"/>
    <ds:schemaRef ds:uri="http://schemas.microsoft.com/office/2006/documentManagement/types"/>
  </ds:schemaRefs>
</ds:datastoreItem>
</file>

<file path=customXml/itemProps2.xml><?xml version="1.0" encoding="utf-8"?>
<ds:datastoreItem xmlns:ds="http://schemas.openxmlformats.org/officeDocument/2006/customXml" ds:itemID="{65E369E1-CEDB-4B98-B7FF-BC683A5DE91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  <ds:schemaRef ds:uri="http://schemas.microsoft.com/office/infopath/2007/PartnerControls"/>
  </ds:schemaRefs>
</ds:datastoreItem>
</file>

<file path=customXml/itemProps3.xml><?xml version="1.0" encoding="utf-8"?>
<ds:datastoreItem xmlns:ds="http://schemas.openxmlformats.org/officeDocument/2006/customXml" ds:itemID="{FD21CEBD-D397-4E21-91E1-3228F5DD3556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123</TotalTime>
  <Words>358</Words>
  <Application>Microsoft Office PowerPoint</Application>
  <PresentationFormat>On-screen Show (4:3)</PresentationFormat>
  <Paragraphs>79</Paragraphs>
  <Slides>9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Pre-Meeting Presentation -  FY14a</vt:lpstr>
      <vt:lpstr>PowerPoint Presentation</vt:lpstr>
      <vt:lpstr>Veteran Statistics</vt:lpstr>
      <vt:lpstr>Partnership and Collaboration</vt:lpstr>
      <vt:lpstr>Denson Groundbreaking February 7, 2014</vt:lpstr>
      <vt:lpstr>Denson I – Front View</vt:lpstr>
      <vt:lpstr>Denson I – Back View </vt:lpstr>
      <vt:lpstr>  Dedication Ceremony November 19, 2014   </vt:lpstr>
      <vt:lpstr>Welcome Home!</vt:lpstr>
      <vt:lpstr>Leveraging Funds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Technology Solutions (FY13 FTEs 41  FY14 FTEs 40)</dc:title>
  <dc:creator>MarthaL</dc:creator>
  <cp:lastModifiedBy>Conyers, Wilmur</cp:lastModifiedBy>
  <cp:revision>18</cp:revision>
  <cp:lastPrinted>2016-01-16T20:07:48Z</cp:lastPrinted>
  <dcterms:created xsi:type="dcterms:W3CDTF">2013-06-05T12:31:56Z</dcterms:created>
  <dcterms:modified xsi:type="dcterms:W3CDTF">2016-01-16T20:07:56Z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0x01010091A06786FAB639498DA5EEE72AC93730</vt:lpwstr>
  </property>
  <property fmtid="{D5CDD505-2E9C-101B-9397-08002B2CF9AE}" pid="3" name="IsMyDocuments">
    <vt:bool>true</vt:bool>
  </property>
</Properties>
</file>