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</p:sldIdLst>
  <p:sldSz cx="12192000" cy="6858000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3786" autoAdjust="0"/>
  </p:normalViewPr>
  <p:slideViewPr>
    <p:cSldViewPr snapToGrid="0">
      <p:cViewPr varScale="1">
        <p:scale>
          <a:sx n="109" d="100"/>
          <a:sy n="109" d="100"/>
        </p:scale>
        <p:origin x="612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3B7F3-D8BF-45FE-B49A-3690BAA8081B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DE7A30-BA48-4817-9906-1FDADF63E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5030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31F3F-066B-4AAA-A981-5922785FAA31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73575"/>
            <a:ext cx="548640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17992-87E2-47F1-AEAE-A12B58032E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494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17992-87E2-47F1-AEAE-A12B58032E7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15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695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501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133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016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947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825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033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285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46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426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176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B458A-F1D6-4295-BF96-1858409627D4}" type="datetimeFigureOut">
              <a:rPr lang="en-US" smtClean="0"/>
              <a:t>1/19/2016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220D7-0C06-4B8A-808D-BA421BFE8D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398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Burlington </a:t>
            </a:r>
            <a:r>
              <a:rPr lang="en-US" b="1" dirty="0" err="1" smtClean="0"/>
              <a:t>Skatepark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2016 NCDA Audrey Nelson Award</a:t>
            </a:r>
          </a:p>
          <a:p>
            <a:r>
              <a:rPr lang="en-US" dirty="0" smtClean="0"/>
              <a:t>NCDA Winter Legislative Conference</a:t>
            </a:r>
          </a:p>
          <a:p>
            <a:r>
              <a:rPr lang="en-US" dirty="0" smtClean="0"/>
              <a:t>Washington, DC</a:t>
            </a:r>
          </a:p>
          <a:p>
            <a:r>
              <a:rPr lang="en-US" dirty="0" smtClean="0"/>
              <a:t>January 22, 2016</a:t>
            </a:r>
            <a:endParaRPr lang="en-US" dirty="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66" y="5681662"/>
            <a:ext cx="41148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67" y="4758736"/>
            <a:ext cx="2704818" cy="184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65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5473" y="304800"/>
            <a:ext cx="8717927" cy="1109133"/>
          </a:xfrm>
        </p:spPr>
        <p:txBody>
          <a:bodyPr>
            <a:normAutofit/>
          </a:bodyPr>
          <a:lstStyle/>
          <a:p>
            <a:r>
              <a:rPr lang="en-US" sz="4000" dirty="0" smtClean="0"/>
              <a:t>         </a:t>
            </a:r>
            <a:r>
              <a:rPr lang="en-US" sz="4000" b="1" dirty="0" smtClean="0"/>
              <a:t>About Burlington Vermont 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329" y="1517861"/>
            <a:ext cx="5055555" cy="2456738"/>
          </a:xfrm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n-US" dirty="0" smtClean="0"/>
              <a:t>Population  – 42,417</a:t>
            </a:r>
          </a:p>
          <a:p>
            <a:r>
              <a:rPr lang="en-US" dirty="0" smtClean="0"/>
              <a:t>FY15 CDBG - $732,146</a:t>
            </a:r>
          </a:p>
          <a:p>
            <a:r>
              <a:rPr lang="en-US" dirty="0" smtClean="0"/>
              <a:t>FY15 HOME - $351,855</a:t>
            </a:r>
          </a:p>
          <a:p>
            <a:r>
              <a:rPr lang="en-US" dirty="0" smtClean="0"/>
              <a:t>LMI Citywide – 59% - area-wide benefit</a:t>
            </a:r>
          </a:p>
          <a:p>
            <a:r>
              <a:rPr lang="en-US" dirty="0" smtClean="0"/>
              <a:t>Neighborhood Revitalization Strategy Area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304800"/>
            <a:ext cx="1848474" cy="12130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38" y="1517861"/>
            <a:ext cx="6136347" cy="24567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2038" y="4448996"/>
            <a:ext cx="6136347" cy="14773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Mean </a:t>
            </a:r>
            <a:r>
              <a:rPr lang="en-US" dirty="0"/>
              <a:t>a</a:t>
            </a:r>
            <a:r>
              <a:rPr lang="en-US" dirty="0" smtClean="0"/>
              <a:t>ge </a:t>
            </a:r>
            <a:r>
              <a:rPr lang="en-US" dirty="0"/>
              <a:t>of a </a:t>
            </a:r>
            <a:r>
              <a:rPr lang="en-US" dirty="0" smtClean="0"/>
              <a:t>skateboarder </a:t>
            </a:r>
            <a:r>
              <a:rPr lang="en-US" dirty="0"/>
              <a:t>is </a:t>
            </a:r>
            <a:r>
              <a:rPr lang="en-US" dirty="0" smtClean="0"/>
              <a:t>21.5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A </a:t>
            </a:r>
            <a:r>
              <a:rPr lang="en-US" dirty="0"/>
              <a:t>u</a:t>
            </a:r>
            <a:r>
              <a:rPr lang="en-US" dirty="0" smtClean="0"/>
              <a:t>niversity </a:t>
            </a:r>
            <a:r>
              <a:rPr lang="en-US" dirty="0"/>
              <a:t>p</a:t>
            </a:r>
            <a:r>
              <a:rPr lang="en-US" dirty="0" smtClean="0"/>
              <a:t>opulation </a:t>
            </a:r>
            <a:r>
              <a:rPr lang="en-US" dirty="0"/>
              <a:t>of 16,057 </a:t>
            </a:r>
            <a:r>
              <a:rPr lang="en-US" dirty="0" smtClean="0"/>
              <a:t>with </a:t>
            </a:r>
            <a:r>
              <a:rPr lang="en-US" dirty="0"/>
              <a:t>m</a:t>
            </a:r>
            <a:r>
              <a:rPr lang="en-US" dirty="0" smtClean="0"/>
              <a:t>edian age of </a:t>
            </a:r>
            <a:r>
              <a:rPr lang="en-US" dirty="0"/>
              <a:t>21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Median </a:t>
            </a:r>
            <a:r>
              <a:rPr lang="en-US" dirty="0"/>
              <a:t>Age in Burlington is </a:t>
            </a:r>
            <a:r>
              <a:rPr lang="en-US" dirty="0" smtClean="0"/>
              <a:t>29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~3,679 </a:t>
            </a:r>
            <a:r>
              <a:rPr lang="en-US" dirty="0"/>
              <a:t>Skateboard and BMX Participants in Burlington.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dirty="0"/>
              <a:t>Over 1,300 Friends </a:t>
            </a:r>
            <a:r>
              <a:rPr lang="en-US" dirty="0" smtClean="0"/>
              <a:t>- </a:t>
            </a:r>
            <a:r>
              <a:rPr lang="en-US" dirty="0" err="1"/>
              <a:t>Skatepark</a:t>
            </a:r>
            <a:r>
              <a:rPr lang="en-US" dirty="0"/>
              <a:t> Facebook </a:t>
            </a:r>
            <a:r>
              <a:rPr lang="en-US" dirty="0" smtClean="0"/>
              <a:t>Page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329" y="4078527"/>
            <a:ext cx="5055555" cy="273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35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984" y="365125"/>
            <a:ext cx="5828957" cy="1325563"/>
          </a:xfrm>
        </p:spPr>
        <p:txBody>
          <a:bodyPr/>
          <a:lstStyle/>
          <a:p>
            <a:pPr algn="ctr"/>
            <a:r>
              <a:rPr lang="en-US" b="1" dirty="0" smtClean="0"/>
              <a:t>Waterfront Community &amp; Economic Opportunity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0" y="1960684"/>
            <a:ext cx="4975654" cy="4484078"/>
          </a:xfrm>
          <a:ln w="9525">
            <a:noFill/>
          </a:ln>
        </p:spPr>
        <p:txBody>
          <a:bodyPr>
            <a:noAutofit/>
          </a:bodyPr>
          <a:lstStyle/>
          <a:p>
            <a:pPr marL="285750" indent="-285750"/>
            <a:r>
              <a:rPr lang="en-US" sz="1600" dirty="0"/>
              <a:t>Revitalization of post-industrial waterfront </a:t>
            </a:r>
          </a:p>
          <a:p>
            <a:pPr marL="285750" indent="-285750"/>
            <a:r>
              <a:rPr lang="en-US" sz="1600" dirty="0"/>
              <a:t>Aging facility built 15 years ago posed hazards</a:t>
            </a:r>
          </a:p>
          <a:p>
            <a:r>
              <a:rPr lang="en-US" sz="1600" dirty="0" smtClean="0"/>
              <a:t>Home </a:t>
            </a:r>
            <a:r>
              <a:rPr lang="en-US" sz="1600" dirty="0" smtClean="0"/>
              <a:t>to Professional Skaters, Snowboarders &amp; Skiers - Grass roots/community driven need for new facility</a:t>
            </a:r>
          </a:p>
          <a:p>
            <a:r>
              <a:rPr lang="en-US" sz="1600" dirty="0" err="1" smtClean="0"/>
              <a:t>Skatepark</a:t>
            </a:r>
            <a:r>
              <a:rPr lang="en-US" sz="1600" dirty="0" smtClean="0"/>
              <a:t> – significant cornerstone to Burlington’s Waterfront Access North </a:t>
            </a:r>
            <a:r>
              <a:rPr lang="en-US" sz="1600" dirty="0" smtClean="0"/>
              <a:t>redevelopment project</a:t>
            </a:r>
            <a:endParaRPr lang="en-US" sz="1600" dirty="0" smtClean="0"/>
          </a:p>
          <a:p>
            <a:r>
              <a:rPr lang="en-US" sz="1600" dirty="0" err="1" smtClean="0"/>
              <a:t>Skateparks</a:t>
            </a:r>
            <a:r>
              <a:rPr lang="en-US" sz="1600" dirty="0" smtClean="0"/>
              <a:t> </a:t>
            </a:r>
            <a:r>
              <a:rPr lang="en-US" sz="1600" dirty="0"/>
              <a:t>are Regional &amp; Worldwide Attractions Sparking Economic Vitality – Already visitors are coming from Canada, California and New York to skate </a:t>
            </a:r>
            <a:endParaRPr lang="en-US" sz="1600" dirty="0" smtClean="0"/>
          </a:p>
          <a:p>
            <a:r>
              <a:rPr lang="en-US" sz="1600" dirty="0" smtClean="0"/>
              <a:t>Economic opportunity for 8+ action sports related businesses  </a:t>
            </a:r>
          </a:p>
          <a:p>
            <a:r>
              <a:rPr lang="en-US" sz="1600" dirty="0" smtClean="0"/>
              <a:t> </a:t>
            </a:r>
            <a:r>
              <a:rPr lang="en-US" sz="1600" dirty="0"/>
              <a:t>3 Skate Shops with 6 Full Time and 24 Part Time </a:t>
            </a:r>
            <a:r>
              <a:rPr lang="en-US" sz="1600" dirty="0" smtClean="0"/>
              <a:t>Jobs</a:t>
            </a:r>
          </a:p>
          <a:p>
            <a:r>
              <a:rPr lang="en-US" sz="1600" dirty="0" smtClean="0"/>
              <a:t>Free </a:t>
            </a:r>
            <a:r>
              <a:rPr lang="en-US" sz="1600" dirty="0" smtClean="0"/>
              <a:t>and improved access to </a:t>
            </a:r>
            <a:r>
              <a:rPr lang="en-US" sz="1600" dirty="0" smtClean="0"/>
              <a:t>a state </a:t>
            </a:r>
            <a:r>
              <a:rPr lang="en-US" sz="1600" dirty="0" smtClean="0"/>
              <a:t>of the art facility made of </a:t>
            </a:r>
            <a:r>
              <a:rPr lang="en-US" sz="1600" dirty="0" smtClean="0"/>
              <a:t>more sustainable materials - concrete </a:t>
            </a:r>
            <a:r>
              <a:rPr lang="en-US" sz="1600" dirty="0" smtClean="0"/>
              <a:t>and steel with special </a:t>
            </a:r>
            <a:r>
              <a:rPr lang="en-US" sz="1600" dirty="0" smtClean="0"/>
              <a:t>custom tile inlay with all 6 peaks   over 4,000 feet in Vermont</a:t>
            </a:r>
            <a:endParaRPr lang="en-US" sz="1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646" y="3160105"/>
            <a:ext cx="5321384" cy="38010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26041" y="6240446"/>
            <a:ext cx="33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Waterfront Access North </a:t>
            </a:r>
            <a:r>
              <a:rPr lang="en-US" dirty="0"/>
              <a:t>S</a:t>
            </a:r>
            <a:r>
              <a:rPr lang="en-US" dirty="0" smtClean="0"/>
              <a:t>ite </a:t>
            </a:r>
            <a:r>
              <a:rPr lang="en-US" dirty="0"/>
              <a:t>P</a:t>
            </a:r>
            <a:r>
              <a:rPr lang="en-US" dirty="0" smtClean="0"/>
              <a:t>lan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254" y="259945"/>
            <a:ext cx="4322568" cy="2902676"/>
          </a:xfrm>
          <a:prstGeom prst="rect">
            <a:avLst/>
          </a:prstGeom>
        </p:spPr>
      </p:pic>
      <p:pic>
        <p:nvPicPr>
          <p:cNvPr id="6" name="Picture 7" descr="LongBoxCloseup.JPG"/>
          <p:cNvPicPr>
            <a:picLocks noChangeAspect="1"/>
          </p:cNvPicPr>
          <p:nvPr/>
        </p:nvPicPr>
        <p:blipFill rotWithShape="1">
          <a:blip r:embed="rId4"/>
          <a:srcRect l="-1" r="38084" b="9435"/>
          <a:stretch/>
        </p:blipFill>
        <p:spPr bwMode="auto">
          <a:xfrm>
            <a:off x="5551718" y="1711283"/>
            <a:ext cx="2520519" cy="19084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543812" y="2836939"/>
            <a:ext cx="25205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Condition of old  wood and steel skate park 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9691" y="5060652"/>
            <a:ext cx="1736500" cy="175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68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3806" y="365125"/>
            <a:ext cx="5612027" cy="1325563"/>
          </a:xfrm>
        </p:spPr>
        <p:txBody>
          <a:bodyPr>
            <a:normAutofit/>
          </a:bodyPr>
          <a:lstStyle/>
          <a:p>
            <a:r>
              <a:rPr lang="en-US" b="1" dirty="0" smtClean="0"/>
              <a:t>This Project Represents </a:t>
            </a:r>
            <a:r>
              <a:rPr lang="en-US" b="1" dirty="0" smtClean="0"/>
              <a:t>  Burlington’s </a:t>
            </a:r>
            <a:r>
              <a:rPr lang="en-US" b="1" dirty="0" smtClean="0"/>
              <a:t>Core Values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3806" y="1986858"/>
            <a:ext cx="5041972" cy="4329966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Outdoor/recreational community with a history of action sports and nationally known ‘action sports’ companies like Burton Snowboards and Fuse Marketing</a:t>
            </a:r>
          </a:p>
          <a:p>
            <a:r>
              <a:rPr lang="en-US" dirty="0" smtClean="0"/>
              <a:t>Low barrier entry, low cost activity – open to all ages, multi-generational, non-income restricted</a:t>
            </a:r>
          </a:p>
          <a:p>
            <a:r>
              <a:rPr lang="en-US" dirty="0" err="1" smtClean="0"/>
              <a:t>Skateparks</a:t>
            </a:r>
            <a:r>
              <a:rPr lang="en-US" dirty="0" smtClean="0"/>
              <a:t> </a:t>
            </a:r>
            <a:r>
              <a:rPr lang="en-US" dirty="0"/>
              <a:t>p</a:t>
            </a:r>
            <a:r>
              <a:rPr lang="en-US" dirty="0" smtClean="0"/>
              <a:t>rovide an alternative to organized sports – it has </a:t>
            </a:r>
            <a:r>
              <a:rPr lang="en-US" dirty="0"/>
              <a:t>increased 40% since 2008.</a:t>
            </a:r>
          </a:p>
          <a:p>
            <a:pPr marL="228600" lvl="1">
              <a:spcBef>
                <a:spcPts val="1000"/>
              </a:spcBef>
            </a:pPr>
            <a:r>
              <a:rPr lang="en-US" sz="2900" dirty="0" err="1" smtClean="0"/>
              <a:t>Skateparks</a:t>
            </a:r>
            <a:r>
              <a:rPr lang="en-US" sz="2900" dirty="0" smtClean="0"/>
              <a:t> encourage creativity </a:t>
            </a:r>
            <a:r>
              <a:rPr lang="en-US" sz="2900" dirty="0"/>
              <a:t>and </a:t>
            </a:r>
            <a:r>
              <a:rPr lang="en-US" sz="2900" dirty="0" smtClean="0"/>
              <a:t>physical well-being</a:t>
            </a:r>
            <a:endParaRPr lang="en-US" dirty="0" smtClean="0"/>
          </a:p>
          <a:p>
            <a:r>
              <a:rPr lang="en-US" dirty="0" smtClean="0"/>
              <a:t>Public </a:t>
            </a:r>
            <a:r>
              <a:rPr lang="en-US" dirty="0" smtClean="0"/>
              <a:t>Waterfront Access</a:t>
            </a:r>
            <a:endParaRPr lang="en-US" dirty="0" smtClean="0"/>
          </a:p>
          <a:p>
            <a:r>
              <a:rPr lang="en-US" dirty="0" smtClean="0"/>
              <a:t>Sustainable </a:t>
            </a:r>
            <a:r>
              <a:rPr lang="en-US" dirty="0" smtClean="0"/>
              <a:t>Project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7" name="Picture 7" descr="goskate_2010_blotto-1040579_larg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4546"/>
          <a:stretch>
            <a:fillRect/>
          </a:stretch>
        </p:blipFill>
        <p:spPr bwMode="auto">
          <a:xfrm>
            <a:off x="6172200" y="1986858"/>
            <a:ext cx="5181600" cy="4028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8991600" y="5198076"/>
            <a:ext cx="23622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dirty="0">
                <a:solidFill>
                  <a:schemeClr val="bg1"/>
                </a:solidFill>
              </a:rPr>
              <a:t>Burlington Go Skate Day </a:t>
            </a:r>
            <a:r>
              <a:rPr lang="en-US" sz="1400" b="1" dirty="0" smtClean="0">
                <a:solidFill>
                  <a:schemeClr val="bg1"/>
                </a:solidFill>
              </a:rPr>
              <a:t>2010 – before the new </a:t>
            </a:r>
            <a:r>
              <a:rPr lang="en-US" sz="1400" b="1" dirty="0" err="1" smtClean="0">
                <a:solidFill>
                  <a:schemeClr val="bg1"/>
                </a:solidFill>
              </a:rPr>
              <a:t>skatepark</a:t>
            </a:r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9734" y="522514"/>
            <a:ext cx="2535479" cy="17168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5888" y="522514"/>
            <a:ext cx="2438611" cy="17168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5778" y="4590663"/>
            <a:ext cx="1524132" cy="213639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2" name="TextBox 11"/>
          <p:cNvSpPr txBox="1"/>
          <p:nvPr/>
        </p:nvSpPr>
        <p:spPr>
          <a:xfrm>
            <a:off x="7101015" y="5996753"/>
            <a:ext cx="4835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There are </a:t>
            </a:r>
            <a:r>
              <a:rPr lang="en-US" dirty="0" smtClean="0"/>
              <a:t>over 13 </a:t>
            </a:r>
            <a:r>
              <a:rPr lang="en-US" dirty="0"/>
              <a:t>million skateboarders in the </a:t>
            </a:r>
            <a:r>
              <a:rPr lang="en-US" dirty="0" smtClean="0"/>
              <a:t>USA, 15</a:t>
            </a:r>
            <a:r>
              <a:rPr lang="en-US" dirty="0"/>
              <a:t>% (and growing) </a:t>
            </a:r>
            <a:r>
              <a:rPr lang="en-US" dirty="0" smtClean="0"/>
              <a:t>are </a:t>
            </a:r>
            <a:r>
              <a:rPr lang="en-US" dirty="0"/>
              <a:t>girls.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00655" y="2199092"/>
            <a:ext cx="1579001" cy="2511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68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698" y="365125"/>
            <a:ext cx="6211330" cy="1325563"/>
          </a:xfrm>
        </p:spPr>
        <p:txBody>
          <a:bodyPr/>
          <a:lstStyle/>
          <a:p>
            <a:r>
              <a:rPr lang="en-US" b="1" dirty="0" smtClean="0"/>
              <a:t>Burlington Best Practice - Civic Engagement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9443" y="1869989"/>
            <a:ext cx="5357703" cy="4720281"/>
          </a:xfrm>
        </p:spPr>
        <p:txBody>
          <a:bodyPr>
            <a:normAutofit/>
          </a:bodyPr>
          <a:lstStyle/>
          <a:p>
            <a:r>
              <a:rPr lang="en-US" dirty="0" smtClean="0"/>
              <a:t>Community members –                    younger and engaged in community process – growing our future leaders</a:t>
            </a:r>
          </a:p>
          <a:p>
            <a:r>
              <a:rPr lang="en-US" dirty="0" smtClean="0"/>
              <a:t>Shows by example - you can make a </a:t>
            </a:r>
            <a:r>
              <a:rPr lang="en-US" dirty="0" smtClean="0"/>
              <a:t>difference if you engage</a:t>
            </a:r>
            <a:endParaRPr lang="en-US" dirty="0" smtClean="0"/>
          </a:p>
          <a:p>
            <a:r>
              <a:rPr lang="en-US" dirty="0" smtClean="0"/>
              <a:t>Advocacy for the project itself</a:t>
            </a:r>
          </a:p>
          <a:p>
            <a:r>
              <a:rPr lang="en-US" dirty="0"/>
              <a:t>Fundraising on an </a:t>
            </a:r>
            <a:r>
              <a:rPr lang="en-US" dirty="0" smtClean="0"/>
              <a:t>individual      </a:t>
            </a:r>
            <a:r>
              <a:rPr lang="en-US" dirty="0"/>
              <a:t>and business level</a:t>
            </a:r>
          </a:p>
          <a:p>
            <a:r>
              <a:rPr lang="en-US" dirty="0" smtClean="0"/>
              <a:t>Part of the design process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0595" y="365125"/>
            <a:ext cx="4612669" cy="61283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908" y="929052"/>
            <a:ext cx="1813265" cy="18132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3356" y="4110681"/>
            <a:ext cx="3245634" cy="380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1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9515" y="365125"/>
            <a:ext cx="11024286" cy="1325563"/>
          </a:xfrm>
        </p:spPr>
        <p:txBody>
          <a:bodyPr/>
          <a:lstStyle/>
          <a:p>
            <a:r>
              <a:rPr lang="en-US" b="1" dirty="0" smtClean="0"/>
              <a:t>Remediation of Brownfields – Big Results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514" y="1690688"/>
            <a:ext cx="4598086" cy="4199467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Able to achieve so much in one location</a:t>
            </a:r>
          </a:p>
          <a:p>
            <a:r>
              <a:rPr lang="en-US" dirty="0" smtClean="0"/>
              <a:t>Remediated a significant Brownfield returning it to public use </a:t>
            </a:r>
          </a:p>
          <a:p>
            <a:r>
              <a:rPr lang="en-US" dirty="0" err="1" smtClean="0"/>
              <a:t>Stormwater</a:t>
            </a:r>
            <a:r>
              <a:rPr lang="en-US" dirty="0" smtClean="0"/>
              <a:t> – innovative and beautiful constructed wetlands with </a:t>
            </a:r>
            <a:r>
              <a:rPr lang="en-US" dirty="0" smtClean="0"/>
              <a:t>interpretation</a:t>
            </a:r>
          </a:p>
          <a:p>
            <a:r>
              <a:rPr lang="en-US" dirty="0" smtClean="0"/>
              <a:t>Overhead public and private utilities relocated underground</a:t>
            </a:r>
            <a:endParaRPr lang="en-US" dirty="0" smtClean="0"/>
          </a:p>
          <a:p>
            <a:r>
              <a:rPr lang="en-US" dirty="0" smtClean="0"/>
              <a:t>Transportation – new street, lighting</a:t>
            </a:r>
            <a:r>
              <a:rPr lang="en-US" dirty="0"/>
              <a:t>,</a:t>
            </a:r>
            <a:r>
              <a:rPr lang="en-US" dirty="0" smtClean="0"/>
              <a:t> trees, sidewalks and bike path</a:t>
            </a:r>
          </a:p>
          <a:p>
            <a:r>
              <a:rPr lang="en-US" dirty="0" smtClean="0"/>
              <a:t>Recreation – improved access </a:t>
            </a:r>
            <a:r>
              <a:rPr lang="en-US" dirty="0" smtClean="0"/>
              <a:t>with new section of Bike Path and </a:t>
            </a:r>
            <a:r>
              <a:rPr lang="en-US" dirty="0" smtClean="0"/>
              <a:t>new 21,000sf </a:t>
            </a:r>
            <a:r>
              <a:rPr lang="en-US" dirty="0" err="1" smtClean="0"/>
              <a:t>skatepark</a:t>
            </a:r>
            <a:r>
              <a:rPr lang="en-US" dirty="0" smtClean="0"/>
              <a:t> facility</a:t>
            </a:r>
          </a:p>
          <a:p>
            <a:r>
              <a:rPr lang="en-US" dirty="0" smtClean="0"/>
              <a:t>Access for all to our waterfront-Lake Champlain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130" y="1690688"/>
            <a:ext cx="6924659" cy="393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43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1" y="365125"/>
            <a:ext cx="10974859" cy="952929"/>
          </a:xfrm>
        </p:spPr>
        <p:txBody>
          <a:bodyPr/>
          <a:lstStyle/>
          <a:p>
            <a:r>
              <a:rPr lang="en-US" b="1" dirty="0" smtClean="0"/>
              <a:t>Budget/Leverage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1" y="1246187"/>
            <a:ext cx="6079523" cy="4665134"/>
          </a:xfrm>
        </p:spPr>
        <p:txBody>
          <a:bodyPr>
            <a:normAutofit fontScale="92500"/>
          </a:bodyPr>
          <a:lstStyle/>
          <a:p>
            <a:r>
              <a:rPr lang="en-US" sz="2400" dirty="0" smtClean="0"/>
              <a:t>22 funding sources – federal/state/local/private</a:t>
            </a:r>
          </a:p>
          <a:p>
            <a:r>
              <a:rPr lang="en-US" sz="2400" dirty="0" smtClean="0"/>
              <a:t>EPA/HUD/FHWA (incl. TIGER) </a:t>
            </a:r>
            <a:endParaRPr lang="en-US" sz="2400" dirty="0" smtClean="0"/>
          </a:p>
          <a:p>
            <a:r>
              <a:rPr lang="en-US" sz="2400" dirty="0" smtClean="0"/>
              <a:t>CDBG - $3737.00</a:t>
            </a:r>
          </a:p>
          <a:p>
            <a:r>
              <a:rPr lang="en-US" sz="2400" dirty="0" smtClean="0"/>
              <a:t>Section 108/BEDI - $410,154 for infrastructure in the area</a:t>
            </a:r>
          </a:p>
          <a:p>
            <a:r>
              <a:rPr lang="en-US" sz="2400" dirty="0" smtClean="0"/>
              <a:t>Local – voter approved – at 70% 2012- existing TIF(tax increment financing) district $2.9 million into WAN and 2014 – additional $500K</a:t>
            </a:r>
          </a:p>
          <a:p>
            <a:r>
              <a:rPr lang="en-US" sz="2400" dirty="0" err="1" smtClean="0"/>
              <a:t>Skatepark</a:t>
            </a:r>
            <a:r>
              <a:rPr lang="en-US" sz="2400" dirty="0" smtClean="0"/>
              <a:t> ($</a:t>
            </a:r>
            <a:r>
              <a:rPr lang="en-US" sz="2400" dirty="0" smtClean="0"/>
              <a:t>1.365 million) was 15% of the larger </a:t>
            </a:r>
            <a:r>
              <a:rPr lang="en-US" sz="2400" dirty="0" smtClean="0"/>
              <a:t>$9.1M Waterfront Access North project</a:t>
            </a:r>
            <a:endParaRPr lang="en-US" sz="2400" dirty="0" smtClean="0"/>
          </a:p>
          <a:p>
            <a:r>
              <a:rPr lang="en-US" sz="2400" dirty="0"/>
              <a:t>S</a:t>
            </a:r>
            <a:r>
              <a:rPr lang="en-US" sz="2400" dirty="0" smtClean="0"/>
              <a:t>upport from the Mayor, Council, Federal </a:t>
            </a:r>
            <a:r>
              <a:rPr lang="en-US" sz="2400" dirty="0" smtClean="0"/>
              <a:t>delegation and citizens</a:t>
            </a:r>
            <a:endParaRPr lang="en-US" sz="2400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359" y="365125"/>
            <a:ext cx="5143500" cy="41365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720359" y="4710992"/>
            <a:ext cx="5156887" cy="120032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/>
              <a:t>Senator Leahy, Governor </a:t>
            </a:r>
            <a:r>
              <a:rPr lang="en-US" i="1" dirty="0" err="1" smtClean="0"/>
              <a:t>Shumlin</a:t>
            </a:r>
            <a:r>
              <a:rPr lang="en-US" i="1" dirty="0" smtClean="0"/>
              <a:t> and Mayor Weinberger at the opening where the community presented them with skateboards to show their appreciation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2304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For more information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469924" y="1779373"/>
            <a:ext cx="6112476" cy="439758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Marcy Esbjerg</a:t>
            </a:r>
          </a:p>
          <a:p>
            <a:pPr marL="0" indent="0" algn="ctr">
              <a:buNone/>
            </a:pPr>
            <a:r>
              <a:rPr lang="en-US" dirty="0" smtClean="0"/>
              <a:t>Assistant Director</a:t>
            </a:r>
          </a:p>
          <a:p>
            <a:pPr marL="0" indent="0" algn="ctr">
              <a:buNone/>
            </a:pPr>
            <a:r>
              <a:rPr lang="en-US" dirty="0" smtClean="0"/>
              <a:t>Community, Housing &amp; Opportunity Programs</a:t>
            </a:r>
          </a:p>
          <a:p>
            <a:pPr marL="0" indent="0" algn="ctr">
              <a:buNone/>
            </a:pPr>
            <a:r>
              <a:rPr lang="en-US" dirty="0" smtClean="0"/>
              <a:t>Community &amp; Economic Development Office</a:t>
            </a:r>
          </a:p>
          <a:p>
            <a:pPr marL="0" indent="0" algn="ctr">
              <a:buNone/>
            </a:pPr>
            <a:r>
              <a:rPr lang="en-US" dirty="0" smtClean="0"/>
              <a:t>Burlington, VT </a:t>
            </a:r>
          </a:p>
          <a:p>
            <a:pPr marL="0" indent="0" algn="ctr">
              <a:buNone/>
            </a:pPr>
            <a:r>
              <a:rPr lang="en-US" dirty="0" smtClean="0"/>
              <a:t>Burlingtonvt.gov/</a:t>
            </a:r>
            <a:r>
              <a:rPr lang="en-US" dirty="0" err="1" smtClean="0"/>
              <a:t>cedo</a:t>
            </a:r>
            <a:endParaRPr 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914" y="2152007"/>
            <a:ext cx="5041267" cy="377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80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3017</TotalTime>
  <Words>571</Words>
  <Application>Microsoft Office PowerPoint</Application>
  <PresentationFormat>Widescreen</PresentationFormat>
  <Paragraphs>70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Burlington Skatepark</vt:lpstr>
      <vt:lpstr>         About Burlington Vermont </vt:lpstr>
      <vt:lpstr>Waterfront Community &amp; Economic Opportunity</vt:lpstr>
      <vt:lpstr>This Project Represents   Burlington’s Core Values</vt:lpstr>
      <vt:lpstr>Burlington Best Practice - Civic Engagement</vt:lpstr>
      <vt:lpstr>Remediation of Brownfields – Big Results</vt:lpstr>
      <vt:lpstr>Budget/Leverage</vt:lpstr>
      <vt:lpstr>For more information</vt:lpstr>
    </vt:vector>
  </TitlesOfParts>
  <Company>City of Burlington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Burlington Skatepark</dc:title>
  <dc:creator>Marcy Krumbine Esbjerg</dc:creator>
  <cp:lastModifiedBy>Kirsten Merriman Shapiro</cp:lastModifiedBy>
  <cp:revision>44</cp:revision>
  <cp:lastPrinted>2016-01-19T22:01:06Z</cp:lastPrinted>
  <dcterms:created xsi:type="dcterms:W3CDTF">2016-01-12T18:51:40Z</dcterms:created>
  <dcterms:modified xsi:type="dcterms:W3CDTF">2016-01-19T22:08:18Z</dcterms:modified>
</cp:coreProperties>
</file>