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Default Extension="wdp" ContentType="image/vnd.ms-photo"/>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8"/>
  </p:notesMasterIdLst>
  <p:sldIdLst>
    <p:sldId id="431" r:id="rId5"/>
    <p:sldId id="433" r:id="rId6"/>
    <p:sldId id="423" r:id="rId7"/>
    <p:sldId id="430" r:id="rId8"/>
    <p:sldId id="425" r:id="rId9"/>
    <p:sldId id="395" r:id="rId10"/>
    <p:sldId id="428" r:id="rId11"/>
    <p:sldId id="435" r:id="rId12"/>
    <p:sldId id="437" r:id="rId13"/>
    <p:sldId id="438" r:id="rId14"/>
    <p:sldId id="485" r:id="rId15"/>
    <p:sldId id="445" r:id="rId16"/>
    <p:sldId id="504" r:id="rId17"/>
    <p:sldId id="443" r:id="rId18"/>
    <p:sldId id="450" r:id="rId19"/>
    <p:sldId id="486" r:id="rId20"/>
    <p:sldId id="451" r:id="rId21"/>
    <p:sldId id="505" r:id="rId22"/>
    <p:sldId id="506" r:id="rId23"/>
    <p:sldId id="507" r:id="rId24"/>
    <p:sldId id="508" r:id="rId25"/>
    <p:sldId id="492" r:id="rId26"/>
    <p:sldId id="493" r:id="rId27"/>
    <p:sldId id="502" r:id="rId28"/>
    <p:sldId id="503" r:id="rId29"/>
    <p:sldId id="495" r:id="rId30"/>
    <p:sldId id="497" r:id="rId31"/>
    <p:sldId id="498" r:id="rId32"/>
    <p:sldId id="499" r:id="rId33"/>
    <p:sldId id="500" r:id="rId34"/>
    <p:sldId id="501" r:id="rId35"/>
    <p:sldId id="479" r:id="rId36"/>
    <p:sldId id="480" r:id="rId37"/>
    <p:sldId id="481" r:id="rId38"/>
    <p:sldId id="482" r:id="rId39"/>
    <p:sldId id="483" r:id="rId40"/>
    <p:sldId id="484" r:id="rId41"/>
    <p:sldId id="466" r:id="rId42"/>
    <p:sldId id="467" r:id="rId43"/>
    <p:sldId id="487" r:id="rId44"/>
    <p:sldId id="475" r:id="rId45"/>
    <p:sldId id="477" r:id="rId46"/>
    <p:sldId id="470" r:id="rId4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9900"/>
    <a:srgbClr val="DCE6F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30" autoAdjust="0"/>
    <p:restoredTop sz="74037" autoAdjust="0"/>
  </p:normalViewPr>
  <p:slideViewPr>
    <p:cSldViewPr>
      <p:cViewPr varScale="1">
        <p:scale>
          <a:sx n="53" d="100"/>
          <a:sy n="53" d="100"/>
        </p:scale>
        <p:origin x="-1122"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713147E6-5793-40DA-84FE-3B13E94CB55A}" type="datetimeFigureOut">
              <a:rPr lang="en-US" smtClean="0"/>
              <a:pPr/>
              <a:t>1/21/2016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0E903AF-0D75-4B24-B69B-87DDB4D3D1D3}" type="slidenum">
              <a:rPr lang="en-US" smtClean="0"/>
              <a:pPr/>
              <a:t>‹#›</a:t>
            </a:fld>
            <a:endParaRPr lang="en-US"/>
          </a:p>
        </p:txBody>
      </p:sp>
    </p:spTree>
    <p:extLst>
      <p:ext uri="{BB962C8B-B14F-4D97-AF65-F5344CB8AC3E}">
        <p14:creationId xmlns="" xmlns:p14="http://schemas.microsoft.com/office/powerpoint/2010/main" val="380122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normAutofit/>
          </a:bodyPr>
          <a:lstStyle/>
          <a:p>
            <a:endParaRPr lang="en-US" dirty="0" smtClean="0">
              <a:effectLst/>
            </a:endParaRPr>
          </a:p>
          <a:p>
            <a:pPr rtl="0"/>
            <a:r>
              <a:rPr lang="en-US" sz="1200" b="1" u="sng" kern="1200" dirty="0" smtClean="0">
                <a:solidFill>
                  <a:schemeClr val="tx1"/>
                </a:solidFill>
                <a:effectLst/>
                <a:latin typeface="+mn-lt"/>
                <a:ea typeface="+mn-ea"/>
                <a:cs typeface="+mn-cs"/>
              </a:rPr>
              <a:t>The American Community Survey: Using Census Data by Block Group</a:t>
            </a:r>
            <a:r>
              <a:rPr lang="en-US" sz="1200" b="0" u="sng" kern="1200" dirty="0" smtClean="0">
                <a:solidFill>
                  <a:schemeClr val="tx1"/>
                </a:solidFill>
                <a:effectLst/>
                <a:latin typeface="+mn-lt"/>
                <a:ea typeface="+mn-ea"/>
                <a:cs typeface="+mn-cs"/>
              </a:rPr>
              <a:t> </a:t>
            </a:r>
            <a:r>
              <a:rPr lang="en-US" sz="1200" b="1" u="sng" kern="1200" dirty="0" smtClean="0">
                <a:solidFill>
                  <a:schemeClr val="tx1"/>
                </a:solidFill>
                <a:effectLst/>
                <a:latin typeface="+mn-lt"/>
                <a:ea typeface="+mn-ea"/>
                <a:cs typeface="+mn-cs"/>
              </a:rPr>
              <a:t>- Congressional Ballroom II</a:t>
            </a:r>
            <a:r>
              <a:rPr lang="en-US" sz="1200" b="0" u="sng" kern="1200" dirty="0" smtClean="0">
                <a:solidFill>
                  <a:schemeClr val="tx1"/>
                </a:solidFill>
                <a:effectLst/>
                <a:latin typeface="+mn-lt"/>
                <a:ea typeface="+mn-ea"/>
                <a:cs typeface="+mn-cs"/>
              </a:rPr>
              <a:t> </a:t>
            </a:r>
            <a:endParaRPr lang="en-US" dirty="0" smtClean="0">
              <a:effectLst/>
            </a:endParaRPr>
          </a:p>
          <a:p>
            <a:pPr rtl="0"/>
            <a:r>
              <a:rPr lang="en-US" sz="1200" kern="1200" dirty="0" smtClean="0">
                <a:solidFill>
                  <a:schemeClr val="tx1"/>
                </a:solidFill>
                <a:effectLst/>
                <a:latin typeface="+mn-lt"/>
                <a:ea typeface="+mn-ea"/>
                <a:cs typeface="+mn-cs"/>
              </a:rPr>
              <a:t>Experts from the U.S. Census Bureau will provide session participants with a demonstration on how to access and use the block group level data available through the American Community Survey, including a real-time example of block group data. HUD staff will discuss how the ACS data is used to create its Low/Mod Income Summary information and how the ACS data feeds into the CDBG formula calculations.</a:t>
            </a:r>
            <a:endParaRPr lang="en-US" dirty="0" smtClean="0">
              <a:effectLst/>
            </a:endParaRPr>
          </a:p>
          <a:p>
            <a:pPr rtl="0"/>
            <a:r>
              <a:rPr lang="en-US" sz="1200" kern="1200" dirty="0" smtClean="0">
                <a:solidFill>
                  <a:schemeClr val="tx1"/>
                </a:solidFill>
                <a:effectLst/>
                <a:latin typeface="+mn-lt"/>
                <a:ea typeface="+mn-ea"/>
                <a:cs typeface="+mn-cs"/>
              </a:rPr>
              <a:t> </a:t>
            </a:r>
            <a:endParaRPr lang="en-US" dirty="0" smtClean="0">
              <a:effectLst/>
            </a:endParaRPr>
          </a:p>
          <a:p>
            <a:pPr rtl="0"/>
            <a:r>
              <a:rPr lang="en-US" sz="1200" b="1" kern="1200" dirty="0" smtClean="0">
                <a:solidFill>
                  <a:schemeClr val="tx1"/>
                </a:solidFill>
                <a:effectLst/>
                <a:latin typeface="+mn-lt"/>
                <a:ea typeface="+mn-ea"/>
                <a:cs typeface="+mn-cs"/>
              </a:rPr>
              <a:t>Moderator:</a:t>
            </a:r>
            <a:r>
              <a:rPr lang="en-US" sz="1200" kern="1200" dirty="0" smtClean="0">
                <a:solidFill>
                  <a:schemeClr val="tx1"/>
                </a:solidFill>
                <a:effectLst/>
                <a:latin typeface="+mn-lt"/>
                <a:ea typeface="+mn-ea"/>
                <a:cs typeface="+mn-cs"/>
              </a:rPr>
              <a:t> Sheryl Kenny, Grants Manager, Arlington, TX</a:t>
            </a:r>
            <a:endParaRPr lang="en-US" dirty="0" smtClean="0">
              <a:effectLst/>
            </a:endParaRPr>
          </a:p>
          <a:p>
            <a:pPr rtl="0"/>
            <a:r>
              <a:rPr lang="en-US" sz="1200" b="1" kern="1200" dirty="0" smtClean="0">
                <a:solidFill>
                  <a:schemeClr val="tx1"/>
                </a:solidFill>
                <a:effectLst/>
                <a:latin typeface="+mn-lt"/>
                <a:ea typeface="+mn-ea"/>
                <a:cs typeface="+mn-cs"/>
              </a:rPr>
              <a:t>Speakers:</a:t>
            </a:r>
            <a:endParaRPr lang="en-US" dirty="0" smtClean="0">
              <a:effectLst/>
            </a:endParaRPr>
          </a:p>
          <a:p>
            <a:pPr rtl="0"/>
            <a:r>
              <a:rPr lang="en-US" sz="1200" kern="1200" dirty="0" smtClean="0">
                <a:solidFill>
                  <a:schemeClr val="tx1"/>
                </a:solidFill>
                <a:effectLst/>
                <a:latin typeface="+mn-lt"/>
                <a:ea typeface="+mn-ea"/>
                <a:cs typeface="+mn-cs"/>
              </a:rPr>
              <a:t>Gretchen Gooding, American Community Survey Office, U.S. Census Bureau, Washington, DC</a:t>
            </a:r>
            <a:endParaRPr lang="en-US" dirty="0" smtClean="0">
              <a:effectLst/>
            </a:endParaRPr>
          </a:p>
          <a:p>
            <a:pPr rtl="0"/>
            <a:r>
              <a:rPr lang="en-US" sz="1200" kern="1200" dirty="0" smtClean="0">
                <a:solidFill>
                  <a:schemeClr val="tx1"/>
                </a:solidFill>
                <a:effectLst/>
                <a:latin typeface="+mn-lt"/>
                <a:ea typeface="+mn-ea"/>
                <a:cs typeface="+mn-cs"/>
              </a:rPr>
              <a:t>David </a:t>
            </a:r>
            <a:r>
              <a:rPr lang="en-US" sz="1200" kern="1200" dirty="0" err="1" smtClean="0">
                <a:solidFill>
                  <a:schemeClr val="tx1"/>
                </a:solidFill>
                <a:effectLst/>
                <a:latin typeface="+mn-lt"/>
                <a:ea typeface="+mn-ea"/>
                <a:cs typeface="+mn-cs"/>
              </a:rPr>
              <a:t>Raglin</a:t>
            </a:r>
            <a:r>
              <a:rPr lang="en-US" sz="1200" kern="1200" dirty="0" smtClean="0">
                <a:solidFill>
                  <a:schemeClr val="tx1"/>
                </a:solidFill>
                <a:effectLst/>
                <a:latin typeface="+mn-lt"/>
                <a:ea typeface="+mn-ea"/>
                <a:cs typeface="+mn-cs"/>
              </a:rPr>
              <a:t>, American Community Survey Office, U.S. Census Bureau, Washington, DC</a:t>
            </a:r>
            <a:endParaRPr lang="en-US" dirty="0" smtClean="0">
              <a:effectLst/>
            </a:endParaRPr>
          </a:p>
          <a:p>
            <a:pPr rtl="0"/>
            <a:r>
              <a:rPr lang="en-US" sz="1200" kern="1200" dirty="0" smtClean="0">
                <a:solidFill>
                  <a:schemeClr val="tx1"/>
                </a:solidFill>
                <a:effectLst/>
                <a:latin typeface="+mn-lt"/>
                <a:ea typeface="+mn-ea"/>
                <a:cs typeface="+mn-cs"/>
              </a:rPr>
              <a:t>Steve Johnson, Director, Entitlements Division, HUD, Washington, DC</a:t>
            </a:r>
            <a:endParaRPr lang="en-US" dirty="0" smtClean="0">
              <a:effectLst/>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Arlington, Texas (1216.044)</a:t>
            </a:r>
          </a:p>
          <a:p>
            <a:r>
              <a:rPr lang="en-US" dirty="0" smtClean="0">
                <a:effectLst/>
              </a:rPr>
              <a:t>Block Group 4, Census Tract 1216.04, Tarrant County, Texas</a:t>
            </a:r>
          </a:p>
          <a:p>
            <a:endParaRPr lang="en-US" dirty="0"/>
          </a:p>
        </p:txBody>
      </p:sp>
      <p:sp>
        <p:nvSpPr>
          <p:cNvPr id="4" name="Slide Number Placeholder 3"/>
          <p:cNvSpPr>
            <a:spLocks noGrp="1"/>
          </p:cNvSpPr>
          <p:nvPr>
            <p:ph type="sldNum" sz="quarter" idx="10"/>
          </p:nvPr>
        </p:nvSpPr>
        <p:spPr/>
        <p:txBody>
          <a:bodyPr/>
          <a:lstStyle/>
          <a:p>
            <a:fld id="{91E1ECE9-DF9E-4A65-B1B5-F4B0E8391311}"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181100" y="696913"/>
            <a:ext cx="4648200" cy="3486150"/>
          </a:xfrm>
          <a:ln/>
        </p:spPr>
      </p:sp>
      <p:sp>
        <p:nvSpPr>
          <p:cNvPr id="31747" name="Notes Placeholder 2"/>
          <p:cNvSpPr>
            <a:spLocks noGrp="1"/>
          </p:cNvSpPr>
          <p:nvPr>
            <p:ph type="body" idx="1"/>
          </p:nvPr>
        </p:nvSpPr>
        <p:spPr>
          <a:noFill/>
          <a:ln/>
        </p:spPr>
        <p:txBody>
          <a:bodyPr/>
          <a:lstStyle/>
          <a:p>
            <a:pPr defTabSz="914350" fontAlgn="base">
              <a:spcBef>
                <a:spcPct val="30000"/>
              </a:spcBef>
              <a:spcAft>
                <a:spcPct val="0"/>
              </a:spcAft>
              <a:defRPr/>
            </a:pPr>
            <a:r>
              <a:rPr lang="en-US" dirty="0" smtClean="0"/>
              <a:t>I’ll start today by going over the basics of the American Community Survey (ACS); including the history</a:t>
            </a:r>
            <a:r>
              <a:rPr lang="en-US" baseline="0" dirty="0" smtClean="0"/>
              <a:t> of the survey, </a:t>
            </a:r>
            <a:r>
              <a:rPr lang="en-US" dirty="0" smtClean="0"/>
              <a:t>how</a:t>
            </a:r>
            <a:r>
              <a:rPr lang="en-US" baseline="0" dirty="0" smtClean="0"/>
              <a:t> the data are collected, the topics included in the content of the survey, and the geographies covered by the survey. </a:t>
            </a:r>
          </a:p>
          <a:p>
            <a:pPr defTabSz="914350" fontAlgn="base">
              <a:spcBef>
                <a:spcPct val="30000"/>
              </a:spcBef>
              <a:spcAft>
                <a:spcPct val="0"/>
              </a:spcAft>
              <a:defRPr/>
            </a:pPr>
            <a:endParaRPr lang="en-US" baseline="0" dirty="0" smtClean="0"/>
          </a:p>
          <a:p>
            <a:pPr defTabSz="914350" fontAlgn="base">
              <a:spcBef>
                <a:spcPct val="30000"/>
              </a:spcBef>
              <a:spcAft>
                <a:spcPct val="0"/>
              </a:spcAft>
              <a:defRPr/>
            </a:pPr>
            <a:r>
              <a:rPr lang="en-US" baseline="0" dirty="0" smtClean="0"/>
              <a:t>Next, I’ll cover some resources available to you for learning more about the ACS, </a:t>
            </a:r>
          </a:p>
          <a:p>
            <a:pPr defTabSz="914350" fontAlgn="base">
              <a:spcBef>
                <a:spcPct val="30000"/>
              </a:spcBef>
              <a:spcAft>
                <a:spcPct val="0"/>
              </a:spcAft>
              <a:defRPr/>
            </a:pPr>
            <a:endParaRPr lang="en-US" baseline="0" dirty="0" smtClean="0"/>
          </a:p>
          <a:p>
            <a:pPr defTabSz="914350" fontAlgn="base">
              <a:spcBef>
                <a:spcPct val="30000"/>
              </a:spcBef>
              <a:spcAft>
                <a:spcPct val="0"/>
              </a:spcAft>
              <a:defRPr/>
            </a:pPr>
            <a:r>
              <a:rPr lang="en-US" baseline="0" dirty="0" smtClean="0"/>
              <a:t>followed by information about the different ACS data products available and the different ways to access those data products. </a:t>
            </a:r>
          </a:p>
          <a:p>
            <a:pPr defTabSz="914350" fontAlgn="base">
              <a:spcBef>
                <a:spcPct val="30000"/>
              </a:spcBef>
              <a:spcAft>
                <a:spcPct val="0"/>
              </a:spcAft>
              <a:defRPr/>
            </a:pPr>
            <a:endParaRPr lang="en-US" baseline="0" dirty="0" smtClean="0"/>
          </a:p>
          <a:p>
            <a:pPr defTabSz="914350" fontAlgn="base">
              <a:spcBef>
                <a:spcPct val="30000"/>
              </a:spcBef>
              <a:spcAft>
                <a:spcPct val="0"/>
              </a:spcAft>
              <a:defRPr/>
            </a:pPr>
            <a:r>
              <a:rPr lang="en-US" baseline="0" dirty="0" smtClean="0"/>
              <a:t>I’ll reserve some time at the end for any questions you might have.</a:t>
            </a:r>
          </a:p>
          <a:p>
            <a:pPr defTabSz="914350" fontAlgn="base">
              <a:spcBef>
                <a:spcPct val="30000"/>
              </a:spcBef>
              <a:spcAft>
                <a:spcPct val="0"/>
              </a:spcAft>
              <a:defRPr/>
            </a:pPr>
            <a:endParaRPr lang="en-US" baseline="0" dirty="0" smtClean="0"/>
          </a:p>
          <a:p>
            <a:pPr defTabSz="914350" fontAlgn="base">
              <a:spcBef>
                <a:spcPct val="30000"/>
              </a:spcBef>
              <a:spcAft>
                <a:spcPct val="0"/>
              </a:spcAft>
              <a:defRPr/>
            </a:pPr>
            <a:endParaRPr lang="en-US" dirty="0" smtClean="0"/>
          </a:p>
        </p:txBody>
      </p:sp>
      <p:sp>
        <p:nvSpPr>
          <p:cNvPr id="31748" name="Slide Number Placeholder 3"/>
          <p:cNvSpPr>
            <a:spLocks noGrp="1"/>
          </p:cNvSpPr>
          <p:nvPr>
            <p:ph type="sldNum" sz="quarter" idx="5"/>
          </p:nvPr>
        </p:nvSpPr>
        <p:spPr>
          <a:noFill/>
        </p:spPr>
        <p:txBody>
          <a:bodyPr/>
          <a:lstStyle/>
          <a:p>
            <a:fld id="{FBEA6E54-70C0-4245-AC96-19FFD7C0DB98}" type="slidenum">
              <a:rPr lang="en-US" smtClean="0"/>
              <a:pPr/>
              <a:t>2</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xfrm>
            <a:off x="1181100" y="696913"/>
            <a:ext cx="4648200" cy="3486150"/>
          </a:xfrm>
          <a:ln/>
        </p:spPr>
      </p:sp>
      <p:sp>
        <p:nvSpPr>
          <p:cNvPr id="51203" name="Notes Placeholder 2"/>
          <p:cNvSpPr>
            <a:spLocks noGrp="1"/>
          </p:cNvSpPr>
          <p:nvPr>
            <p:ph type="body" idx="1"/>
          </p:nvPr>
        </p:nvSpPr>
        <p:spPr>
          <a:noFill/>
          <a:ln/>
        </p:spPr>
        <p:txBody>
          <a:bodyPr/>
          <a:lstStyle/>
          <a:p>
            <a:pPr marL="0" marR="0" indent="0" algn="l" defTabSz="914350" rtl="0" eaLnBrk="1" fontAlgn="base" latinLnBrk="0" hangingPunct="1">
              <a:lnSpc>
                <a:spcPct val="100000"/>
              </a:lnSpc>
              <a:spcBef>
                <a:spcPct val="50000"/>
              </a:spcBef>
              <a:spcAft>
                <a:spcPct val="50000"/>
              </a:spcAft>
              <a:buClrTx/>
              <a:buSzTx/>
              <a:buFontTx/>
              <a:buNone/>
              <a:tabLst/>
              <a:defRPr/>
            </a:pPr>
            <a:r>
              <a:rPr lang="en-US" sz="1000" dirty="0" smtClean="0"/>
              <a:t>The American Community Survey is an</a:t>
            </a:r>
            <a:r>
              <a:rPr lang="en-US" sz="1000" baseline="0" dirty="0" smtClean="0"/>
              <a:t> ongoing</a:t>
            </a:r>
            <a:r>
              <a:rPr lang="en-US" sz="1000" dirty="0" smtClean="0"/>
              <a:t> national survey that samples approximately 3.5 million addresses annually, which comes out to about 290,000 addresses per month. These data are collected continuously throughout the year, to produce detailed population and housing estimates each year. </a:t>
            </a:r>
          </a:p>
          <a:p>
            <a:pPr marL="0" marR="0" indent="0" algn="l" defTabSz="914350" rtl="0" eaLnBrk="1" fontAlgn="base" latinLnBrk="0" hangingPunct="1">
              <a:lnSpc>
                <a:spcPct val="100000"/>
              </a:lnSpc>
              <a:spcBef>
                <a:spcPct val="50000"/>
              </a:spcBef>
              <a:spcAft>
                <a:spcPct val="50000"/>
              </a:spcAft>
              <a:buClrTx/>
              <a:buSzTx/>
              <a:buFontTx/>
              <a:buNone/>
              <a:tabLst/>
              <a:defRPr/>
            </a:pPr>
            <a:endParaRPr lang="en-US" sz="1000" dirty="0" smtClean="0"/>
          </a:p>
          <a:p>
            <a:pPr defTabSz="914350" fontAlgn="base">
              <a:spcBef>
                <a:spcPct val="50000"/>
              </a:spcBef>
              <a:spcAft>
                <a:spcPct val="50000"/>
              </a:spcAft>
              <a:defRPr/>
            </a:pPr>
            <a:r>
              <a:rPr lang="en-US" sz="1000" dirty="0" smtClean="0"/>
              <a:t>The survey covers the resident population of the United States and Puerto Rico for those people living in housing units and group quarters.</a:t>
            </a:r>
            <a:r>
              <a:rPr lang="en-US" sz="1000" baseline="0" dirty="0" smtClean="0"/>
              <a:t> Housing units include living arrangements such as</a:t>
            </a:r>
            <a:r>
              <a:rPr lang="en-US" sz="1000" dirty="0" smtClean="0"/>
              <a:t> a typical house, apartment, or mobile home. Group quarters are </a:t>
            </a:r>
            <a:r>
              <a:rPr lang="en-US" sz="1000" dirty="0" smtClean="0">
                <a:cs typeface="Arial" charset="0"/>
              </a:rPr>
              <a:t>group living arrangements that are owned or managed by an entity or organization (for example, dorms, correctional facilities, or barracks). </a:t>
            </a:r>
          </a:p>
          <a:p>
            <a:pPr defTabSz="914350" fontAlgn="base">
              <a:spcBef>
                <a:spcPct val="50000"/>
              </a:spcBef>
              <a:spcAft>
                <a:spcPct val="50000"/>
              </a:spcAft>
              <a:defRPr/>
            </a:pPr>
            <a:endParaRPr lang="en-US" sz="1000" dirty="0" smtClean="0">
              <a:cs typeface="Arial" charset="0"/>
            </a:endParaRPr>
          </a:p>
          <a:p>
            <a:pPr marL="0" marR="0" indent="0" algn="l" defTabSz="914350" rtl="0" eaLnBrk="1" fontAlgn="base" latinLnBrk="0" hangingPunct="1">
              <a:lnSpc>
                <a:spcPct val="100000"/>
              </a:lnSpc>
              <a:spcBef>
                <a:spcPct val="50000"/>
              </a:spcBef>
              <a:spcAft>
                <a:spcPct val="50000"/>
              </a:spcAft>
              <a:buClrTx/>
              <a:buSzTx/>
              <a:buFontTx/>
              <a:buNone/>
              <a:tabLst/>
              <a:defRPr/>
            </a:pPr>
            <a:r>
              <a:rPr lang="en-US" sz="1000" baseline="0" dirty="0" smtClean="0">
                <a:cs typeface="Arial" charset="0"/>
              </a:rPr>
              <a:t>The survey produces critical information for small areas and small population groups – the ACS is the only source of information for many of its topics in these small areas.</a:t>
            </a:r>
          </a:p>
          <a:p>
            <a:pPr marL="0" marR="0" indent="0" algn="l" defTabSz="914350" rtl="0" eaLnBrk="1" fontAlgn="base" latinLnBrk="0" hangingPunct="1">
              <a:lnSpc>
                <a:spcPct val="100000"/>
              </a:lnSpc>
              <a:spcBef>
                <a:spcPct val="50000"/>
              </a:spcBef>
              <a:spcAft>
                <a:spcPct val="50000"/>
              </a:spcAft>
              <a:buClrTx/>
              <a:buSzTx/>
              <a:buFontTx/>
              <a:buNone/>
              <a:tabLst/>
              <a:defRPr/>
            </a:pPr>
            <a:endParaRPr lang="en-US" sz="1000" baseline="0" dirty="0" smtClean="0">
              <a:cs typeface="Arial" charset="0"/>
            </a:endParaRPr>
          </a:p>
          <a:p>
            <a:pPr marL="0" marR="0" indent="0" algn="l" defTabSz="914350" rtl="0" eaLnBrk="1" fontAlgn="base" latinLnBrk="0" hangingPunct="1">
              <a:lnSpc>
                <a:spcPct val="100000"/>
              </a:lnSpc>
              <a:spcBef>
                <a:spcPct val="50000"/>
              </a:spcBef>
              <a:spcAft>
                <a:spcPct val="50000"/>
              </a:spcAft>
              <a:buClrTx/>
              <a:buSzTx/>
              <a:buFontTx/>
              <a:buNone/>
              <a:tabLst/>
              <a:defRPr/>
            </a:pPr>
            <a:r>
              <a:rPr lang="en-US" sz="1000" baseline="0" dirty="0" smtClean="0">
                <a:cs typeface="Arial" charset="0"/>
              </a:rPr>
              <a:t>These estimates are</a:t>
            </a:r>
            <a:r>
              <a:rPr lang="en-US" sz="1000" dirty="0" smtClean="0">
                <a:cs typeface="Arial" charset="0"/>
              </a:rPr>
              <a:t> designed to produce critical information that was previously collected in the decennial census. Our estimates, covering more than 35 topics</a:t>
            </a:r>
            <a:r>
              <a:rPr lang="en-US" sz="1000" baseline="0" dirty="0" smtClean="0">
                <a:cs typeface="Arial" charset="0"/>
              </a:rPr>
              <a:t> support more than 300 known federal uses and countless nonfederal uses.</a:t>
            </a:r>
            <a:endParaRPr lang="en-US" sz="1000" dirty="0" smtClean="0">
              <a:cs typeface="Arial" charset="0"/>
            </a:endParaRPr>
          </a:p>
          <a:p>
            <a:pPr defTabSz="914350" fontAlgn="base">
              <a:spcBef>
                <a:spcPct val="50000"/>
              </a:spcBef>
              <a:spcAft>
                <a:spcPct val="50000"/>
              </a:spcAft>
              <a:defRPr/>
            </a:pPr>
            <a:endParaRPr lang="en-US" sz="1000" dirty="0" smtClean="0">
              <a:cs typeface="Arial" charset="0"/>
            </a:endParaRPr>
          </a:p>
          <a:p>
            <a:pPr defTabSz="914350" fontAlgn="base">
              <a:spcBef>
                <a:spcPct val="50000"/>
              </a:spcBef>
              <a:spcAft>
                <a:spcPct val="50000"/>
              </a:spcAft>
              <a:defRPr/>
            </a:pPr>
            <a:r>
              <a:rPr lang="en-US" sz="1000" dirty="0" smtClean="0">
                <a:cs typeface="Arial" charset="0"/>
              </a:rPr>
              <a:t>We</a:t>
            </a:r>
            <a:r>
              <a:rPr lang="en-US" sz="1000" baseline="0" dirty="0" smtClean="0">
                <a:cs typeface="Arial" charset="0"/>
              </a:rPr>
              <a:t> release two different sets of estimates each Fall (</a:t>
            </a:r>
            <a:r>
              <a:rPr lang="en-US" sz="1000" dirty="0" smtClean="0">
                <a:cs typeface="Arial" charset="0"/>
              </a:rPr>
              <a:t>annual</a:t>
            </a:r>
            <a:r>
              <a:rPr lang="en-US" sz="1000" baseline="0" dirty="0" smtClean="0">
                <a:cs typeface="Arial" charset="0"/>
              </a:rPr>
              <a:t> 1-year and 5-year period datasets).</a:t>
            </a:r>
          </a:p>
          <a:p>
            <a:pPr defTabSz="914350" fontAlgn="base">
              <a:spcBef>
                <a:spcPct val="50000"/>
              </a:spcBef>
              <a:spcAft>
                <a:spcPct val="50000"/>
              </a:spcAft>
              <a:defRPr/>
            </a:pPr>
            <a:endParaRPr lang="en-US" sz="1000" baseline="0" dirty="0" smtClean="0">
              <a:cs typeface="Arial" charset="0"/>
            </a:endParaRPr>
          </a:p>
          <a:p>
            <a:pPr defTabSz="914350" fontAlgn="base">
              <a:spcBef>
                <a:spcPct val="50000"/>
              </a:spcBef>
              <a:spcAft>
                <a:spcPct val="50000"/>
              </a:spcAft>
              <a:defRPr/>
            </a:pPr>
            <a:endParaRPr lang="en-US" sz="1000" dirty="0" smtClean="0"/>
          </a:p>
          <a:p>
            <a:pPr eaLnBrk="1" hangingPunct="1">
              <a:spcBef>
                <a:spcPct val="0"/>
              </a:spcBef>
            </a:pPr>
            <a:endParaRPr lang="en-US" sz="1000" baseline="0" dirty="0" smtClean="0"/>
          </a:p>
        </p:txBody>
      </p:sp>
      <p:sp>
        <p:nvSpPr>
          <p:cNvPr id="51204" name="Slide Number Placeholder 3"/>
          <p:cNvSpPr>
            <a:spLocks noGrp="1"/>
          </p:cNvSpPr>
          <p:nvPr>
            <p:ph type="sldNum" sz="quarter" idx="5"/>
          </p:nvPr>
        </p:nvSpPr>
        <p:spPr>
          <a:noFill/>
        </p:spPr>
        <p:txBody>
          <a:bodyPr/>
          <a:lstStyle/>
          <a:p>
            <a:fld id="{0B25B270-CC2D-46CD-99C6-96504479E69D}" type="slidenum">
              <a:rPr lang="en-US"/>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1181100" y="696913"/>
            <a:ext cx="4648200" cy="3486150"/>
          </a:xfrm>
          <a:ln/>
        </p:spPr>
      </p:sp>
      <p:sp>
        <p:nvSpPr>
          <p:cNvPr id="52227" name="Notes Placeholder 2"/>
          <p:cNvSpPr>
            <a:spLocks noGrp="1"/>
          </p:cNvSpPr>
          <p:nvPr>
            <p:ph type="body" idx="1"/>
          </p:nvPr>
        </p:nvSpPr>
        <p:spPr>
          <a:noFill/>
          <a:ln/>
        </p:spPr>
        <p:txBody>
          <a:bodyPr/>
          <a:lstStyle/>
          <a:p>
            <a:pPr defTabSz="914350" fontAlgn="base">
              <a:spcBef>
                <a:spcPct val="50000"/>
              </a:spcBef>
              <a:spcAft>
                <a:spcPct val="50000"/>
              </a:spcAft>
              <a:defRPr/>
            </a:pPr>
            <a:r>
              <a:rPr lang="en-US" sz="900" dirty="0" smtClean="0"/>
              <a:t>The first census of the United States was conducted in 1790, and occurred every ten years with one form being sent to all households until 1930. </a:t>
            </a:r>
          </a:p>
          <a:p>
            <a:pPr defTabSz="914350" fontAlgn="base">
              <a:spcBef>
                <a:spcPct val="50000"/>
              </a:spcBef>
              <a:spcAft>
                <a:spcPct val="50000"/>
              </a:spcAft>
              <a:defRPr/>
            </a:pPr>
            <a:endParaRPr lang="en-US" sz="900" dirty="0" smtClean="0"/>
          </a:p>
          <a:p>
            <a:pPr defTabSz="914350" fontAlgn="base">
              <a:spcBef>
                <a:spcPct val="50000"/>
              </a:spcBef>
              <a:spcAft>
                <a:spcPct val="50000"/>
              </a:spcAft>
              <a:defRPr/>
            </a:pPr>
            <a:r>
              <a:rPr lang="en-US" sz="900" dirty="0" smtClean="0"/>
              <a:t>From 1940 to 2000, the decennial census contained a short form that was sent to all households and a long form that was sent to a sample of households.</a:t>
            </a:r>
          </a:p>
          <a:p>
            <a:pPr defTabSz="914350" fontAlgn="base">
              <a:spcBef>
                <a:spcPct val="50000"/>
              </a:spcBef>
              <a:spcAft>
                <a:spcPct val="50000"/>
              </a:spcAft>
              <a:defRPr/>
            </a:pPr>
            <a:endParaRPr lang="en-US" sz="900" dirty="0" smtClean="0"/>
          </a:p>
          <a:p>
            <a:pPr defTabSz="914350" fontAlgn="base">
              <a:spcBef>
                <a:spcPct val="50000"/>
              </a:spcBef>
              <a:spcAft>
                <a:spcPct val="50000"/>
              </a:spcAft>
              <a:defRPr/>
            </a:pPr>
            <a:r>
              <a:rPr lang="en-US" sz="900" dirty="0" smtClean="0"/>
              <a:t>In 2000, a large scale demonstration of the American Community Survey was conducted, and the ACS/PRCS was fully implemented in 2005. </a:t>
            </a:r>
          </a:p>
          <a:p>
            <a:pPr defTabSz="914350" fontAlgn="base">
              <a:spcBef>
                <a:spcPct val="50000"/>
              </a:spcBef>
              <a:spcAft>
                <a:spcPct val="50000"/>
              </a:spcAft>
              <a:defRPr/>
            </a:pPr>
            <a:endParaRPr lang="en-US" sz="900" dirty="0" smtClean="0"/>
          </a:p>
          <a:p>
            <a:pPr defTabSz="914350" fontAlgn="base">
              <a:spcBef>
                <a:spcPct val="50000"/>
              </a:spcBef>
              <a:spcAft>
                <a:spcPct val="50000"/>
              </a:spcAft>
              <a:defRPr/>
            </a:pPr>
            <a:r>
              <a:rPr lang="en-US" sz="900" dirty="0" smtClean="0"/>
              <a:t>In 2010 and moving forward, the decennial census is only a short form sent to all households because the ACS  collects information once collected by the long form.</a:t>
            </a:r>
          </a:p>
          <a:p>
            <a:pPr defTabSz="914350" fontAlgn="base">
              <a:spcBef>
                <a:spcPct val="50000"/>
              </a:spcBef>
              <a:spcAft>
                <a:spcPct val="50000"/>
              </a:spcAft>
              <a:defRPr/>
            </a:pPr>
            <a:endParaRPr lang="en-US" sz="900" dirty="0"/>
          </a:p>
        </p:txBody>
      </p:sp>
      <p:sp>
        <p:nvSpPr>
          <p:cNvPr id="52228" name="Slide Number Placeholder 3"/>
          <p:cNvSpPr>
            <a:spLocks noGrp="1"/>
          </p:cNvSpPr>
          <p:nvPr>
            <p:ph type="sldNum" sz="quarter" idx="5"/>
          </p:nvPr>
        </p:nvSpPr>
        <p:spPr>
          <a:noFill/>
        </p:spPr>
        <p:txBody>
          <a:bodyPr/>
          <a:lstStyle/>
          <a:p>
            <a:fld id="{65A66C06-2BB5-4977-9830-27BCADB80207}" type="slidenum">
              <a:rPr lang="en-US"/>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eaLnBrk="1" hangingPunct="1"/>
            <a:r>
              <a:rPr lang="en-US" sz="1100" dirty="0" smtClean="0"/>
              <a:t>The American Community Survey data collection operation uses four</a:t>
            </a:r>
            <a:r>
              <a:rPr lang="en-US" sz="1100" b="1" dirty="0" smtClean="0"/>
              <a:t> </a:t>
            </a:r>
            <a:r>
              <a:rPr lang="en-US" sz="1100" dirty="0" smtClean="0"/>
              <a:t>modes that take place over a three-month period: Internet,</a:t>
            </a:r>
            <a:r>
              <a:rPr lang="en-US" sz="1100" b="1" dirty="0" smtClean="0"/>
              <a:t> </a:t>
            </a:r>
            <a:r>
              <a:rPr lang="en-US" sz="1100" dirty="0" smtClean="0"/>
              <a:t>mail, telephone, and personal visit. </a:t>
            </a:r>
          </a:p>
          <a:p>
            <a:pPr eaLnBrk="1" hangingPunct="1"/>
            <a:endParaRPr lang="en-US" sz="1100" dirty="0" smtClean="0"/>
          </a:p>
          <a:p>
            <a:pPr eaLnBrk="1" hangingPunct="1"/>
            <a:r>
              <a:rPr lang="en-US" sz="1100" dirty="0" smtClean="0"/>
              <a:t>For most housing units, the first phase of data collection includes an invitation for the household to respond via Internet which is mailed to the sample address.  If the household does not respond via Internet, a paper questionnaire is sent to the sample address for the household to complete and return by mail.</a:t>
            </a:r>
            <a:r>
              <a:rPr lang="en-US" sz="1100" baseline="0" dirty="0" smtClean="0"/>
              <a:t>  Internet data collection started in 2013.</a:t>
            </a:r>
            <a:endParaRPr lang="en-US" sz="1100" dirty="0" smtClean="0"/>
          </a:p>
          <a:p>
            <a:pPr eaLnBrk="1" hangingPunct="1"/>
            <a:endParaRPr lang="en-US" sz="1100" dirty="0" smtClean="0"/>
          </a:p>
          <a:p>
            <a:pPr eaLnBrk="1" hangingPunct="1"/>
            <a:r>
              <a:rPr lang="en-US" sz="1100" dirty="0" smtClean="0"/>
              <a:t>If no response is received by mail or Internet, the Census Bureau follows up with computer assisted telephone interviewing, or CATI, if a telephone number is available for the address.  </a:t>
            </a:r>
          </a:p>
          <a:p>
            <a:pPr eaLnBrk="1" hangingPunct="1"/>
            <a:endParaRPr lang="en-US" sz="1100" dirty="0" smtClean="0"/>
          </a:p>
          <a:p>
            <a:pPr eaLnBrk="1" hangingPunct="1"/>
            <a:r>
              <a:rPr lang="en-US" sz="1100" dirty="0" smtClean="0"/>
              <a:t>If the Census Bureau is unable to reach an occupant of the unit using CATI, or if the household refuses to participate, the address may be selected for computer assisted personal interviewing, or CAPI.  At any point in this process, receipt of an Internet response or a completed paper questionnaire from the sampled address results in the address being removed from the data collection workload. </a:t>
            </a:r>
          </a:p>
          <a:p>
            <a:pPr eaLnBrk="1" hangingPunct="1">
              <a:spcBef>
                <a:spcPct val="0"/>
              </a:spcBef>
            </a:pPr>
            <a:endParaRPr lang="en-US" sz="1050" dirty="0" smtClean="0"/>
          </a:p>
          <a:p>
            <a:endParaRPr lang="en-US" sz="1100" dirty="0" smtClean="0"/>
          </a:p>
          <a:p>
            <a:pPr eaLnBrk="1" hangingPunct="1">
              <a:spcBef>
                <a:spcPct val="0"/>
              </a:spcBef>
            </a:pPr>
            <a:endParaRPr lang="en-US" sz="1100" dirty="0"/>
          </a:p>
          <a:p>
            <a:endParaRPr lang="en-US" dirty="0" smtClean="0"/>
          </a:p>
          <a:p>
            <a:endParaRPr lang="en-US" dirty="0"/>
          </a:p>
        </p:txBody>
      </p:sp>
      <p:sp>
        <p:nvSpPr>
          <p:cNvPr id="4" name="Slide Number Placeholder 3"/>
          <p:cNvSpPr>
            <a:spLocks noGrp="1"/>
          </p:cNvSpPr>
          <p:nvPr>
            <p:ph type="sldNum" sz="quarter" idx="10"/>
          </p:nvPr>
        </p:nvSpPr>
        <p:spPr/>
        <p:txBody>
          <a:bodyPr/>
          <a:lstStyle/>
          <a:p>
            <a:fld id="{CC58B064-299A-41A2-BA72-D6F75138C316}" type="slidenum">
              <a:rPr lang="en-US" smtClean="0"/>
              <a:pPr/>
              <a:t>5</a:t>
            </a:fld>
            <a:endParaRPr lang="en-US"/>
          </a:p>
        </p:txBody>
      </p:sp>
    </p:spTree>
    <p:extLst>
      <p:ext uri="{BB962C8B-B14F-4D97-AF65-F5344CB8AC3E}">
        <p14:creationId xmlns="" xmlns:p14="http://schemas.microsoft.com/office/powerpoint/2010/main" val="267350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C4AA2423-BEFF-43D5-98EC-BDBEF0B5E850}" type="slidenum">
              <a:rPr lang="en-US" smtClean="0"/>
              <a:pPr/>
              <a:t>6</a:t>
            </a:fld>
            <a:endParaRPr lang="en-US" smtClean="0"/>
          </a:p>
        </p:txBody>
      </p:sp>
      <p:sp>
        <p:nvSpPr>
          <p:cNvPr id="37891" name="Slide Image Placeholder 1"/>
          <p:cNvSpPr>
            <a:spLocks noGrp="1" noRot="1" noChangeAspect="1" noTextEdit="1"/>
          </p:cNvSpPr>
          <p:nvPr>
            <p:ph type="sldImg"/>
          </p:nvPr>
        </p:nvSpPr>
        <p:spPr>
          <a:xfrm>
            <a:off x="1181100" y="696913"/>
            <a:ext cx="4648200" cy="3486150"/>
          </a:xfrm>
          <a:ln/>
        </p:spPr>
      </p:sp>
      <p:sp>
        <p:nvSpPr>
          <p:cNvPr id="37892" name="Notes Placeholder 2"/>
          <p:cNvSpPr>
            <a:spLocks noGrp="1"/>
          </p:cNvSpPr>
          <p:nvPr>
            <p:ph type="body" idx="1"/>
          </p:nvPr>
        </p:nvSpPr>
        <p:spPr>
          <a:noFill/>
          <a:ln/>
        </p:spPr>
        <p:txBody>
          <a:bodyPr/>
          <a:lstStyle/>
          <a:p>
            <a:pPr eaLnBrk="1" hangingPunct="1"/>
            <a:r>
              <a:rPr lang="en-US" dirty="0" smtClean="0"/>
              <a:t>--The content collected by the American Community Survey can be grouped into four main types of characteristics – social, economic, housing, and demographic. </a:t>
            </a:r>
          </a:p>
          <a:p>
            <a:pPr eaLnBrk="1" hangingPunct="1"/>
            <a:r>
              <a:rPr lang="en-US" dirty="0" smtClean="0"/>
              <a:t>Let’s take a closer look at the type of information each of these categories contain.</a:t>
            </a:r>
          </a:p>
          <a:p>
            <a:pPr eaLnBrk="1" hangingPunct="1"/>
            <a:endParaRPr lang="en-US" dirty="0" smtClean="0"/>
          </a:p>
          <a:p>
            <a:pPr defTabSz="914350" fontAlgn="base">
              <a:spcBef>
                <a:spcPct val="30000"/>
              </a:spcBef>
              <a:spcAft>
                <a:spcPct val="0"/>
              </a:spcAft>
              <a:defRPr/>
            </a:pPr>
            <a:r>
              <a:rPr lang="en-US" dirty="0" smtClean="0"/>
              <a:t>--</a:t>
            </a:r>
            <a:r>
              <a:rPr lang="en-US" dirty="0" smtClean="0">
                <a:solidFill>
                  <a:srgbClr val="000000"/>
                </a:solidFill>
                <a:ea typeface="Arial Unicode MS" pitchFamily="34" charset="-128"/>
                <a:cs typeface="Arial Unicode MS" pitchFamily="34" charset="-128"/>
              </a:rPr>
              <a:t>Social characteristics include topics such as education, marital status, fertility, veterans, disability status, place of birth, citizenship status, year of entry, language spoken at home, migration, and others.</a:t>
            </a: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marL="0" marR="0" indent="0" algn="l" defTabSz="914350" rtl="0" eaLnBrk="1" fontAlgn="base" latinLnBrk="0" hangingPunct="1">
              <a:lnSpc>
                <a:spcPct val="100000"/>
              </a:lnSpc>
              <a:spcBef>
                <a:spcPct val="30000"/>
              </a:spcBef>
              <a:spcAft>
                <a:spcPct val="0"/>
              </a:spcAft>
              <a:buClrTx/>
              <a:buSzTx/>
              <a:buFontTx/>
              <a:buNone/>
              <a:tabLst/>
              <a:defRPr/>
            </a:pPr>
            <a:r>
              <a:rPr lang="en-US" dirty="0" smtClean="0">
                <a:solidFill>
                  <a:srgbClr val="000000"/>
                </a:solidFill>
                <a:ea typeface="Arial Unicode MS" pitchFamily="34" charset="-128"/>
                <a:cs typeface="Arial Unicode MS" pitchFamily="34" charset="-128"/>
              </a:rPr>
              <a:t>--The American Community Survey also collects basic demographic characteristics such as sex, age, race and Hispanic origin. This is the same information that was collected by the 2010 Census.</a:t>
            </a: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marL="0" marR="0" indent="0" algn="l" defTabSz="914350" rtl="0" eaLnBrk="1" fontAlgn="base" latinLnBrk="0" hangingPunct="1">
              <a:lnSpc>
                <a:spcPct val="100000"/>
              </a:lnSpc>
              <a:spcBef>
                <a:spcPct val="30000"/>
              </a:spcBef>
              <a:spcAft>
                <a:spcPct val="0"/>
              </a:spcAft>
              <a:buClrTx/>
              <a:buSzTx/>
              <a:buFontTx/>
              <a:buNone/>
              <a:tabLst/>
              <a:defRPr/>
            </a:pPr>
            <a:r>
              <a:rPr lang="en-US" dirty="0" smtClean="0">
                <a:solidFill>
                  <a:srgbClr val="000000"/>
                </a:solidFill>
                <a:ea typeface="Arial Unicode MS" pitchFamily="34" charset="-128"/>
                <a:cs typeface="Arial Unicode MS" pitchFamily="34" charset="-128"/>
              </a:rPr>
              <a:t>--Economic characteristics include such topics as employment status, income, commuting to work, occupation, industry, health insurance and others. </a:t>
            </a: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defTabSz="914350" fontAlgn="base">
              <a:spcBef>
                <a:spcPct val="30000"/>
              </a:spcBef>
              <a:spcAft>
                <a:spcPct val="0"/>
              </a:spcAft>
              <a:defRPr/>
            </a:pPr>
            <a:r>
              <a:rPr lang="en-US" dirty="0" smtClean="0">
                <a:solidFill>
                  <a:srgbClr val="000000"/>
                </a:solidFill>
                <a:ea typeface="Arial Unicode MS" pitchFamily="34" charset="-128"/>
                <a:cs typeface="Arial Unicode MS" pitchFamily="34" charset="-128"/>
              </a:rPr>
              <a:t>--Housing characteristics include topics such as tenure (whether you own or rent your home), information about</a:t>
            </a:r>
            <a:r>
              <a:rPr lang="en-US" baseline="0" dirty="0" smtClean="0">
                <a:solidFill>
                  <a:srgbClr val="000000"/>
                </a:solidFill>
                <a:ea typeface="Arial Unicode MS" pitchFamily="34" charset="-128"/>
                <a:cs typeface="Arial Unicode MS" pitchFamily="34" charset="-128"/>
              </a:rPr>
              <a:t> </a:t>
            </a:r>
            <a:r>
              <a:rPr lang="en-US" dirty="0" smtClean="0">
                <a:solidFill>
                  <a:srgbClr val="000000"/>
                </a:solidFill>
                <a:ea typeface="Arial Unicode MS" pitchFamily="34" charset="-128"/>
                <a:cs typeface="Arial Unicode MS" pitchFamily="34" charset="-128"/>
              </a:rPr>
              <a:t>occupancy and the structure itself, home value, housing costs (incl. mortgages,</a:t>
            </a:r>
            <a:r>
              <a:rPr lang="en-US" baseline="0" dirty="0" smtClean="0">
                <a:solidFill>
                  <a:srgbClr val="000000"/>
                </a:solidFill>
                <a:ea typeface="Arial Unicode MS" pitchFamily="34" charset="-128"/>
                <a:cs typeface="Arial Unicode MS" pitchFamily="34" charset="-128"/>
              </a:rPr>
              <a:t> </a:t>
            </a:r>
            <a:r>
              <a:rPr lang="en-US" dirty="0" smtClean="0">
                <a:solidFill>
                  <a:srgbClr val="000000"/>
                </a:solidFill>
                <a:ea typeface="Arial Unicode MS" pitchFamily="34" charset="-128"/>
                <a:cs typeface="Arial Unicode MS" pitchFamily="34" charset="-128"/>
              </a:rPr>
              <a:t>taxes and insurance, utilities, and plumbing/kitchen facilities and others. </a:t>
            </a: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defTabSz="914350" fontAlgn="base">
              <a:spcBef>
                <a:spcPct val="30000"/>
              </a:spcBef>
              <a:spcAft>
                <a:spcPct val="0"/>
              </a:spcAft>
              <a:defRPr/>
            </a:pPr>
            <a:r>
              <a:rPr lang="en-US" dirty="0" smtClean="0">
                <a:solidFill>
                  <a:srgbClr val="000000"/>
                </a:solidFill>
                <a:ea typeface="Arial Unicode MS" pitchFamily="34" charset="-128"/>
                <a:cs typeface="Arial Unicode MS" pitchFamily="34" charset="-128"/>
              </a:rPr>
              <a:t>-These topics are used</a:t>
            </a:r>
            <a:r>
              <a:rPr lang="en-US" baseline="0" dirty="0" smtClean="0">
                <a:solidFill>
                  <a:srgbClr val="000000"/>
                </a:solidFill>
                <a:ea typeface="Arial Unicode MS" pitchFamily="34" charset="-128"/>
                <a:cs typeface="Arial Unicode MS" pitchFamily="34" charset="-128"/>
              </a:rPr>
              <a:t> to produce more than 1,000 tables for local communities resulting in more than 11 billion estimates each year.</a:t>
            </a:r>
            <a:endParaRPr lang="en-US" dirty="0" smtClean="0">
              <a:solidFill>
                <a:srgbClr val="000000"/>
              </a:solidFill>
              <a:ea typeface="Arial Unicode MS" pitchFamily="34" charset="-128"/>
              <a:cs typeface="Arial Unicode MS" pitchFamily="34" charset="-128"/>
            </a:endParaRP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defTabSz="914350" fontAlgn="base">
              <a:spcBef>
                <a:spcPct val="30000"/>
              </a:spcBef>
              <a:spcAft>
                <a:spcPct val="0"/>
              </a:spcAft>
              <a:defRPr/>
            </a:pPr>
            <a:endParaRPr lang="en-US" dirty="0" smtClean="0">
              <a:solidFill>
                <a:srgbClr val="000000"/>
              </a:solidFill>
              <a:ea typeface="Arial Unicode MS" pitchFamily="34" charset="-128"/>
              <a:cs typeface="Arial Unicode MS" pitchFamily="34" charset="-128"/>
            </a:endParaRPr>
          </a:p>
          <a:p>
            <a:pPr eaLnBrk="1" hangingPunct="1"/>
            <a:endParaRPr lang="en-US" dirty="0" smtClean="0"/>
          </a:p>
        </p:txBody>
      </p:sp>
      <p:sp>
        <p:nvSpPr>
          <p:cNvPr id="37893" name="Slide Number Placeholder 3"/>
          <p:cNvSpPr txBox="1">
            <a:spLocks noGrp="1"/>
          </p:cNvSpPr>
          <p:nvPr/>
        </p:nvSpPr>
        <p:spPr bwMode="auto">
          <a:xfrm>
            <a:off x="3972259" y="8839882"/>
            <a:ext cx="3038144" cy="456519"/>
          </a:xfrm>
          <a:prstGeom prst="rect">
            <a:avLst/>
          </a:prstGeom>
          <a:noFill/>
          <a:ln w="9525">
            <a:noFill/>
            <a:miter lim="800000"/>
            <a:headEnd/>
            <a:tailEnd/>
          </a:ln>
        </p:spPr>
        <p:txBody>
          <a:bodyPr lIns="92271" tIns="46135" rIns="92271" bIns="46135" anchor="b"/>
          <a:lstStyle/>
          <a:p>
            <a:pPr algn="r" defTabSz="921124"/>
            <a:fld id="{FBB2C28D-7905-41C2-8595-49BF2D2E1ACD}" type="slidenum">
              <a:rPr lang="en-US" sz="1300"/>
              <a:pPr algn="r" defTabSz="921124"/>
              <a:t>6</a:t>
            </a:fld>
            <a:endParaRPr lang="en-US" sz="13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76B3C30-77FF-4A95-9EBA-59DD865F163A}" type="slidenum">
              <a:rPr lang="en-US" smtClean="0"/>
              <a:pPr/>
              <a:t>7</a:t>
            </a:fld>
            <a:endParaRPr lang="en-US" smtClean="0"/>
          </a:p>
        </p:txBody>
      </p:sp>
      <p:sp>
        <p:nvSpPr>
          <p:cNvPr id="36867" name="Rectangle 1026"/>
          <p:cNvSpPr>
            <a:spLocks noGrp="1" noRot="1" noChangeAspect="1" noChangeArrowheads="1" noTextEdit="1"/>
          </p:cNvSpPr>
          <p:nvPr>
            <p:ph type="sldImg"/>
          </p:nvPr>
        </p:nvSpPr>
        <p:spPr>
          <a:xfrm>
            <a:off x="1182688" y="350838"/>
            <a:ext cx="4648200" cy="3486150"/>
          </a:xfrm>
          <a:ln/>
        </p:spPr>
      </p:sp>
      <p:sp>
        <p:nvSpPr>
          <p:cNvPr id="36868" name="Rectangle 1027"/>
          <p:cNvSpPr>
            <a:spLocks noGrp="1" noChangeArrowheads="1"/>
          </p:cNvSpPr>
          <p:nvPr>
            <p:ph type="body" idx="1"/>
          </p:nvPr>
        </p:nvSpPr>
        <p:spPr>
          <a:xfrm>
            <a:off x="472229" y="3894142"/>
            <a:ext cx="6088662" cy="4943474"/>
          </a:xfrm>
          <a:noFill/>
          <a:ln/>
        </p:spPr>
        <p:txBody>
          <a:bodyPr/>
          <a:lstStyle/>
          <a:p>
            <a:pPr defTabSz="914350" fontAlgn="base">
              <a:spcBef>
                <a:spcPct val="30000"/>
              </a:spcBef>
              <a:spcAft>
                <a:spcPct val="0"/>
              </a:spcAft>
              <a:defRPr/>
            </a:pPr>
            <a:r>
              <a:rPr lang="en-US" sz="1100" dirty="0" smtClean="0">
                <a:latin typeface="Arial" charset="0"/>
              </a:rPr>
              <a:t>These are some of the geographies for which ACS data is produced and</a:t>
            </a:r>
            <a:r>
              <a:rPr lang="en-US" sz="1100" baseline="0" dirty="0" smtClean="0">
                <a:latin typeface="Arial" charset="0"/>
              </a:rPr>
              <a:t> the relationship between them. Lower geographic areas fit neatly within the larger areas directly connected with lines. For example, school, congressional, and state legislative districts fit neatly within states and do not cross state boundaries. However, they may cross boundaries of counties or metropolitan areas. </a:t>
            </a:r>
            <a:endParaRPr lang="en-US" sz="1100" dirty="0" smtClean="0">
              <a:latin typeface="Arial" charset="0"/>
            </a:endParaRPr>
          </a:p>
          <a:p>
            <a:pPr defTabSz="914350" fontAlgn="base">
              <a:spcBef>
                <a:spcPct val="30000"/>
              </a:spcBef>
              <a:spcAft>
                <a:spcPct val="0"/>
              </a:spcAft>
              <a:defRPr/>
            </a:pPr>
            <a:endParaRPr lang="en-US" sz="1100" dirty="0" smtClean="0">
              <a:latin typeface="Arial" charset="0"/>
            </a:endParaRPr>
          </a:p>
          <a:p>
            <a:pPr defTabSz="914350" fontAlgn="base">
              <a:spcBef>
                <a:spcPct val="30000"/>
              </a:spcBef>
              <a:spcAft>
                <a:spcPct val="0"/>
              </a:spcAft>
              <a:defRPr/>
            </a:pPr>
            <a:r>
              <a:rPr lang="en-US" sz="1100" dirty="0" smtClean="0">
                <a:latin typeface="Arial" charset="0"/>
              </a:rPr>
              <a:t>It is</a:t>
            </a:r>
            <a:r>
              <a:rPr lang="en-US" sz="1100" baseline="0" dirty="0" smtClean="0">
                <a:latin typeface="Arial" charset="0"/>
              </a:rPr>
              <a:t> important to note the difference between Legal and Administrative areas and Statistical areas. </a:t>
            </a:r>
            <a:endParaRPr lang="en-US" sz="1100" dirty="0" smtClean="0">
              <a:latin typeface="Arial" charset="0"/>
            </a:endParaRPr>
          </a:p>
          <a:p>
            <a:endParaRPr lang="en-US" sz="1100" dirty="0" smtClean="0">
              <a:latin typeface="Arial" charset="0"/>
            </a:endParaRPr>
          </a:p>
          <a:p>
            <a:r>
              <a:rPr lang="en-US" sz="1100" dirty="0" smtClean="0">
                <a:latin typeface="Arial" charset="0"/>
              </a:rPr>
              <a:t>First, Legal/administrative areas have legally described boundaries; they may provide governmental services or may be used to administer programs. (Examples are Counties, Incorporated Places,</a:t>
            </a:r>
            <a:r>
              <a:rPr lang="en-US" sz="1100" baseline="0" dirty="0" smtClean="0">
                <a:latin typeface="Arial" charset="0"/>
              </a:rPr>
              <a:t> Congressional Districts, and School Districts)</a:t>
            </a:r>
            <a:endParaRPr lang="en-US" sz="1100" dirty="0" smtClean="0">
              <a:latin typeface="Arial" charset="0"/>
            </a:endParaRPr>
          </a:p>
          <a:p>
            <a:endParaRPr lang="en-US" sz="1100" dirty="0" smtClean="0">
              <a:latin typeface="Arial" charset="0"/>
            </a:endParaRPr>
          </a:p>
          <a:p>
            <a:r>
              <a:rPr lang="en-US" sz="1100" dirty="0" smtClean="0">
                <a:latin typeface="Arial" charset="0"/>
              </a:rPr>
              <a:t>Statistical geographic areas are defined primarily for data tabulation and presentation purposes.  </a:t>
            </a:r>
          </a:p>
          <a:p>
            <a:r>
              <a:rPr lang="en-US" sz="1100" dirty="0" smtClean="0">
                <a:latin typeface="Arial" charset="0"/>
              </a:rPr>
              <a:t>(Examples are Public Use Microdata Areas, Census</a:t>
            </a:r>
            <a:r>
              <a:rPr lang="en-US" sz="1100" baseline="0" dirty="0" smtClean="0">
                <a:latin typeface="Arial" charset="0"/>
              </a:rPr>
              <a:t> Tracts, and Block Groups).</a:t>
            </a:r>
          </a:p>
          <a:p>
            <a:endParaRPr lang="en-US" sz="1100" baseline="0" dirty="0" smtClean="0">
              <a:latin typeface="Arial" charset="0"/>
            </a:endParaRPr>
          </a:p>
          <a:p>
            <a:pPr eaLnBrk="1" hangingPunct="1">
              <a:spcBef>
                <a:spcPct val="0"/>
              </a:spcBef>
              <a:defRPr/>
            </a:pPr>
            <a:r>
              <a:rPr lang="en-US" sz="1050" dirty="0" smtClean="0"/>
              <a:t>Block groups are statistical divisions of </a:t>
            </a:r>
            <a:r>
              <a:rPr lang="en-US" sz="1050" u="sng" dirty="0" smtClean="0"/>
              <a:t>census tracts </a:t>
            </a:r>
            <a:r>
              <a:rPr lang="en-US" sz="1050" dirty="0" smtClean="0"/>
              <a:t>and are defined to contain a minimum of 600 persons or 240 housing units and a maximum of 3,000 people or 1,200 housing units. In the American Community Survey, </a:t>
            </a:r>
            <a:r>
              <a:rPr lang="en-US" sz="1050" u="sng" dirty="0" smtClean="0"/>
              <a:t>block groups are the lowest level of geography published.</a:t>
            </a:r>
          </a:p>
          <a:p>
            <a:endParaRPr lang="en-US" sz="1050" u="sng" dirty="0" smtClean="0"/>
          </a:p>
          <a:p>
            <a:pPr eaLnBrk="1" hangingPunct="1">
              <a:spcBef>
                <a:spcPct val="0"/>
              </a:spcBef>
              <a:defRPr/>
            </a:pPr>
            <a:r>
              <a:rPr lang="en-US" sz="1050" dirty="0" smtClean="0"/>
              <a:t>Census tracts are small, relatively permanent of a county or county equivalent. Census tracts generally have a minimum population of 1,200, or 480 housing units, and a maximum population of 8,000 people or 3,200 housing units. Tracts have</a:t>
            </a:r>
            <a:r>
              <a:rPr lang="en-US" sz="1050" strike="sngStrike" dirty="0" smtClean="0"/>
              <a:t> </a:t>
            </a:r>
            <a:r>
              <a:rPr lang="en-US" sz="1050" dirty="0" smtClean="0"/>
              <a:t>an optimum size of 4,000 people or 1,600 housing units. </a:t>
            </a:r>
          </a:p>
          <a:p>
            <a:endParaRPr lang="en-US" sz="1050" dirty="0" smtClean="0"/>
          </a:p>
          <a:p>
            <a:endParaRPr lang="en-US" sz="1050" dirty="0" smtClean="0"/>
          </a:p>
          <a:p>
            <a:pPr eaLnBrk="1" hangingPunct="1"/>
            <a:endParaRPr lang="en-US" sz="11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81100" y="696913"/>
            <a:ext cx="4648200" cy="3486150"/>
          </a:xfrm>
          <a:ln/>
        </p:spPr>
      </p:sp>
      <p:sp>
        <p:nvSpPr>
          <p:cNvPr id="68611" name="Rectangle 3"/>
          <p:cNvSpPr>
            <a:spLocks noGrp="1" noChangeArrowheads="1"/>
          </p:cNvSpPr>
          <p:nvPr>
            <p:ph type="body" idx="1"/>
          </p:nvPr>
        </p:nvSpPr>
        <p:spPr>
          <a:noFill/>
          <a:ln/>
        </p:spPr>
        <p:txBody>
          <a:bodyPr/>
          <a:lstStyle/>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ACS data products are released only one year after the data is collected, and the first year of data collection with a full sample was in 2005. </a:t>
            </a:r>
          </a:p>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Thus, ACS data that was collected in 2006 was released in 2007 as 1-year estimates. </a:t>
            </a:r>
          </a:p>
          <a:p>
            <a:pPr marL="0" marR="0" indent="0" algn="l" defTabSz="931774" rtl="0" eaLnBrk="1" fontAlgn="auto" latinLnBrk="0" hangingPunct="1">
              <a:lnSpc>
                <a:spcPct val="100000"/>
              </a:lnSpc>
              <a:spcBef>
                <a:spcPct val="0"/>
              </a:spcBef>
              <a:spcAft>
                <a:spcPts val="0"/>
              </a:spcAft>
              <a:buClrTx/>
              <a:buSzTx/>
              <a:buFontTx/>
              <a:buNone/>
              <a:tabLst/>
              <a:defRPr/>
            </a:pPr>
            <a:endParaRPr lang="en-US" sz="1100" dirty="0" smtClean="0"/>
          </a:p>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ACS 3-year estimates, pooling data collected over</a:t>
            </a:r>
            <a:r>
              <a:rPr lang="en-US" sz="1100" baseline="0" dirty="0" smtClean="0"/>
              <a:t> 36 months between 2005 and 2007</a:t>
            </a:r>
            <a:r>
              <a:rPr lang="en-US" sz="1100" dirty="0" smtClean="0"/>
              <a:t> were first released in 2008, one year after the third full year of ACS data collection. </a:t>
            </a:r>
          </a:p>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ACS 3-year estimates</a:t>
            </a:r>
            <a:r>
              <a:rPr lang="en-US" sz="1100" baseline="0" dirty="0" smtClean="0"/>
              <a:t> were then released each year using the 3 most recent years of data.</a:t>
            </a:r>
            <a:endParaRPr lang="en-US" sz="1100" dirty="0" smtClean="0"/>
          </a:p>
          <a:p>
            <a:pPr marL="0" marR="0" indent="0" algn="l" defTabSz="931774" rtl="0" eaLnBrk="1" fontAlgn="auto" latinLnBrk="0" hangingPunct="1">
              <a:lnSpc>
                <a:spcPct val="100000"/>
              </a:lnSpc>
              <a:spcBef>
                <a:spcPct val="0"/>
              </a:spcBef>
              <a:spcAft>
                <a:spcPts val="0"/>
              </a:spcAft>
              <a:buClrTx/>
              <a:buSzTx/>
              <a:buFontTx/>
              <a:buNone/>
              <a:tabLst/>
              <a:defRPr/>
            </a:pPr>
            <a:endParaRPr lang="en-US" sz="1100" dirty="0" smtClean="0"/>
          </a:p>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ACS 5-year estimates, pooling data collected over 60 months</a:t>
            </a:r>
            <a:r>
              <a:rPr lang="en-US" sz="1100" baseline="0" dirty="0" smtClean="0"/>
              <a:t> between 2005 and 2010</a:t>
            </a:r>
            <a:r>
              <a:rPr lang="en-US" sz="1100" dirty="0" smtClean="0"/>
              <a:t> were released for the first time in 2010, one year after the fifth full year of ACS data collection. </a:t>
            </a:r>
          </a:p>
          <a:p>
            <a:pPr marL="0" marR="0" indent="0" algn="l" defTabSz="931774" rtl="0" eaLnBrk="1" fontAlgn="auto" latinLnBrk="0" hangingPunct="1">
              <a:lnSpc>
                <a:spcPct val="100000"/>
              </a:lnSpc>
              <a:spcBef>
                <a:spcPct val="0"/>
              </a:spcBef>
              <a:spcAft>
                <a:spcPts val="0"/>
              </a:spcAft>
              <a:buClrTx/>
              <a:buSzTx/>
              <a:buFontTx/>
              <a:buNone/>
              <a:tabLst/>
              <a:defRPr/>
            </a:pPr>
            <a:r>
              <a:rPr lang="en-US" sz="1100" dirty="0" smtClean="0"/>
              <a:t>ACS 5-year estimates</a:t>
            </a:r>
            <a:r>
              <a:rPr lang="en-US" sz="1100" baseline="0" dirty="0" smtClean="0"/>
              <a:t> were then released each year using the 5 most recent years of data.</a:t>
            </a:r>
            <a:endParaRPr lang="en-US" sz="1100" dirty="0" smtClean="0"/>
          </a:p>
          <a:p>
            <a:pPr marL="0" marR="0" indent="0" algn="l" defTabSz="931774" rtl="0" eaLnBrk="1" fontAlgn="auto" latinLnBrk="0" hangingPunct="1">
              <a:lnSpc>
                <a:spcPct val="100000"/>
              </a:lnSpc>
              <a:spcBef>
                <a:spcPct val="0"/>
              </a:spcBef>
              <a:spcAft>
                <a:spcPts val="0"/>
              </a:spcAft>
              <a:buClrTx/>
              <a:buSzTx/>
              <a:buFontTx/>
              <a:buNone/>
              <a:tabLst/>
              <a:defRPr/>
            </a:pPr>
            <a:endParaRPr lang="en-US" sz="1100" dirty="0" smtClean="0"/>
          </a:p>
          <a:p>
            <a:pPr defTabSz="931774">
              <a:spcBef>
                <a:spcPct val="0"/>
              </a:spcBef>
              <a:defRPr/>
            </a:pPr>
            <a:r>
              <a:rPr lang="en-US" sz="1100" dirty="0" smtClean="0"/>
              <a:t>ACS data are available for geographic areas with a population of 65,000 or more in the form of 1-year</a:t>
            </a:r>
            <a:r>
              <a:rPr lang="en-US" sz="1100" baseline="0" dirty="0" smtClean="0"/>
              <a:t> </a:t>
            </a:r>
            <a:r>
              <a:rPr lang="en-US" sz="1100" dirty="0" smtClean="0"/>
              <a:t>and 5-year estimates. ACS data are only available for geographic areas with a population less than 64,999 in the form of 5-year estimates. </a:t>
            </a:r>
          </a:p>
          <a:p>
            <a:pPr defTabSz="914350" fontAlgn="base">
              <a:spcBef>
                <a:spcPct val="30000"/>
              </a:spcBef>
              <a:spcAft>
                <a:spcPct val="0"/>
              </a:spcAft>
              <a:defRPr/>
            </a:pPr>
            <a:endParaRPr lang="en-US" sz="1100" dirty="0" smtClean="0"/>
          </a:p>
          <a:p>
            <a:r>
              <a:rPr lang="en-US" sz="1100" dirty="0" smtClean="0"/>
              <a:t>In 2015, the U.S. Census Bureau has discontinued the 3-year estimates in order to prioritize activities that would preserve the integrity of the sample, enhance the quality of the entire data set, and ensure a better experience for the respondent</a:t>
            </a:r>
            <a:r>
              <a:rPr lang="en-US" sz="1100" baseline="0" dirty="0" smtClean="0"/>
              <a:t> (</a:t>
            </a:r>
            <a:r>
              <a:rPr lang="en-US" sz="1100" dirty="0" smtClean="0"/>
              <a:t>reinstating an operation that collects data left incomplete by respondents, additional training for field representatives, continued review of the survey questions, and expanded outreach and partnership with stakeholders).</a:t>
            </a:r>
          </a:p>
          <a:p>
            <a:endParaRPr lang="en-US" sz="1100" dirty="0" smtClean="0"/>
          </a:p>
          <a:p>
            <a:r>
              <a:rPr lang="en-US" sz="1100" dirty="0" smtClean="0"/>
              <a:t>Although the Census Bureau would discontinue the 3-year product, every community in the nation will continue to receive detailed social, economic, housing and demographic characteristics through the 1-year and 5-year products. (Additionally,</a:t>
            </a:r>
            <a:r>
              <a:rPr lang="en-US" sz="1100" baseline="0" dirty="0" smtClean="0"/>
              <a:t> past 3-year data products, for populations of 20,000+ are still available to the public.)</a:t>
            </a:r>
            <a:endParaRPr lang="en-US" sz="1100" dirty="0" smtClean="0"/>
          </a:p>
          <a:p>
            <a:pPr eaLnBrk="1" hangingPunct="1"/>
            <a:endParaRPr lang="en-US" sz="1100" dirty="0" smtClean="0"/>
          </a:p>
          <a:p>
            <a:pPr eaLnBrk="1" hangingPunct="1">
              <a:spcBef>
                <a:spcPct val="0"/>
              </a:spcBef>
            </a:pPr>
            <a:endParaRPr lang="en-US" sz="1100" dirty="0" smtClean="0"/>
          </a:p>
          <a:p>
            <a:pPr eaLnBrk="1" hangingPunct="1">
              <a:spcBef>
                <a:spcPct val="0"/>
              </a:spcBef>
            </a:pPr>
            <a:endParaRPr lang="en-US" sz="11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181100" y="696913"/>
            <a:ext cx="4648200" cy="3486150"/>
          </a:xfrm>
          <a:ln/>
        </p:spPr>
      </p:sp>
      <p:sp>
        <p:nvSpPr>
          <p:cNvPr id="31747" name="Notes Placeholder 2"/>
          <p:cNvSpPr>
            <a:spLocks noGrp="1"/>
          </p:cNvSpPr>
          <p:nvPr>
            <p:ph type="body" idx="1"/>
          </p:nvPr>
        </p:nvSpPr>
        <p:spPr>
          <a:noFill/>
          <a:ln/>
        </p:spPr>
        <p:txBody>
          <a:bodyPr/>
          <a:lstStyle/>
          <a:p>
            <a:r>
              <a:rPr lang="en-US" dirty="0" smtClean="0"/>
              <a:t>Now we’ll talk about some resources for learning</a:t>
            </a:r>
            <a:r>
              <a:rPr lang="en-US" baseline="0" dirty="0" smtClean="0"/>
              <a:t> more about the ACS</a:t>
            </a:r>
            <a:endParaRPr lang="en-US" dirty="0" smtClean="0"/>
          </a:p>
        </p:txBody>
      </p:sp>
      <p:sp>
        <p:nvSpPr>
          <p:cNvPr id="31748" name="Slide Number Placeholder 3"/>
          <p:cNvSpPr>
            <a:spLocks noGrp="1"/>
          </p:cNvSpPr>
          <p:nvPr>
            <p:ph type="sldNum" sz="quarter" idx="5"/>
          </p:nvPr>
        </p:nvSpPr>
        <p:spPr>
          <a:noFill/>
        </p:spPr>
        <p:txBody>
          <a:bodyPr/>
          <a:lstStyle/>
          <a:p>
            <a:fld id="{FBEA6E54-70C0-4245-AC96-19FFD7C0DB98}" type="slidenum">
              <a:rPr lang="en-US" smtClean="0"/>
              <a:pPr/>
              <a:t>9</a:t>
            </a:fld>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xfrm>
            <a:off x="1181100" y="696913"/>
            <a:ext cx="4648200" cy="3486150"/>
          </a:xfrm>
          <a:ln/>
        </p:spPr>
      </p:sp>
      <p:sp>
        <p:nvSpPr>
          <p:cNvPr id="82947" name="Notes Placeholder 2"/>
          <p:cNvSpPr>
            <a:spLocks noGrp="1"/>
          </p:cNvSpPr>
          <p:nvPr>
            <p:ph type="body" idx="1"/>
          </p:nvPr>
        </p:nvSpPr>
        <p:spPr>
          <a:noFill/>
          <a:ln/>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American Community Survey Web site has a lot of information about the program, data products, and helpful information and tools for data users. </a:t>
            </a:r>
          </a:p>
        </p:txBody>
      </p:sp>
      <p:sp>
        <p:nvSpPr>
          <p:cNvPr id="82948" name="Slide Number Placeholder 3"/>
          <p:cNvSpPr>
            <a:spLocks noGrp="1"/>
          </p:cNvSpPr>
          <p:nvPr>
            <p:ph type="sldNum" sz="quarter" idx="5"/>
          </p:nvPr>
        </p:nvSpPr>
        <p:spPr>
          <a:noFill/>
        </p:spPr>
        <p:txBody>
          <a:bodyPr/>
          <a:lstStyle/>
          <a:p>
            <a:fld id="{7A2D11F0-90D3-472F-8E6A-3D189F457D85}" type="slidenum">
              <a:rPr lang="en-US"/>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Today we are focusing on </a:t>
            </a:r>
            <a:r>
              <a:rPr lang="en-US" dirty="0" err="1" smtClean="0"/>
              <a:t>FactFinder</a:t>
            </a:r>
            <a:r>
              <a:rPr lang="en-US" dirty="0" smtClean="0"/>
              <a:t>,</a:t>
            </a:r>
            <a:r>
              <a:rPr lang="en-US" baseline="0" dirty="0" smtClean="0"/>
              <a:t> but this page shows other ways to get ACS data.  Some are meant for more novice users while others are for “data junkies”.</a:t>
            </a:r>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11</a:t>
            </a:fld>
            <a:endParaRPr lang="en-US"/>
          </a:p>
        </p:txBody>
      </p:sp>
    </p:spTree>
    <p:extLst>
      <p:ext uri="{BB962C8B-B14F-4D97-AF65-F5344CB8AC3E}">
        <p14:creationId xmlns="" xmlns:p14="http://schemas.microsoft.com/office/powerpoint/2010/main" val="848593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normAutofit/>
          </a:bodyPr>
          <a:lstStyle/>
          <a:p>
            <a:r>
              <a:rPr lang="en-US" dirty="0" smtClean="0"/>
              <a:t>All data tools are available from census.gov. Choose the data tab at</a:t>
            </a:r>
            <a:r>
              <a:rPr lang="en-US" baseline="0" dirty="0" smtClean="0"/>
              <a:t> the top, then click the Data Tools &amp; Apps button.</a:t>
            </a:r>
            <a:endParaRPr lang="en-US" dirty="0" smtClean="0"/>
          </a:p>
        </p:txBody>
      </p:sp>
      <p:sp>
        <p:nvSpPr>
          <p:cNvPr id="4" name="Slide Number Placeholder 3"/>
          <p:cNvSpPr>
            <a:spLocks noGrp="1"/>
          </p:cNvSpPr>
          <p:nvPr>
            <p:ph type="sldNum" sz="quarter" idx="10"/>
          </p:nvPr>
        </p:nvSpPr>
        <p:spPr/>
        <p:txBody>
          <a:bodyPr/>
          <a:lstStyle/>
          <a:p>
            <a:fld id="{91E1ECE9-DF9E-4A65-B1B5-F4B0E8391311}"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can use Appendix</a:t>
            </a:r>
            <a:r>
              <a:rPr lang="en-US" baseline="0" dirty="0" smtClean="0"/>
              <a:t> B from the 5-year Summary File documentation to see a list of all tables, and if they are available at the BG level</a:t>
            </a:r>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13</a:t>
            </a:fld>
            <a:endParaRPr lang="en-US"/>
          </a:p>
        </p:txBody>
      </p:sp>
    </p:spTree>
    <p:extLst>
      <p:ext uri="{BB962C8B-B14F-4D97-AF65-F5344CB8AC3E}">
        <p14:creationId xmlns="" xmlns:p14="http://schemas.microsoft.com/office/powerpoint/2010/main" val="2862689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181100" y="696913"/>
            <a:ext cx="4648200" cy="3486150"/>
          </a:xfrm>
          <a:ln/>
        </p:spPr>
      </p:sp>
      <p:sp>
        <p:nvSpPr>
          <p:cNvPr id="31747" name="Notes Placeholder 2"/>
          <p:cNvSpPr>
            <a:spLocks noGrp="1"/>
          </p:cNvSpPr>
          <p:nvPr>
            <p:ph type="body" idx="1"/>
          </p:nvPr>
        </p:nvSpPr>
        <p:spPr>
          <a:noFill/>
          <a:ln/>
        </p:spPr>
        <p:txBody>
          <a:bodyPr/>
          <a:lstStyle/>
          <a:p>
            <a:r>
              <a:rPr lang="en-US" dirty="0" smtClean="0"/>
              <a:t>Next,</a:t>
            </a:r>
            <a:r>
              <a:rPr lang="en-US" baseline="0" dirty="0" smtClean="0"/>
              <a:t> we’ll talk about how to access block groups in American </a:t>
            </a:r>
            <a:r>
              <a:rPr lang="en-US" baseline="0" dirty="0" err="1" smtClean="0"/>
              <a:t>FactFinder</a:t>
            </a:r>
            <a:r>
              <a:rPr lang="en-US" baseline="0" dirty="0" smtClean="0"/>
              <a:t>.</a:t>
            </a:r>
            <a:endParaRPr lang="en-US" dirty="0" smtClean="0"/>
          </a:p>
        </p:txBody>
      </p:sp>
      <p:sp>
        <p:nvSpPr>
          <p:cNvPr id="31748" name="Slide Number Placeholder 3"/>
          <p:cNvSpPr>
            <a:spLocks noGrp="1"/>
          </p:cNvSpPr>
          <p:nvPr>
            <p:ph type="sldNum" sz="quarter" idx="5"/>
          </p:nvPr>
        </p:nvSpPr>
        <p:spPr>
          <a:noFill/>
        </p:spPr>
        <p:txBody>
          <a:bodyPr/>
          <a:lstStyle/>
          <a:p>
            <a:fld id="{FBEA6E54-70C0-4245-AC96-19FFD7C0DB98}" type="slidenum">
              <a:rPr lang="en-US" smtClean="0"/>
              <a:pPr/>
              <a:t>14</a:t>
            </a:fld>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normAutofit/>
          </a:bodyPr>
          <a:lstStyle/>
          <a:p>
            <a:r>
              <a:rPr lang="en-US" dirty="0" smtClean="0"/>
              <a:t>American </a:t>
            </a:r>
            <a:r>
              <a:rPr lang="en-US" dirty="0" err="1" smtClean="0"/>
              <a:t>FactFinder</a:t>
            </a:r>
            <a:r>
              <a:rPr lang="en-US" dirty="0" smtClean="0"/>
              <a:t> is the most</a:t>
            </a:r>
            <a:r>
              <a:rPr lang="en-US" baseline="0" dirty="0" smtClean="0"/>
              <a:t> comprehensive tool for accessing Census Bureau statistics. Users can still choose between several speeds:</a:t>
            </a:r>
          </a:p>
          <a:p>
            <a:r>
              <a:rPr lang="en-US" baseline="0" dirty="0" smtClean="0"/>
              <a:t>-Community Facts delivers quick facts</a:t>
            </a:r>
          </a:p>
          <a:p>
            <a:r>
              <a:rPr lang="en-US" baseline="0" dirty="0" smtClean="0"/>
              <a:t>-Guided Search walks users through the process of finding what they need.</a:t>
            </a:r>
          </a:p>
          <a:p>
            <a:r>
              <a:rPr lang="en-US" baseline="0" dirty="0" smtClean="0"/>
              <a:t>-Advanced Search allows for very specific queries</a:t>
            </a:r>
          </a:p>
          <a:p>
            <a:r>
              <a:rPr lang="en-US" baseline="0" dirty="0" smtClean="0"/>
              <a:t>-Download Center allows users to download an entire dataset and explore it on their own.</a:t>
            </a:r>
          </a:p>
        </p:txBody>
      </p:sp>
      <p:sp>
        <p:nvSpPr>
          <p:cNvPr id="4" name="Slide Number Placeholder 3"/>
          <p:cNvSpPr>
            <a:spLocks noGrp="1"/>
          </p:cNvSpPr>
          <p:nvPr>
            <p:ph type="sldNum" sz="quarter" idx="10"/>
          </p:nvPr>
        </p:nvSpPr>
        <p:spPr/>
        <p:txBody>
          <a:bodyPr/>
          <a:lstStyle/>
          <a:p>
            <a:fld id="{91E1ECE9-DF9E-4A65-B1B5-F4B0E8391311}"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smtClean="0"/>
              <a:t>Here are some quick tips for using the A</a:t>
            </a:r>
            <a:r>
              <a:rPr lang="en-US" baseline="0" dirty="0" smtClean="0"/>
              <a:t>dvanced Search:</a:t>
            </a:r>
          </a:p>
          <a:p>
            <a:r>
              <a:rPr lang="en-US" baseline="0" dirty="0" smtClean="0"/>
              <a:t>-Make sure Your Selections is empty</a:t>
            </a:r>
          </a:p>
          <a:p>
            <a:r>
              <a:rPr lang="en-US" baseline="0" dirty="0" smtClean="0"/>
              <a:t>-Narrow your selections by choosing parameters on the left.</a:t>
            </a:r>
          </a:p>
          <a:p>
            <a:r>
              <a:rPr lang="en-US" baseline="0" dirty="0" smtClean="0"/>
              <a:t>-Generally, start with the Geographies tab </a:t>
            </a:r>
            <a:endParaRPr lang="en-US" dirty="0" smtClean="0"/>
          </a:p>
          <a:p>
            <a:endParaRPr lang="en-US" dirty="0"/>
          </a:p>
        </p:txBody>
      </p:sp>
      <p:sp>
        <p:nvSpPr>
          <p:cNvPr id="4" name="Slide Number Placeholder 3"/>
          <p:cNvSpPr>
            <a:spLocks noGrp="1"/>
          </p:cNvSpPr>
          <p:nvPr>
            <p:ph type="sldNum" sz="quarter" idx="10"/>
          </p:nvPr>
        </p:nvSpPr>
        <p:spPr/>
        <p:txBody>
          <a:bodyPr/>
          <a:lstStyle/>
          <a:p>
            <a:fld id="{E60776CC-A1C1-4E70-A8C7-5EC1626B5B66}" type="slidenum">
              <a:rPr lang="en-US" smtClean="0"/>
              <a:pPr/>
              <a:t>17</a:t>
            </a:fld>
            <a:endParaRPr lang="en-US"/>
          </a:p>
        </p:txBody>
      </p:sp>
    </p:spTree>
    <p:extLst>
      <p:ext uri="{BB962C8B-B14F-4D97-AF65-F5344CB8AC3E}">
        <p14:creationId xmlns="" xmlns:p14="http://schemas.microsoft.com/office/powerpoint/2010/main" val="4128386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-Click on Geographies, then List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-Select “Block Group-150” under “Select a geographic type”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-Here,</a:t>
            </a:r>
            <a:r>
              <a:rPr lang="en-US" baseline="0" dirty="0" smtClean="0"/>
              <a:t> we selected “Texas” under “Select a state”</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-Here, we selected “Tarrant” under “Select a county”</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-Select “All Block Groups within Tarrant County, Texas” then click “Add To Your Selections”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18</a:t>
            </a:fld>
            <a:endParaRPr lang="en-US"/>
          </a:p>
        </p:txBody>
      </p:sp>
    </p:spTree>
    <p:extLst>
      <p:ext uri="{BB962C8B-B14F-4D97-AF65-F5344CB8AC3E}">
        <p14:creationId xmlns="" xmlns:p14="http://schemas.microsoft.com/office/powerpoint/2010/main" val="654251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should see “All Block</a:t>
            </a:r>
            <a:r>
              <a:rPr lang="en-US" baseline="0" dirty="0" smtClean="0"/>
              <a:t> Groups within Tarrant County, Texas” in “Your Selections”</a:t>
            </a:r>
          </a:p>
          <a:p>
            <a:r>
              <a:rPr lang="en-US" baseline="0" dirty="0" smtClean="0"/>
              <a:t>-Close the “Geographies” overlay screen</a:t>
            </a:r>
          </a:p>
          <a:p>
            <a:r>
              <a:rPr lang="en-US" baseline="0" dirty="0" smtClean="0"/>
              <a:t>-There are 1,655 tables available for this geography</a:t>
            </a:r>
          </a:p>
          <a:p>
            <a:r>
              <a:rPr lang="en-US" baseline="0" dirty="0" smtClean="0"/>
              <a:t>-Next, select a topic</a:t>
            </a:r>
          </a:p>
          <a:p>
            <a:r>
              <a:rPr lang="en-US" baseline="0" dirty="0" smtClean="0"/>
              <a:t>-Click on </a:t>
            </a:r>
            <a:r>
              <a:rPr lang="en-US" baseline="0" dirty="0" err="1" smtClean="0"/>
              <a:t>Topics</a:t>
            </a:r>
            <a:r>
              <a:rPr lang="en-US" baseline="0" dirty="0" err="1" smtClean="0">
                <a:sym typeface="Wingdings" panose="05000000000000000000" pitchFamily="2" charset="2"/>
              </a:rPr>
              <a:t>PeoplePovertyPoverty</a:t>
            </a:r>
            <a:endParaRPr lang="en-US" baseline="0" dirty="0" smtClean="0">
              <a:sym typeface="Wingdings" panose="05000000000000000000" pitchFamily="2" charset="2"/>
            </a:endParaRPr>
          </a:p>
          <a:p>
            <a:r>
              <a:rPr lang="en-US" baseline="0" dirty="0" smtClean="0">
                <a:sym typeface="Wingdings" panose="05000000000000000000" pitchFamily="2" charset="2"/>
              </a:rPr>
              <a:t>-You should see Poverty in “Your Selections”</a:t>
            </a:r>
          </a:p>
          <a:p>
            <a:r>
              <a:rPr lang="en-US" baseline="0" dirty="0" smtClean="0">
                <a:sym typeface="Wingdings" panose="05000000000000000000" pitchFamily="2" charset="2"/>
              </a:rPr>
              <a:t>-Close the “Topics” overlay screen</a:t>
            </a:r>
          </a:p>
          <a:p>
            <a:r>
              <a:rPr lang="en-US" baseline="0" dirty="0" smtClean="0">
                <a:sym typeface="Wingdings" panose="05000000000000000000" pitchFamily="2" charset="2"/>
              </a:rPr>
              <a:t>-There are now 45 tables available for this topic and geography</a:t>
            </a:r>
            <a:endParaRPr lang="en-US" baseline="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19</a:t>
            </a:fld>
            <a:endParaRPr lang="en-US"/>
          </a:p>
        </p:txBody>
      </p:sp>
    </p:spTree>
    <p:extLst>
      <p:ext uri="{BB962C8B-B14F-4D97-AF65-F5344CB8AC3E}">
        <p14:creationId xmlns="" xmlns:p14="http://schemas.microsoft.com/office/powerpoint/2010/main" val="1466547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sym typeface="Wingdings" panose="05000000000000000000" pitchFamily="2" charset="2"/>
              </a:rPr>
              <a:t>-You should see Poverty in “Your Selections”</a:t>
            </a:r>
          </a:p>
          <a:p>
            <a:r>
              <a:rPr lang="en-US" baseline="0" dirty="0" smtClean="0">
                <a:sym typeface="Wingdings" panose="05000000000000000000" pitchFamily="2" charset="2"/>
              </a:rPr>
              <a:t>-There are now 45 tables available for this topic and geography</a:t>
            </a:r>
          </a:p>
          <a:p>
            <a:r>
              <a:rPr lang="en-US" baseline="0" dirty="0" smtClean="0">
                <a:sym typeface="Wingdings" panose="05000000000000000000" pitchFamily="2" charset="2"/>
              </a:rPr>
              <a:t>-From here, click on the blue table title corresponding to your table of interest</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20</a:t>
            </a:fld>
            <a:endParaRPr lang="en-US"/>
          </a:p>
        </p:txBody>
      </p:sp>
    </p:spTree>
    <p:extLst>
      <p:ext uri="{BB962C8B-B14F-4D97-AF65-F5344CB8AC3E}">
        <p14:creationId xmlns="" xmlns:p14="http://schemas.microsoft.com/office/powerpoint/2010/main" val="42008793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POVERTY STATUS IN THE PAST 12 MONTHS BY HOUSEHOLD TYPE BY AGE OF HOUSEHOLDER</a:t>
            </a:r>
            <a:br>
              <a:rPr lang="en-US" dirty="0" smtClean="0"/>
            </a:br>
            <a:r>
              <a:rPr lang="en-US" dirty="0" smtClean="0"/>
              <a:t>Universe: Households  </a:t>
            </a:r>
            <a:br>
              <a:rPr lang="en-US" dirty="0" smtClean="0"/>
            </a:br>
            <a:r>
              <a:rPr lang="en-US" dirty="0" smtClean="0"/>
              <a:t>2010-2014 American Community Survey 5-Year Estimates </a:t>
            </a:r>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21</a:t>
            </a:fld>
            <a:endParaRPr lang="en-US"/>
          </a:p>
        </p:txBody>
      </p:sp>
    </p:spTree>
    <p:extLst>
      <p:ext uri="{BB962C8B-B14F-4D97-AF65-F5344CB8AC3E}">
        <p14:creationId xmlns="" xmlns:p14="http://schemas.microsoft.com/office/powerpoint/2010/main" val="3133281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on Geographies, then Name</a:t>
            </a:r>
          </a:p>
          <a:p>
            <a:r>
              <a:rPr lang="en-US" dirty="0" smtClean="0"/>
              <a:t>-Select “all summary levels” under “Select from:”</a:t>
            </a:r>
          </a:p>
          <a:p>
            <a:r>
              <a:rPr lang="en-US" dirty="0" smtClean="0"/>
              <a:t>-Enter name of block group (block group 4, census tract 1216.04,</a:t>
            </a:r>
            <a:r>
              <a:rPr lang="en-US" baseline="0" dirty="0" smtClean="0"/>
              <a:t> </a:t>
            </a:r>
            <a:r>
              <a:rPr lang="en-US" baseline="0" dirty="0" err="1" smtClean="0"/>
              <a:t>tarrant</a:t>
            </a:r>
            <a:r>
              <a:rPr lang="en-US" baseline="0" dirty="0" smtClean="0"/>
              <a:t> county, </a:t>
            </a:r>
            <a:r>
              <a:rPr lang="en-US" baseline="0" dirty="0" err="1" smtClean="0"/>
              <a:t>texas</a:t>
            </a:r>
            <a:r>
              <a:rPr lang="en-US" baseline="0" dirty="0" smtClean="0"/>
              <a:t>)</a:t>
            </a:r>
          </a:p>
          <a:p>
            <a:r>
              <a:rPr lang="en-US" baseline="0" dirty="0" smtClean="0"/>
              <a:t>-Click on corresponding Geography Name to add to “Your Selections”</a:t>
            </a:r>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22</a:t>
            </a:fld>
            <a:endParaRPr lang="en-US"/>
          </a:p>
        </p:txBody>
      </p:sp>
    </p:spTree>
    <p:extLst>
      <p:ext uri="{BB962C8B-B14F-4D97-AF65-F5344CB8AC3E}">
        <p14:creationId xmlns="" xmlns:p14="http://schemas.microsoft.com/office/powerpoint/2010/main" val="2699349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should see your</a:t>
            </a:r>
            <a:r>
              <a:rPr lang="en-US" baseline="0" dirty="0" smtClean="0"/>
              <a:t> BG in “Your Selections”</a:t>
            </a:r>
          </a:p>
          <a:p>
            <a:r>
              <a:rPr lang="en-US" baseline="0" dirty="0" smtClean="0"/>
              <a:t>-Close the “Geographies” overlay screen</a:t>
            </a:r>
          </a:p>
          <a:p>
            <a:r>
              <a:rPr lang="en-US" baseline="0" dirty="0" smtClean="0"/>
              <a:t>-There are 1,655 tables available for this geography</a:t>
            </a:r>
          </a:p>
          <a:p>
            <a:r>
              <a:rPr lang="en-US" baseline="0" dirty="0" smtClean="0"/>
              <a:t>-Next, select a topic</a:t>
            </a:r>
          </a:p>
          <a:p>
            <a:r>
              <a:rPr lang="en-US" baseline="0" dirty="0" smtClean="0"/>
              <a:t>-Click on </a:t>
            </a:r>
            <a:r>
              <a:rPr lang="en-US" baseline="0" dirty="0" err="1" smtClean="0"/>
              <a:t>Topics</a:t>
            </a:r>
            <a:r>
              <a:rPr lang="en-US" baseline="0" dirty="0" err="1" smtClean="0">
                <a:sym typeface="Wingdings" panose="05000000000000000000" pitchFamily="2" charset="2"/>
              </a:rPr>
              <a:t>PeoplePovertyPoverty</a:t>
            </a:r>
            <a:endParaRPr lang="en-US" baseline="0" dirty="0" smtClean="0">
              <a:sym typeface="Wingdings" panose="05000000000000000000" pitchFamily="2" charset="2"/>
            </a:endParaRPr>
          </a:p>
          <a:p>
            <a:r>
              <a:rPr lang="en-US" baseline="0" dirty="0" smtClean="0">
                <a:sym typeface="Wingdings" panose="05000000000000000000" pitchFamily="2" charset="2"/>
              </a:rPr>
              <a:t>-You should see Poverty in “Your Selections”</a:t>
            </a:r>
          </a:p>
          <a:p>
            <a:r>
              <a:rPr lang="en-US" baseline="0" dirty="0" smtClean="0">
                <a:sym typeface="Wingdings" panose="05000000000000000000" pitchFamily="2" charset="2"/>
              </a:rPr>
              <a:t>-Close the “Topics” overlay screen</a:t>
            </a:r>
          </a:p>
          <a:p>
            <a:r>
              <a:rPr lang="en-US" baseline="0" dirty="0" smtClean="0">
                <a:sym typeface="Wingdings" panose="05000000000000000000" pitchFamily="2" charset="2"/>
              </a:rPr>
              <a:t>-There are now 45 tables available for this topic and geography</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23</a:t>
            </a:fld>
            <a:endParaRPr lang="en-US"/>
          </a:p>
        </p:txBody>
      </p:sp>
    </p:spTree>
    <p:extLst>
      <p:ext uri="{BB962C8B-B14F-4D97-AF65-F5344CB8AC3E}">
        <p14:creationId xmlns="" xmlns:p14="http://schemas.microsoft.com/office/powerpoint/2010/main" val="2160778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sym typeface="Wingdings" panose="05000000000000000000" pitchFamily="2" charset="2"/>
              </a:rPr>
              <a:t>-You should see Poverty in “Your Selections”</a:t>
            </a:r>
          </a:p>
          <a:p>
            <a:r>
              <a:rPr lang="en-US" baseline="0" dirty="0" smtClean="0">
                <a:sym typeface="Wingdings" panose="05000000000000000000" pitchFamily="2" charset="2"/>
              </a:rPr>
              <a:t>-There are now 45 tables available for this topic and geography</a:t>
            </a:r>
          </a:p>
          <a:p>
            <a:r>
              <a:rPr lang="en-US" baseline="0" dirty="0" smtClean="0">
                <a:sym typeface="Wingdings" panose="05000000000000000000" pitchFamily="2" charset="2"/>
              </a:rPr>
              <a:t>-From here, click on the blue table title corresponding to your table of interest</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24</a:t>
            </a:fld>
            <a:endParaRPr lang="en-US"/>
          </a:p>
        </p:txBody>
      </p:sp>
    </p:spTree>
    <p:extLst>
      <p:ext uri="{BB962C8B-B14F-4D97-AF65-F5344CB8AC3E}">
        <p14:creationId xmlns="" xmlns:p14="http://schemas.microsoft.com/office/powerpoint/2010/main" val="23213417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76B3C30-77FF-4A95-9EBA-59DD865F163A}" type="slidenum">
              <a:rPr lang="en-US" smtClean="0"/>
              <a:pPr/>
              <a:t>26</a:t>
            </a:fld>
            <a:endParaRPr lang="en-US" smtClean="0"/>
          </a:p>
        </p:txBody>
      </p:sp>
      <p:sp>
        <p:nvSpPr>
          <p:cNvPr id="36867" name="Rectangle 1026"/>
          <p:cNvSpPr>
            <a:spLocks noGrp="1" noRot="1" noChangeAspect="1" noChangeArrowheads="1" noTextEdit="1"/>
          </p:cNvSpPr>
          <p:nvPr>
            <p:ph type="sldImg"/>
          </p:nvPr>
        </p:nvSpPr>
        <p:spPr>
          <a:xfrm>
            <a:off x="1182688" y="350838"/>
            <a:ext cx="4648200" cy="3486150"/>
          </a:xfrm>
          <a:ln/>
        </p:spPr>
      </p:sp>
      <p:sp>
        <p:nvSpPr>
          <p:cNvPr id="36868" name="Rectangle 1027"/>
          <p:cNvSpPr>
            <a:spLocks noGrp="1" noChangeArrowheads="1"/>
          </p:cNvSpPr>
          <p:nvPr>
            <p:ph type="body" idx="1"/>
          </p:nvPr>
        </p:nvSpPr>
        <p:spPr>
          <a:xfrm>
            <a:off x="472229" y="3894142"/>
            <a:ext cx="6088662" cy="4943474"/>
          </a:xfrm>
          <a:noFill/>
          <a:ln/>
        </p:spPr>
        <p:txBody>
          <a:bodyPr/>
          <a:lstStyle/>
          <a:p>
            <a:pPr marL="0" lvl="1">
              <a:defRPr/>
            </a:pPr>
            <a:r>
              <a:rPr lang="en-US" sz="1000" dirty="0" smtClean="0"/>
              <a:t>-Product Types is a topic you can select in AFF.</a:t>
            </a:r>
          </a:p>
          <a:p>
            <a:pPr marL="0" lvl="1">
              <a:defRPr/>
            </a:pPr>
            <a:r>
              <a:rPr lang="en-US" sz="1000" dirty="0" smtClean="0"/>
              <a:t>-The letters in parentheses next to the profiles and tables correspond</a:t>
            </a:r>
            <a:r>
              <a:rPr lang="en-US" sz="1000" baseline="0" dirty="0" smtClean="0"/>
              <a:t> to the beginning of the</a:t>
            </a:r>
            <a:r>
              <a:rPr lang="en-US" sz="1000" dirty="0" smtClean="0"/>
              <a:t> table ID in AFF</a:t>
            </a:r>
          </a:p>
          <a:p>
            <a:pPr marL="0" lvl="1">
              <a:defRPr/>
            </a:pPr>
            <a:r>
              <a:rPr lang="en-US" sz="1000" dirty="0" smtClean="0"/>
              <a:t>-Through American </a:t>
            </a:r>
            <a:r>
              <a:rPr lang="en-US" sz="1000" dirty="0" err="1" smtClean="0"/>
              <a:t>FactFinder</a:t>
            </a:r>
            <a:r>
              <a:rPr lang="en-US" sz="1000" dirty="0" smtClean="0"/>
              <a:t>, you can access a wide range of American Community Survey Data Products.</a:t>
            </a:r>
          </a:p>
          <a:p>
            <a:pPr marL="0" lvl="1">
              <a:defRPr/>
            </a:pPr>
            <a:endParaRPr lang="en-US" sz="1000" dirty="0" smtClean="0"/>
          </a:p>
          <a:p>
            <a:pPr marL="0" lvl="1">
              <a:defRPr/>
            </a:pPr>
            <a:r>
              <a:rPr lang="en-US" sz="1000" dirty="0" smtClean="0"/>
              <a:t>Profiles</a:t>
            </a:r>
          </a:p>
          <a:p>
            <a:pPr marL="0" lvl="1">
              <a:defRPr/>
            </a:pPr>
            <a:r>
              <a:rPr lang="en-US" sz="1000" dirty="0" smtClean="0"/>
              <a:t>--offer a broad look at a community’s social, economic, housing, and demographic characteristics</a:t>
            </a:r>
          </a:p>
          <a:p>
            <a:pPr marL="0" lvl="1">
              <a:defRPr/>
            </a:pPr>
            <a:r>
              <a:rPr lang="en-US" sz="1000" dirty="0" smtClean="0"/>
              <a:t>--generally include many different variables </a:t>
            </a:r>
          </a:p>
          <a:p>
            <a:pPr marL="0" lvl="1">
              <a:defRPr/>
            </a:pPr>
            <a:r>
              <a:rPr lang="en-US" sz="1000" dirty="0" smtClean="0"/>
              <a:t>--geography or population group is at the center</a:t>
            </a:r>
          </a:p>
          <a:p>
            <a:pPr marL="0" lvl="1">
              <a:defRPr/>
            </a:pPr>
            <a:endParaRPr lang="en-US" sz="1000" dirty="0" smtClean="0"/>
          </a:p>
          <a:p>
            <a:pPr marL="0" lvl="1">
              <a:defRPr/>
            </a:pPr>
            <a:r>
              <a:rPr lang="en-US" sz="1000" dirty="0" smtClean="0"/>
              <a:t>Tables</a:t>
            </a:r>
          </a:p>
          <a:p>
            <a:pPr marL="0" lvl="1">
              <a:defRPr/>
            </a:pPr>
            <a:r>
              <a:rPr lang="en-US" sz="1000" dirty="0" smtClean="0"/>
              <a:t>--a precise or detailed view of a subject</a:t>
            </a:r>
          </a:p>
          <a:p>
            <a:pPr marL="0" lvl="1">
              <a:defRPr/>
            </a:pPr>
            <a:r>
              <a:rPr lang="en-US" sz="1000" dirty="0" smtClean="0"/>
              <a:t>--subject matter is at the center of the table</a:t>
            </a:r>
          </a:p>
          <a:p>
            <a:pPr marL="0" lvl="1">
              <a:defRPr/>
            </a:pPr>
            <a:endParaRPr lang="en-US" sz="1000" dirty="0" smtClean="0"/>
          </a:p>
          <a:p>
            <a:r>
              <a:rPr lang="en-US" dirty="0" smtClean="0"/>
              <a:t>--Data profiles Provide broad social, economic, housing, and demographic profiles. </a:t>
            </a:r>
          </a:p>
          <a:p>
            <a:r>
              <a:rPr lang="en-US" dirty="0" smtClean="0"/>
              <a:t>--Narrative profiles Summarize the information in the data profiles using concise, nontechnical text. </a:t>
            </a:r>
          </a:p>
          <a:p>
            <a:r>
              <a:rPr lang="en-US" dirty="0" smtClean="0"/>
              <a:t>--Comparison profiles offer</a:t>
            </a:r>
            <a:r>
              <a:rPr lang="en-US" baseline="0" dirty="0" smtClean="0"/>
              <a:t> comparisons of estimates across ACS years.</a:t>
            </a:r>
            <a:endParaRPr lang="en-US" dirty="0" smtClean="0"/>
          </a:p>
          <a:p>
            <a:r>
              <a:rPr lang="en-US" dirty="0" smtClean="0"/>
              <a:t>--Selected population profiles Provide broad social, economic, and housing profiles for a large number of race, ethnic, ancestry, and country/region of birth groups. </a:t>
            </a:r>
          </a:p>
          <a:p>
            <a:r>
              <a:rPr lang="en-US" dirty="0" smtClean="0"/>
              <a:t>--Detailed tables Provide access to the most detailed ACS data and </a:t>
            </a:r>
            <a:r>
              <a:rPr lang="en-US" dirty="0" err="1" smtClean="0"/>
              <a:t>crosstabulations</a:t>
            </a:r>
            <a:r>
              <a:rPr lang="en-US" dirty="0" smtClean="0"/>
              <a:t> of ACS variables.</a:t>
            </a:r>
          </a:p>
          <a:p>
            <a:pPr defTabSz="931621">
              <a:defRPr/>
            </a:pPr>
            <a:r>
              <a:rPr lang="en-US" dirty="0" smtClean="0"/>
              <a:t>--Subject tables Similar to data profiles but include more detailed ACS data, classified by subject.</a:t>
            </a:r>
          </a:p>
          <a:p>
            <a:pPr defTabSz="931621">
              <a:defRPr/>
            </a:pPr>
            <a:r>
              <a:rPr lang="en-US" dirty="0" smtClean="0"/>
              <a:t>--Ranking tables Provide state rankings of estimates across 86 key variables. </a:t>
            </a:r>
          </a:p>
          <a:p>
            <a:r>
              <a:rPr lang="en-US" dirty="0" smtClean="0"/>
              <a:t>--Geographic comparison tables Compare geographic areas other than states (e.g., counties or congressional districts) for key variables. </a:t>
            </a:r>
          </a:p>
          <a:p>
            <a:pPr marL="0" lvl="1">
              <a:defRPr/>
            </a:pPr>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smtClean="0"/>
              <a:t>B06004APR (Place</a:t>
            </a:r>
            <a:r>
              <a:rPr lang="en-US" baseline="0" dirty="0" smtClean="0"/>
              <a:t> of Birth White Alone in Puerto Rico) - most complex example of a table number</a:t>
            </a:r>
          </a:p>
          <a:p>
            <a:endParaRPr lang="en-US" baseline="0" dirty="0" smtClean="0"/>
          </a:p>
          <a:p>
            <a:r>
              <a:rPr lang="en-US" baseline="0" dirty="0" smtClean="0"/>
              <a:t>The first letter is the data product type:</a:t>
            </a:r>
          </a:p>
          <a:p>
            <a:r>
              <a:rPr lang="en-US" baseline="0" dirty="0" smtClean="0"/>
              <a:t>B: base table</a:t>
            </a:r>
          </a:p>
          <a:p>
            <a:r>
              <a:rPr lang="en-US" baseline="0" dirty="0" smtClean="0"/>
              <a:t>C: collapsed table</a:t>
            </a:r>
          </a:p>
          <a:p>
            <a:r>
              <a:rPr lang="en-US" baseline="0" dirty="0" smtClean="0"/>
              <a:t>S: Subject Table, etc.</a:t>
            </a:r>
          </a:p>
          <a:p>
            <a:endParaRPr lang="en-US" baseline="0" dirty="0" smtClean="0"/>
          </a:p>
          <a:p>
            <a:r>
              <a:rPr lang="en-US" baseline="0" dirty="0" smtClean="0"/>
              <a:t>The next two numbers are the Subject</a:t>
            </a:r>
          </a:p>
          <a:p>
            <a:r>
              <a:rPr lang="en-US" baseline="0" dirty="0" smtClean="0"/>
              <a:t>06: Place of Birth</a:t>
            </a:r>
          </a:p>
          <a:p>
            <a:r>
              <a:rPr lang="en-US" baseline="0" dirty="0" smtClean="0"/>
              <a:t>21: Veteran Status</a:t>
            </a:r>
          </a:p>
          <a:p>
            <a:r>
              <a:rPr lang="en-US" baseline="0" dirty="0" smtClean="0"/>
              <a:t>27: Health Insurance</a:t>
            </a:r>
          </a:p>
          <a:p>
            <a:r>
              <a:rPr lang="en-US" baseline="0" dirty="0" smtClean="0"/>
              <a:t>(The full listing of these can be found at the </a:t>
            </a:r>
            <a:r>
              <a:rPr lang="en-US" baseline="0" dirty="0" err="1" smtClean="0"/>
              <a:t>url</a:t>
            </a:r>
            <a:r>
              <a:rPr lang="en-US" baseline="0" dirty="0" smtClean="0"/>
              <a:t> there)</a:t>
            </a:r>
          </a:p>
          <a:p>
            <a:endParaRPr lang="en-US" baseline="0" dirty="0" smtClean="0"/>
          </a:p>
          <a:p>
            <a:r>
              <a:rPr lang="en-US" baseline="0" dirty="0" smtClean="0"/>
              <a:t>The next three numbers are the sequential number of the table. Many table numbering schemes stop here.</a:t>
            </a:r>
          </a:p>
          <a:p>
            <a:endParaRPr lang="en-US" baseline="0" dirty="0" smtClean="0"/>
          </a:p>
          <a:p>
            <a:r>
              <a:rPr lang="en-US" baseline="0" dirty="0" smtClean="0"/>
              <a:t>A letter A-I at the end means the table is filtered for one race or </a:t>
            </a:r>
            <a:r>
              <a:rPr lang="en-US" baseline="0" dirty="0" err="1" smtClean="0"/>
              <a:t>hispanic</a:t>
            </a:r>
            <a:r>
              <a:rPr lang="en-US" baseline="0" dirty="0" smtClean="0"/>
              <a:t> origin category</a:t>
            </a:r>
          </a:p>
          <a:p>
            <a:endParaRPr lang="en-US" baseline="0" dirty="0" smtClean="0"/>
          </a:p>
          <a:p>
            <a:r>
              <a:rPr lang="en-US" baseline="0" dirty="0" smtClean="0"/>
              <a:t>A PR at the end means the table is available for Puerto Rico only.</a:t>
            </a:r>
          </a:p>
        </p:txBody>
      </p:sp>
      <p:sp>
        <p:nvSpPr>
          <p:cNvPr id="4" name="Slide Number Placeholder 3"/>
          <p:cNvSpPr>
            <a:spLocks noGrp="1"/>
          </p:cNvSpPr>
          <p:nvPr>
            <p:ph type="sldNum" sz="quarter" idx="10"/>
          </p:nvPr>
        </p:nvSpPr>
        <p:spPr/>
        <p:txBody>
          <a:bodyPr/>
          <a:lstStyle/>
          <a:p>
            <a:fld id="{F0E903AF-0D75-4B24-B69B-87DDB4D3D1D3}" type="slidenum">
              <a:rPr lang="en-US" smtClean="0"/>
              <a:pPr/>
              <a:t>27</a:t>
            </a:fld>
            <a:endParaRPr lang="en-US"/>
          </a:p>
        </p:txBody>
      </p:sp>
    </p:spTree>
    <p:extLst>
      <p:ext uri="{BB962C8B-B14F-4D97-AF65-F5344CB8AC3E}">
        <p14:creationId xmlns="" xmlns:p14="http://schemas.microsoft.com/office/powerpoint/2010/main" val="18337162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28</a:t>
            </a:fld>
            <a:endParaRPr lang="en-US"/>
          </a:p>
        </p:txBody>
      </p:sp>
    </p:spTree>
    <p:extLst>
      <p:ext uri="{BB962C8B-B14F-4D97-AF65-F5344CB8AC3E}">
        <p14:creationId xmlns="" xmlns:p14="http://schemas.microsoft.com/office/powerpoint/2010/main" val="18337162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29</a:t>
            </a:fld>
            <a:endParaRPr lang="en-US"/>
          </a:p>
        </p:txBody>
      </p:sp>
    </p:spTree>
    <p:extLst>
      <p:ext uri="{BB962C8B-B14F-4D97-AF65-F5344CB8AC3E}">
        <p14:creationId xmlns="" xmlns:p14="http://schemas.microsoft.com/office/powerpoint/2010/main" val="18337162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30</a:t>
            </a:fld>
            <a:endParaRPr lang="en-US"/>
          </a:p>
        </p:txBody>
      </p:sp>
    </p:spTree>
    <p:extLst>
      <p:ext uri="{BB962C8B-B14F-4D97-AF65-F5344CB8AC3E}">
        <p14:creationId xmlns="" xmlns:p14="http://schemas.microsoft.com/office/powerpoint/2010/main" val="4097981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E903AF-0D75-4B24-B69B-87DDB4D3D1D3}" type="slidenum">
              <a:rPr lang="en-US" smtClean="0"/>
              <a:pPr/>
              <a:t>31</a:t>
            </a:fld>
            <a:endParaRPr lang="en-US"/>
          </a:p>
        </p:txBody>
      </p:sp>
    </p:spTree>
    <p:extLst>
      <p:ext uri="{BB962C8B-B14F-4D97-AF65-F5344CB8AC3E}">
        <p14:creationId xmlns="" xmlns:p14="http://schemas.microsoft.com/office/powerpoint/2010/main" val="40979810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Now that we know about Advanced Search, let’s access block groups using the AFF Download Center.</a:t>
            </a:r>
          </a:p>
          <a:p>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32</a:t>
            </a:fld>
            <a:endParaRPr lang="en-US"/>
          </a:p>
        </p:txBody>
      </p:sp>
    </p:spTree>
    <p:extLst>
      <p:ext uri="{BB962C8B-B14F-4D97-AF65-F5344CB8AC3E}">
        <p14:creationId xmlns="" xmlns:p14="http://schemas.microsoft.com/office/powerpoint/2010/main" val="24265876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Choose the radio button “I know the dataset or table(s) that I want to download”</a:t>
            </a:r>
          </a:p>
          <a:p>
            <a:pPr marL="228600" indent="-228600">
              <a:buAutoNum type="arabicPeriod"/>
            </a:pPr>
            <a:r>
              <a:rPr lang="en-US" dirty="0" smtClean="0"/>
              <a:t>Click “Next”</a:t>
            </a:r>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33</a:t>
            </a:fld>
            <a:endParaRPr lang="en-US"/>
          </a:p>
        </p:txBody>
      </p:sp>
    </p:spTree>
    <p:extLst>
      <p:ext uri="{BB962C8B-B14F-4D97-AF65-F5344CB8AC3E}">
        <p14:creationId xmlns="" xmlns:p14="http://schemas.microsoft.com/office/powerpoint/2010/main" val="36393066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Under the “Select a program” dropdown,</a:t>
            </a:r>
            <a:r>
              <a:rPr lang="en-US" baseline="0" dirty="0" smtClean="0"/>
              <a:t> select “American Community Survey”</a:t>
            </a:r>
          </a:p>
          <a:p>
            <a:pPr marL="228600" indent="-228600">
              <a:buAutoNum type="arabicPeriod"/>
            </a:pPr>
            <a:r>
              <a:rPr lang="en-US" baseline="0" dirty="0" smtClean="0"/>
              <a:t>Under the “Select a dataset and click Add to Your Selections” dropdown, we will pick the “2013 ACS 5-year estimates” for this demo. </a:t>
            </a:r>
          </a:p>
          <a:p>
            <a:pPr marL="228600" indent="-228600">
              <a:buAutoNum type="arabicPeriod"/>
            </a:pPr>
            <a:r>
              <a:rPr lang="en-US" baseline="0" dirty="0" smtClean="0"/>
              <a:t>Click on the “ADD TO YOUR SELECTIONS” button</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dirty="0" smtClean="0"/>
              <a:t>Click “Next”</a:t>
            </a:r>
          </a:p>
          <a:p>
            <a:pPr marL="228600" indent="-228600">
              <a:buAutoNum type="arabicPeriod"/>
            </a:pPr>
            <a:endParaRPr lang="en-US" baseline="0"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34</a:t>
            </a:fld>
            <a:endParaRPr lang="en-US"/>
          </a:p>
        </p:txBody>
      </p:sp>
    </p:spTree>
    <p:extLst>
      <p:ext uri="{BB962C8B-B14F-4D97-AF65-F5344CB8AC3E}">
        <p14:creationId xmlns="" xmlns:p14="http://schemas.microsoft.com/office/powerpoint/2010/main" val="37642925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Under the “Select a geographic type” dropdown, select “Block</a:t>
            </a:r>
            <a:r>
              <a:rPr lang="en-US" baseline="0" dirty="0" smtClean="0"/>
              <a:t> Group”</a:t>
            </a:r>
          </a:p>
          <a:p>
            <a:pPr marL="228600" indent="-228600">
              <a:buAutoNum type="arabicPeriod"/>
            </a:pPr>
            <a:r>
              <a:rPr lang="en-US" baseline="0" dirty="0" smtClean="0"/>
              <a:t>Under “Select a state,” choose your state of interest.  Here, we will use Texas.</a:t>
            </a:r>
          </a:p>
          <a:p>
            <a:pPr marL="228600" indent="-228600">
              <a:buAutoNum type="arabicPeriod"/>
            </a:pPr>
            <a:r>
              <a:rPr lang="en-US" baseline="0" dirty="0" smtClean="0"/>
              <a:t>Under “Select a county,” choose your county or counties of interest.  You can also bypass this step and select “All Block Groups within Texas” under “Select one or more geographic areas and click Add to Your Selections.”  The Download Center is the only spot in AFF where you can get all block groups for your state.  The Advanced Search tab only lets you select all block groups for your county.</a:t>
            </a:r>
          </a:p>
          <a:p>
            <a:pPr marL="228600" indent="-228600">
              <a:buAutoNum type="arabicPeriod"/>
            </a:pPr>
            <a:r>
              <a:rPr lang="en-US" baseline="0" dirty="0" smtClean="0"/>
              <a:t>Click “Next”</a:t>
            </a:r>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35</a:t>
            </a:fld>
            <a:endParaRPr lang="en-US"/>
          </a:p>
        </p:txBody>
      </p:sp>
    </p:spTree>
    <p:extLst>
      <p:ext uri="{BB962C8B-B14F-4D97-AF65-F5344CB8AC3E}">
        <p14:creationId xmlns="" xmlns:p14="http://schemas.microsoft.com/office/powerpoint/2010/main" val="3011521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Under “Select table(s) to download,” check the box next</a:t>
            </a:r>
            <a:r>
              <a:rPr lang="en-US" baseline="0" dirty="0" smtClean="0"/>
              <a:t> to your table(s) of interest.  Here, we select Table B01001 Sex by Age.</a:t>
            </a:r>
          </a:p>
          <a:p>
            <a:pPr marL="228600" indent="-228600">
              <a:buAutoNum type="arabicPeriod"/>
            </a:pPr>
            <a:r>
              <a:rPr lang="en-US" baseline="0" dirty="0" smtClean="0"/>
              <a:t>Click “Next”</a:t>
            </a:r>
          </a:p>
          <a:p>
            <a:pPr marL="228600" indent="-228600">
              <a:buAutoNum type="arabicPeriod"/>
            </a:pPr>
            <a:r>
              <a:rPr lang="en-US" baseline="0" dirty="0" smtClean="0"/>
              <a:t>A window will appear confirming your selections.  Click “OK”</a:t>
            </a:r>
          </a:p>
          <a:p>
            <a:pPr marL="228600" indent="-228600">
              <a:buAutoNum type="arabicPeriod"/>
            </a:pPr>
            <a:r>
              <a:rPr lang="en-US" baseline="0" dirty="0" smtClean="0"/>
              <a:t>Another window will appear as your table(s) is downloading.  When the file is complete, click the “Download” button to save the file to your computer.</a:t>
            </a:r>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36</a:t>
            </a:fld>
            <a:endParaRPr lang="en-US"/>
          </a:p>
        </p:txBody>
      </p:sp>
    </p:spTree>
    <p:extLst>
      <p:ext uri="{BB962C8B-B14F-4D97-AF65-F5344CB8AC3E}">
        <p14:creationId xmlns="" xmlns:p14="http://schemas.microsoft.com/office/powerpoint/2010/main" val="22513565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Here, we unzipped the CSV file “ACS_13_5YR_B01001_with_ann.csv” and opened it in Excel</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You can see our geography (block groups in Texas) in Column C, and our estimates and MOE in Columns D and up</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smtClean="0"/>
              <a:t>Remember, the exact process for unzipping and opening files may vary based on your computer.</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So, that was the AFF download center.  </a:t>
            </a:r>
          </a:p>
        </p:txBody>
      </p:sp>
      <p:sp>
        <p:nvSpPr>
          <p:cNvPr id="4" name="Slide Number Placeholder 3"/>
          <p:cNvSpPr>
            <a:spLocks noGrp="1"/>
          </p:cNvSpPr>
          <p:nvPr>
            <p:ph type="sldNum" sz="quarter" idx="10"/>
          </p:nvPr>
        </p:nvSpPr>
        <p:spPr/>
        <p:txBody>
          <a:bodyPr/>
          <a:lstStyle/>
          <a:p>
            <a:fld id="{74A8944A-5633-44AD-9F56-0FBEF83342D0}" type="slidenum">
              <a:rPr lang="en-US" smtClean="0"/>
              <a:pPr/>
              <a:t>37</a:t>
            </a:fld>
            <a:endParaRPr lang="en-US"/>
          </a:p>
        </p:txBody>
      </p:sp>
    </p:spTree>
    <p:extLst>
      <p:ext uri="{BB962C8B-B14F-4D97-AF65-F5344CB8AC3E}">
        <p14:creationId xmlns="" xmlns:p14="http://schemas.microsoft.com/office/powerpoint/2010/main" val="24956244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181100" y="696913"/>
            <a:ext cx="4648200" cy="3486150"/>
          </a:xfrm>
          <a:ln/>
        </p:spPr>
      </p:sp>
      <p:sp>
        <p:nvSpPr>
          <p:cNvPr id="31747" name="Notes Placeholder 2"/>
          <p:cNvSpPr>
            <a:spLocks noGrp="1"/>
          </p:cNvSpPr>
          <p:nvPr>
            <p:ph type="body" idx="1"/>
          </p:nvPr>
        </p:nvSpPr>
        <p:spPr>
          <a:noFill/>
          <a:ln/>
        </p:spPr>
        <p:txBody>
          <a:bodyPr/>
          <a:lstStyle/>
          <a:p>
            <a:endParaRPr lang="en-US" dirty="0" smtClean="0"/>
          </a:p>
        </p:txBody>
      </p:sp>
      <p:sp>
        <p:nvSpPr>
          <p:cNvPr id="31748" name="Slide Number Placeholder 3"/>
          <p:cNvSpPr>
            <a:spLocks noGrp="1"/>
          </p:cNvSpPr>
          <p:nvPr>
            <p:ph type="sldNum" sz="quarter" idx="5"/>
          </p:nvPr>
        </p:nvSpPr>
        <p:spPr>
          <a:noFill/>
        </p:spPr>
        <p:txBody>
          <a:bodyPr/>
          <a:lstStyle/>
          <a:p>
            <a:fld id="{FBEA6E54-70C0-4245-AC96-19FFD7C0DB98}" type="slidenum">
              <a:rPr lang="en-US" smtClean="0"/>
              <a:pPr/>
              <a:t>38</a:t>
            </a:fld>
            <a:endParaRPr lang="en-US"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smtClean="0"/>
              <a:t>-Health Affairs Blog</a:t>
            </a:r>
          </a:p>
          <a:p>
            <a:r>
              <a:rPr lang="en-US" dirty="0" smtClean="0"/>
              <a:t>http://healthaffairs.org/blog/2015/09/28/census-estimates-show-progress-toward-aca-coverage-goals-but-there-is-more-to-be-done/</a:t>
            </a:r>
          </a:p>
          <a:p>
            <a:endParaRPr lang="en-US" dirty="0" smtClean="0"/>
          </a:p>
          <a:p>
            <a:r>
              <a:rPr lang="en-US" dirty="0" smtClean="0"/>
              <a:t>-New</a:t>
            </a:r>
            <a:r>
              <a:rPr lang="en-US" baseline="0" dirty="0" smtClean="0"/>
              <a:t> Mexico State University</a:t>
            </a:r>
            <a:endParaRPr lang="en-US" dirty="0" smtClean="0"/>
          </a:p>
          <a:p>
            <a:r>
              <a:rPr lang="en-US" dirty="0" smtClean="0"/>
              <a:t>https://newscenter.nmsu.edu/Articles/view/11052/nmsu-valencia-county-extension-providing-youth-development-program-in-meadow-lake</a:t>
            </a:r>
            <a:endParaRPr lang="en-US" dirty="0"/>
          </a:p>
        </p:txBody>
      </p:sp>
      <p:sp>
        <p:nvSpPr>
          <p:cNvPr id="4" name="Slide Number Placeholder 3"/>
          <p:cNvSpPr>
            <a:spLocks noGrp="1"/>
          </p:cNvSpPr>
          <p:nvPr>
            <p:ph type="sldNum" sz="quarter" idx="10"/>
          </p:nvPr>
        </p:nvSpPr>
        <p:spPr/>
        <p:txBody>
          <a:bodyPr/>
          <a:lstStyle/>
          <a:p>
            <a:fld id="{74A8944A-5633-44AD-9F56-0FBEF83342D0}" type="slidenum">
              <a:rPr lang="en-US" smtClean="0"/>
              <a:pPr/>
              <a:t>39</a:t>
            </a:fld>
            <a:endParaRPr lang="en-US"/>
          </a:p>
        </p:txBody>
      </p:sp>
    </p:spTree>
    <p:extLst>
      <p:ext uri="{BB962C8B-B14F-4D97-AF65-F5344CB8AC3E}">
        <p14:creationId xmlns="" xmlns:p14="http://schemas.microsoft.com/office/powerpoint/2010/main" val="231357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xfrm>
            <a:off x="1181100" y="152400"/>
            <a:ext cx="4648200" cy="3486150"/>
          </a:xfrm>
          <a:ln/>
        </p:spPr>
      </p:sp>
      <p:sp>
        <p:nvSpPr>
          <p:cNvPr id="51203" name="Notes Placeholder 2"/>
          <p:cNvSpPr>
            <a:spLocks noGrp="1"/>
          </p:cNvSpPr>
          <p:nvPr>
            <p:ph type="body" idx="1"/>
          </p:nvPr>
        </p:nvSpPr>
        <p:spPr>
          <a:xfrm>
            <a:off x="304800" y="3657600"/>
            <a:ext cx="6400800" cy="4941570"/>
          </a:xfrm>
          <a:noFill/>
          <a:ln/>
        </p:spPr>
        <p:txBody>
          <a:bodyPr/>
          <a:lstStyle/>
          <a:p>
            <a:pPr eaLnBrk="1" hangingPunct="1">
              <a:spcBef>
                <a:spcPct val="0"/>
              </a:spcBef>
            </a:pPr>
            <a:r>
              <a:rPr lang="en-US" sz="1300" dirty="0"/>
              <a:t>I encourage you to connect with us. You can sign up for and manage alerts on the ACS  via GovDelivery, visit our website, or connect on the various social media platforms</a:t>
            </a:r>
            <a:r>
              <a:rPr lang="en-US" sz="1300" dirty="0" smtClean="0"/>
              <a:t>.</a:t>
            </a:r>
          </a:p>
          <a:p>
            <a:pPr eaLnBrk="1" hangingPunct="1">
              <a:spcBef>
                <a:spcPct val="0"/>
              </a:spcBef>
            </a:pPr>
            <a:endParaRPr lang="en-US" sz="1300" dirty="0" smtClean="0"/>
          </a:p>
        </p:txBody>
      </p:sp>
      <p:sp>
        <p:nvSpPr>
          <p:cNvPr id="51204" name="Slide Number Placeholder 3"/>
          <p:cNvSpPr>
            <a:spLocks noGrp="1"/>
          </p:cNvSpPr>
          <p:nvPr>
            <p:ph type="sldNum" sz="quarter" idx="5"/>
          </p:nvPr>
        </p:nvSpPr>
        <p:spPr>
          <a:noFill/>
        </p:spPr>
        <p:txBody>
          <a:bodyPr/>
          <a:lstStyle/>
          <a:p>
            <a:fld id="{0B25B270-CC2D-46CD-99C6-96504479E69D}" type="slidenum">
              <a:rPr lang="en-US"/>
              <a:pPr/>
              <a:t>40</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defRPr>
            </a:lvl1pPr>
            <a:lvl2pPr marL="756940" indent="-291131" eaLnBrk="0" hangingPunct="0">
              <a:defRPr>
                <a:solidFill>
                  <a:schemeClr val="tx1"/>
                </a:solidFill>
                <a:latin typeface="Calibri" pitchFamily="34" charset="0"/>
              </a:defRPr>
            </a:lvl2pPr>
            <a:lvl3pPr marL="1164524" indent="-232904" eaLnBrk="0" hangingPunct="0">
              <a:defRPr>
                <a:solidFill>
                  <a:schemeClr val="tx1"/>
                </a:solidFill>
                <a:latin typeface="Calibri" pitchFamily="34" charset="0"/>
              </a:defRPr>
            </a:lvl3pPr>
            <a:lvl4pPr marL="1630333" indent="-232904" eaLnBrk="0" hangingPunct="0">
              <a:defRPr>
                <a:solidFill>
                  <a:schemeClr val="tx1"/>
                </a:solidFill>
                <a:latin typeface="Calibri" pitchFamily="34" charset="0"/>
              </a:defRPr>
            </a:lvl4pPr>
            <a:lvl5pPr marL="2096143" indent="-232904" eaLnBrk="0" hangingPunct="0">
              <a:defRPr>
                <a:solidFill>
                  <a:schemeClr val="tx1"/>
                </a:solidFill>
                <a:latin typeface="Calibri" pitchFamily="34" charset="0"/>
              </a:defRPr>
            </a:lvl5pPr>
            <a:lvl6pPr marL="2561952" indent="-232904" defTabSz="465809" eaLnBrk="0" fontAlgn="base" hangingPunct="0">
              <a:spcBef>
                <a:spcPct val="0"/>
              </a:spcBef>
              <a:spcAft>
                <a:spcPct val="0"/>
              </a:spcAft>
              <a:defRPr>
                <a:solidFill>
                  <a:schemeClr val="tx1"/>
                </a:solidFill>
                <a:latin typeface="Calibri" pitchFamily="34" charset="0"/>
              </a:defRPr>
            </a:lvl6pPr>
            <a:lvl7pPr marL="3027762" indent="-232904" defTabSz="465809" eaLnBrk="0" fontAlgn="base" hangingPunct="0">
              <a:spcBef>
                <a:spcPct val="0"/>
              </a:spcBef>
              <a:spcAft>
                <a:spcPct val="0"/>
              </a:spcAft>
              <a:defRPr>
                <a:solidFill>
                  <a:schemeClr val="tx1"/>
                </a:solidFill>
                <a:latin typeface="Calibri" pitchFamily="34" charset="0"/>
              </a:defRPr>
            </a:lvl7pPr>
            <a:lvl8pPr marL="3493571" indent="-232904" defTabSz="465809" eaLnBrk="0" fontAlgn="base" hangingPunct="0">
              <a:spcBef>
                <a:spcPct val="0"/>
              </a:spcBef>
              <a:spcAft>
                <a:spcPct val="0"/>
              </a:spcAft>
              <a:defRPr>
                <a:solidFill>
                  <a:schemeClr val="tx1"/>
                </a:solidFill>
                <a:latin typeface="Calibri" pitchFamily="34" charset="0"/>
              </a:defRPr>
            </a:lvl8pPr>
            <a:lvl9pPr marL="3959381" indent="-232904" defTabSz="465809" eaLnBrk="0" fontAlgn="base" hangingPunct="0">
              <a:spcBef>
                <a:spcPct val="0"/>
              </a:spcBef>
              <a:spcAft>
                <a:spcPct val="0"/>
              </a:spcAft>
              <a:defRPr>
                <a:solidFill>
                  <a:schemeClr val="tx1"/>
                </a:solidFill>
                <a:latin typeface="Calibri" pitchFamily="34" charset="0"/>
              </a:defRPr>
            </a:lvl9pPr>
          </a:lstStyle>
          <a:p>
            <a:pPr eaLnBrk="1" fontAlgn="base" hangingPunct="1">
              <a:spcBef>
                <a:spcPct val="0"/>
              </a:spcBef>
              <a:spcAft>
                <a:spcPct val="0"/>
              </a:spcAft>
            </a:pPr>
            <a:fld id="{B4CF56E9-C12A-4E44-A43E-577AECA392B3}" type="slidenum">
              <a:rPr lang="en-US" smtClean="0"/>
              <a:pPr eaLnBrk="1" fontAlgn="base" hangingPunct="1">
                <a:spcBef>
                  <a:spcPct val="0"/>
                </a:spcBef>
                <a:spcAft>
                  <a:spcPct val="0"/>
                </a:spcAft>
              </a:pPr>
              <a:t>41</a:t>
            </a:fld>
            <a:endParaRPr lang="en-US" smtClean="0"/>
          </a:p>
        </p:txBody>
      </p:sp>
      <p:sp>
        <p:nvSpPr>
          <p:cNvPr id="49155" name="Rectangle 2"/>
          <p:cNvSpPr>
            <a:spLocks noGrp="1" noRot="1" noChangeAspect="1" noChangeArrowheads="1" noTextEdit="1"/>
          </p:cNvSpPr>
          <p:nvPr>
            <p:ph type="sldImg"/>
          </p:nvPr>
        </p:nvSpPr>
        <p:spPr bwMode="auto">
          <a:xfrm>
            <a:off x="1181100" y="696913"/>
            <a:ext cx="4648200" cy="348615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457624" y="4419022"/>
            <a:ext cx="6018883" cy="4420632"/>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sz="1100" dirty="0" smtClean="0"/>
              <a:t>We want to remind you that there is a users group specifically for users of ACS Data.  </a:t>
            </a:r>
          </a:p>
          <a:p>
            <a:pPr eaLnBrk="1" hangingPunct="1"/>
            <a:endParaRPr lang="en-US" sz="1100" dirty="0" smtClean="0"/>
          </a:p>
          <a:p>
            <a:pPr eaLnBrk="1" hangingPunct="1"/>
            <a:r>
              <a:rPr lang="en-US" sz="1100" dirty="0" smtClean="0"/>
              <a:t>-The “DUG” was formed in partnership with Population Reference Bureau and Sabre Systems.</a:t>
            </a:r>
          </a:p>
          <a:p>
            <a:pPr marL="171431" indent="-171431">
              <a:buFontTx/>
              <a:buChar char="-"/>
            </a:pPr>
            <a:r>
              <a:rPr lang="en-US" sz="1100" dirty="0" smtClean="0"/>
              <a:t>It’s a great way to learn from your peers about how to use ACS data for all kinds of applications.</a:t>
            </a:r>
          </a:p>
          <a:p>
            <a:endParaRPr lang="en-US" sz="1100" dirty="0" smtClean="0"/>
          </a:p>
          <a:p>
            <a:r>
              <a:rPr lang="en-US" sz="1100" dirty="0" smtClean="0"/>
              <a:t>Go to acsdatausers.org to learn more, including how to sign up to be one of the over 1,400 users in the ACS online community</a:t>
            </a:r>
          </a:p>
          <a:p>
            <a:pPr eaLnBrk="1" hangingPunct="1"/>
            <a:endParaRPr lang="en-US" sz="1100"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altLang="en-US" dirty="0" smtClean="0"/>
              <a:t>As a</a:t>
            </a:r>
            <a:r>
              <a:rPr lang="en-US" altLang="en-US" baseline="0" dirty="0" smtClean="0"/>
              <a:t> reminder, w</a:t>
            </a:r>
            <a:r>
              <a:rPr lang="en-US" altLang="en-US" dirty="0" smtClean="0"/>
              <a:t>e have Data Dissemination Specialists throughout the country who can provide data workshops locally. If you’re interested in a workshop, please contact clmso.ddb.questions@census.gov. </a:t>
            </a:r>
          </a:p>
          <a:p>
            <a:pPr eaLnBrk="1" hangingPunct="1">
              <a:spcBef>
                <a:spcPct val="0"/>
              </a:spcBef>
            </a:pPr>
            <a:endParaRPr lang="en-US" altLang="en-US" dirty="0" smtClean="0"/>
          </a:p>
          <a:p>
            <a:pPr eaLnBrk="1" hangingPunct="1">
              <a:spcBef>
                <a:spcPct val="0"/>
              </a:spcBef>
            </a:pPr>
            <a:r>
              <a:rPr lang="en-US" altLang="en-US" dirty="0" smtClean="0"/>
              <a:t>Cities:</a:t>
            </a:r>
          </a:p>
          <a:p>
            <a:pPr eaLnBrk="1" hangingPunct="1">
              <a:spcBef>
                <a:spcPct val="0"/>
              </a:spcBef>
            </a:pPr>
            <a:r>
              <a:rPr lang="en-US" altLang="en-US" dirty="0" smtClean="0"/>
              <a:t>Atlanta, Miami,</a:t>
            </a:r>
            <a:r>
              <a:rPr lang="en-US" altLang="en-US" baseline="0" dirty="0" smtClean="0"/>
              <a:t> Charlotte</a:t>
            </a:r>
          </a:p>
          <a:p>
            <a:pPr eaLnBrk="1" hangingPunct="1">
              <a:spcBef>
                <a:spcPct val="0"/>
              </a:spcBef>
            </a:pPr>
            <a:r>
              <a:rPr lang="en-US" altLang="en-US" baseline="0" dirty="0" smtClean="0"/>
              <a:t>Chicago, Minneapolis, Little Rock</a:t>
            </a:r>
          </a:p>
          <a:p>
            <a:pPr eaLnBrk="1" hangingPunct="1">
              <a:spcBef>
                <a:spcPct val="0"/>
              </a:spcBef>
            </a:pPr>
            <a:r>
              <a:rPr lang="en-US" altLang="en-US" baseline="0" dirty="0" smtClean="0"/>
              <a:t>Denver, Albuquerque, Dallas, Houston</a:t>
            </a:r>
          </a:p>
          <a:p>
            <a:pPr eaLnBrk="1" hangingPunct="1">
              <a:spcBef>
                <a:spcPct val="0"/>
              </a:spcBef>
            </a:pPr>
            <a:r>
              <a:rPr lang="en-US" altLang="en-US" baseline="0" dirty="0" smtClean="0"/>
              <a:t>Los Angeles, Seattle, San Francisco, Nevada</a:t>
            </a:r>
          </a:p>
          <a:p>
            <a:pPr eaLnBrk="1" hangingPunct="1">
              <a:spcBef>
                <a:spcPct val="0"/>
              </a:spcBef>
            </a:pPr>
            <a:r>
              <a:rPr lang="en-US" altLang="en-US" baseline="0" dirty="0" smtClean="0"/>
              <a:t>NYC, Boston, CT/RI, NJ/PR</a:t>
            </a:r>
          </a:p>
          <a:p>
            <a:pPr eaLnBrk="1" hangingPunct="1">
              <a:spcBef>
                <a:spcPct val="0"/>
              </a:spcBef>
            </a:pPr>
            <a:r>
              <a:rPr lang="en-US" altLang="en-US" baseline="0" dirty="0" smtClean="0"/>
              <a:t>Philadelphia, Columbus, Richmond, Nashville, DC</a:t>
            </a:r>
            <a:endParaRPr lang="en-US" altLang="en-US" dirty="0" smtClean="0"/>
          </a:p>
        </p:txBody>
      </p:sp>
      <p:sp>
        <p:nvSpPr>
          <p:cNvPr id="4" name="Slide Number Placeholder 3"/>
          <p:cNvSpPr>
            <a:spLocks noGrp="1"/>
          </p:cNvSpPr>
          <p:nvPr>
            <p:ph type="sldNum" sz="quarter" idx="10"/>
          </p:nvPr>
        </p:nvSpPr>
        <p:spPr/>
        <p:txBody>
          <a:bodyPr/>
          <a:lstStyle/>
          <a:p>
            <a:fld id="{74A8944A-5633-44AD-9F56-0FBEF83342D0}" type="slidenum">
              <a:rPr lang="en-US" smtClean="0"/>
              <a:pPr/>
              <a:t>42</a:t>
            </a:fld>
            <a:endParaRPr lang="en-US"/>
          </a:p>
        </p:txBody>
      </p:sp>
    </p:spTree>
    <p:extLst>
      <p:ext uri="{BB962C8B-B14F-4D97-AF65-F5344CB8AC3E}">
        <p14:creationId xmlns="" xmlns:p14="http://schemas.microsoft.com/office/powerpoint/2010/main" val="28707419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181100" y="696913"/>
            <a:ext cx="4648200" cy="3486150"/>
          </a:xfrm>
          <a:ln/>
        </p:spPr>
      </p:sp>
      <p:sp>
        <p:nvSpPr>
          <p:cNvPr id="31747" name="Notes Placeholder 2"/>
          <p:cNvSpPr>
            <a:spLocks noGrp="1"/>
          </p:cNvSpPr>
          <p:nvPr>
            <p:ph type="body" idx="1"/>
          </p:nvPr>
        </p:nvSpPr>
        <p:spPr>
          <a:noFill/>
          <a:ln/>
        </p:spPr>
        <p:txBody>
          <a:bodyPr/>
          <a:lstStyle/>
          <a:p>
            <a:endParaRPr lang="en-US" dirty="0" smtClean="0"/>
          </a:p>
        </p:txBody>
      </p:sp>
      <p:sp>
        <p:nvSpPr>
          <p:cNvPr id="31748" name="Slide Number Placeholder 3"/>
          <p:cNvSpPr>
            <a:spLocks noGrp="1"/>
          </p:cNvSpPr>
          <p:nvPr>
            <p:ph type="sldNum" sz="quarter" idx="5"/>
          </p:nvPr>
        </p:nvSpPr>
        <p:spPr>
          <a:noFill/>
        </p:spPr>
        <p:txBody>
          <a:bodyPr/>
          <a:lstStyle/>
          <a:p>
            <a:fld id="{FBEA6E54-70C0-4245-AC96-19FFD7C0DB98}" type="slidenum">
              <a:rPr lang="en-US" smtClean="0"/>
              <a:pPr/>
              <a:t>43</a:t>
            </a:fld>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130426"/>
            <a:ext cx="7772400" cy="1470025"/>
          </a:xfrm>
        </p:spPr>
        <p:txBody>
          <a:bodyPr/>
          <a:lstStyle>
            <a:lvl1pPr>
              <a:defRPr/>
            </a:lvl1pPr>
          </a:lstStyle>
          <a:p>
            <a:r>
              <a:rPr lang="en-US" dirty="0" smtClean="0"/>
              <a:t>Click to add title</a:t>
            </a:r>
            <a:endParaRPr lang="en-US" dirty="0"/>
          </a:p>
        </p:txBody>
      </p:sp>
      <p:sp>
        <p:nvSpPr>
          <p:cNvPr id="3" name="Subtitle 2"/>
          <p:cNvSpPr>
            <a:spLocks noGrp="1"/>
          </p:cNvSpPr>
          <p:nvPr>
            <p:ph type="subTitle" idx="1" hasCustomPrompt="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a:t>
            </a:r>
            <a:endParaRPr lang="en-US" dirty="0"/>
          </a:p>
        </p:txBody>
      </p:sp>
      <p:sp>
        <p:nvSpPr>
          <p:cNvPr id="6" name="Slide Number Placeholder 5"/>
          <p:cNvSpPr>
            <a:spLocks noGrp="1"/>
          </p:cNvSpPr>
          <p:nvPr>
            <p:ph type="sldNum" sz="quarter" idx="12"/>
          </p:nvPr>
        </p:nvSpPr>
        <p:spPr/>
        <p:txBody>
          <a:bodyPr/>
          <a:lstStyle/>
          <a:p>
            <a:fld id="{5212C905-FF40-4437-BDDD-7BDE312C732D}" type="slidenum">
              <a:rPr lang="en-US" smtClean="0"/>
              <a:pPr/>
              <a:t>‹#›</a:t>
            </a:fld>
            <a:endParaRPr lang="en-US"/>
          </a:p>
        </p:txBody>
      </p:sp>
    </p:spTree>
    <p:extLst>
      <p:ext uri="{BB962C8B-B14F-4D97-AF65-F5344CB8AC3E}">
        <p14:creationId xmlns="" xmlns:p14="http://schemas.microsoft.com/office/powerpoint/2010/main" val="257329093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Click to add title</a:t>
            </a:r>
            <a:endParaRPr lang="en-US" dirty="0"/>
          </a:p>
        </p:txBody>
      </p:sp>
      <p:sp>
        <p:nvSpPr>
          <p:cNvPr id="3" name="Content Placeholder 2"/>
          <p:cNvSpPr>
            <a:spLocks noGrp="1"/>
          </p:cNvSpPr>
          <p:nvPr>
            <p:ph idx="1" hasCustomPrompt="1"/>
          </p:nvPr>
        </p:nvSpPr>
        <p:spPr/>
        <p:txBody>
          <a:bodyPr/>
          <a:lstStyle>
            <a:lvl1pPr>
              <a:defRPr/>
            </a:lvl1pPr>
          </a:lstStyle>
          <a:p>
            <a:pPr lvl="0"/>
            <a:r>
              <a:rPr lang="en-US" dirty="0" smtClean="0"/>
              <a:t>Click to add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p:txBody>
          <a:bodyPr/>
          <a:lstStyle/>
          <a:p>
            <a:fld id="{5212C905-FF40-4437-BDDD-7BDE312C732D}" type="slidenum">
              <a:rPr lang="en-US" smtClean="0"/>
              <a:pPr/>
              <a:t>‹#›</a:t>
            </a:fld>
            <a:endParaRPr lang="en-US"/>
          </a:p>
        </p:txBody>
      </p:sp>
    </p:spTree>
    <p:extLst>
      <p:ext uri="{BB962C8B-B14F-4D97-AF65-F5344CB8AC3E}">
        <p14:creationId xmlns="" xmlns:p14="http://schemas.microsoft.com/office/powerpoint/2010/main" val="13032065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Click to add title</a:t>
            </a:r>
            <a:endParaRPr lang="en-US" dirty="0"/>
          </a:p>
        </p:txBody>
      </p:sp>
      <p:sp>
        <p:nvSpPr>
          <p:cNvPr id="3" name="Content Placeholder 2"/>
          <p:cNvSpPr>
            <a:spLocks noGrp="1"/>
          </p:cNvSpPr>
          <p:nvPr>
            <p:ph sz="half" idx="1" hasCustomPrompt="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6"/>
          <p:cNvSpPr>
            <a:spLocks noGrp="1"/>
          </p:cNvSpPr>
          <p:nvPr>
            <p:ph type="sldNum" sz="quarter" idx="12"/>
          </p:nvPr>
        </p:nvSpPr>
        <p:spPr/>
        <p:txBody>
          <a:bodyPr/>
          <a:lstStyle/>
          <a:p>
            <a:fld id="{5212C905-FF40-4437-BDDD-7BDE312C732D}" type="slidenum">
              <a:rPr lang="en-US" smtClean="0"/>
              <a:pPr/>
              <a:t>‹#›</a:t>
            </a:fld>
            <a:endParaRPr lang="en-US"/>
          </a:p>
        </p:txBody>
      </p:sp>
    </p:spTree>
    <p:extLst>
      <p:ext uri="{BB962C8B-B14F-4D97-AF65-F5344CB8AC3E}">
        <p14:creationId xmlns="" xmlns:p14="http://schemas.microsoft.com/office/powerpoint/2010/main" val="145508553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smtClean="0"/>
              <a:t>Click to add title</a:t>
            </a:r>
            <a:endParaRPr lang="en-US" dirty="0"/>
          </a:p>
        </p:txBody>
      </p:sp>
      <p:sp>
        <p:nvSpPr>
          <p:cNvPr id="5" name="Slide Number Placeholder 4"/>
          <p:cNvSpPr>
            <a:spLocks noGrp="1"/>
          </p:cNvSpPr>
          <p:nvPr>
            <p:ph type="sldNum" sz="quarter" idx="12"/>
          </p:nvPr>
        </p:nvSpPr>
        <p:spPr/>
        <p:txBody>
          <a:bodyPr/>
          <a:lstStyle/>
          <a:p>
            <a:fld id="{5212C905-FF40-4437-BDDD-7BDE312C732D}" type="slidenum">
              <a:rPr lang="en-US" smtClean="0"/>
              <a:pPr/>
              <a:t>‹#›</a:t>
            </a:fld>
            <a:endParaRPr lang="en-US"/>
          </a:p>
        </p:txBody>
      </p:sp>
    </p:spTree>
    <p:extLst>
      <p:ext uri="{BB962C8B-B14F-4D97-AF65-F5344CB8AC3E}">
        <p14:creationId xmlns="" xmlns:p14="http://schemas.microsoft.com/office/powerpoint/2010/main" val="238280001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212C905-FF40-4437-BDDD-7BDE312C732D}" type="slidenum">
              <a:rPr lang="en-US" smtClean="0"/>
              <a:pPr/>
              <a:t>‹#›</a:t>
            </a:fld>
            <a:endParaRPr lang="en-US"/>
          </a:p>
        </p:txBody>
      </p:sp>
    </p:spTree>
    <p:extLst>
      <p:ext uri="{BB962C8B-B14F-4D97-AF65-F5344CB8AC3E}">
        <p14:creationId xmlns="" xmlns:p14="http://schemas.microsoft.com/office/powerpoint/2010/main" val="3236328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1"/>
            <a:ext cx="2133600" cy="365125"/>
          </a:xfrm>
          <a:prstGeom prst="rect">
            <a:avLst/>
          </a:prstGeom>
        </p:spPr>
        <p:txBody>
          <a:bodyPr/>
          <a:lstStyle/>
          <a:p>
            <a:endParaRPr lang="en-US"/>
          </a:p>
        </p:txBody>
      </p:sp>
      <p:sp>
        <p:nvSpPr>
          <p:cNvPr id="8" name="Footer Placeholder 7"/>
          <p:cNvSpPr>
            <a:spLocks noGrp="1"/>
          </p:cNvSpPr>
          <p:nvPr>
            <p:ph type="ftr" sz="quarter" idx="11"/>
          </p:nvPr>
        </p:nvSpPr>
        <p:spPr>
          <a:xfrm>
            <a:off x="3124200" y="6356351"/>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4346EC0E-3689-403F-ABDE-5C4658716F5E}" type="slidenum">
              <a:rPr lang="en-US" smtClean="0"/>
              <a:pPr/>
              <a:t>‹#›</a:t>
            </a:fld>
            <a:endParaRPr lang="en-US"/>
          </a:p>
        </p:txBody>
      </p:sp>
    </p:spTree>
    <p:extLst>
      <p:ext uri="{BB962C8B-B14F-4D97-AF65-F5344CB8AC3E}">
        <p14:creationId xmlns="" xmlns:p14="http://schemas.microsoft.com/office/powerpoint/2010/main" val="382751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8"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add title</a:t>
            </a:r>
            <a:endParaRPr lang="en-US" dirty="0"/>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3505200" y="6356351"/>
            <a:ext cx="2133600" cy="365125"/>
          </a:xfrm>
          <a:prstGeom prst="rect">
            <a:avLst/>
          </a:prstGeom>
        </p:spPr>
        <p:txBody>
          <a:bodyPr vert="horz" lIns="91440" tIns="45720" rIns="91440" bIns="45720" rtlCol="0" anchor="ctr"/>
          <a:lstStyle>
            <a:lvl1pPr algn="ctr">
              <a:defRPr sz="1200" b="1" baseline="0">
                <a:solidFill>
                  <a:schemeClr val="tx2"/>
                </a:solidFill>
                <a:latin typeface="Arial" panose="020B0604020202020204" pitchFamily="34" charset="0"/>
              </a:defRPr>
            </a:lvl1pPr>
          </a:lstStyle>
          <a:p>
            <a:fld id="{5212C905-FF40-4437-BDDD-7BDE312C732D}" type="slidenum">
              <a:rPr lang="en-US" smtClean="0"/>
              <a:pPr/>
              <a:t>‹#›</a:t>
            </a:fld>
            <a:endParaRPr lang="en-US" dirty="0"/>
          </a:p>
        </p:txBody>
      </p:sp>
    </p:spTree>
    <p:extLst>
      <p:ext uri="{BB962C8B-B14F-4D97-AF65-F5344CB8AC3E}">
        <p14:creationId xmlns="" xmlns:p14="http://schemas.microsoft.com/office/powerpoint/2010/main" val="416463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58" r:id="rId6"/>
  </p:sldLayoutIdLst>
  <p:timing>
    <p:tnLst>
      <p:par>
        <p:cTn id="1" dur="indefinite" restart="never" nodeType="tmRoot"/>
      </p:par>
    </p:tnLst>
  </p:timing>
  <p:hf hdr="0" ftr="0" dt="0"/>
  <p:txStyles>
    <p:titleStyle>
      <a:lvl1pPr algn="ctr" defTabSz="914400" rtl="0" eaLnBrk="1" latinLnBrk="0" hangingPunct="1">
        <a:spcBef>
          <a:spcPct val="0"/>
        </a:spcBef>
        <a:buNone/>
        <a:defRPr sz="4400" b="1" i="0" kern="1200" baseline="0">
          <a:solidFill>
            <a:srgbClr val="C00000"/>
          </a:solidFill>
          <a:latin typeface="Arial" panose="020B0604020202020204" pitchFamily="34" charset="0"/>
          <a:ea typeface="+mj-ea"/>
          <a:cs typeface="+mj-cs"/>
        </a:defRPr>
      </a:lvl1pPr>
    </p:titleStyle>
    <p:bodyStyle>
      <a:lvl1pPr marL="342900" indent="-342900" algn="l" defTabSz="914400" rtl="0" eaLnBrk="1" latinLnBrk="0" hangingPunct="1">
        <a:spcBef>
          <a:spcPct val="20000"/>
        </a:spcBef>
        <a:buFont typeface="Wingdings" panose="05000000000000000000" pitchFamily="2" charset="2"/>
        <a:buChar char="§"/>
        <a:defRPr sz="3200" kern="1200" baseline="0">
          <a:solidFill>
            <a:schemeClr val="tx2"/>
          </a:solidFill>
          <a:latin typeface="Arial" panose="020B0604020202020204" pitchFamily="34" charset="0"/>
          <a:ea typeface="+mn-ea"/>
          <a:cs typeface="+mn-cs"/>
        </a:defRPr>
      </a:lvl1pPr>
      <a:lvl2pPr marL="742950" indent="-285750" algn="l" defTabSz="914400" rtl="0" eaLnBrk="1" latinLnBrk="0" hangingPunct="1">
        <a:spcBef>
          <a:spcPct val="20000"/>
        </a:spcBef>
        <a:buFont typeface="Wingdings" panose="05000000000000000000" pitchFamily="2" charset="2"/>
        <a:buChar char="§"/>
        <a:defRPr sz="2800" kern="1200" baseline="0">
          <a:solidFill>
            <a:schemeClr val="tx2"/>
          </a:solidFill>
          <a:latin typeface="Arial" panose="020B0604020202020204" pitchFamily="34" charset="0"/>
          <a:ea typeface="+mn-ea"/>
          <a:cs typeface="+mn-cs"/>
        </a:defRPr>
      </a:lvl2pPr>
      <a:lvl3pPr marL="1143000" indent="-228600" algn="l" defTabSz="914400" rtl="0" eaLnBrk="1" latinLnBrk="0" hangingPunct="1">
        <a:spcBef>
          <a:spcPct val="20000"/>
        </a:spcBef>
        <a:buFont typeface="Wingdings" panose="05000000000000000000" pitchFamily="2" charset="2"/>
        <a:buChar char="§"/>
        <a:defRPr sz="2400" kern="1200" baseline="0">
          <a:solidFill>
            <a:schemeClr val="tx2"/>
          </a:solidFill>
          <a:latin typeface="Arial" panose="020B0604020202020204" pitchFamily="34" charset="0"/>
          <a:ea typeface="+mn-ea"/>
          <a:cs typeface="+mn-cs"/>
        </a:defRPr>
      </a:lvl3pPr>
      <a:lvl4pPr marL="1600200" indent="-228600" algn="l" defTabSz="914400" rtl="0" eaLnBrk="1" latinLnBrk="0" hangingPunct="1">
        <a:spcBef>
          <a:spcPct val="20000"/>
        </a:spcBef>
        <a:buFont typeface="Wingdings" panose="05000000000000000000" pitchFamily="2" charset="2"/>
        <a:buChar char="§"/>
        <a:defRPr sz="2000" kern="1200" baseline="0">
          <a:solidFill>
            <a:schemeClr val="tx2"/>
          </a:solidFill>
          <a:latin typeface="Arial" panose="020B0604020202020204" pitchFamily="34" charset="0"/>
          <a:ea typeface="+mn-ea"/>
          <a:cs typeface="+mn-cs"/>
        </a:defRPr>
      </a:lvl4pPr>
      <a:lvl5pPr marL="2057400" indent="-228600" algn="l" defTabSz="914400" rtl="0" eaLnBrk="1" latinLnBrk="0" hangingPunct="1">
        <a:spcBef>
          <a:spcPct val="20000"/>
        </a:spcBef>
        <a:buFont typeface="Wingdings" panose="05000000000000000000" pitchFamily="2" charset="2"/>
        <a:buChar char="§"/>
        <a:defRPr sz="2000" kern="1200" baseline="0">
          <a:solidFill>
            <a:schemeClr val="tx2"/>
          </a:solidFill>
          <a:latin typeface="Arial" panose="020B0604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10.jpeg"/><Relationship Id="rId7" Type="http://schemas.microsoft.com/office/2007/relationships/hdphoto" Target="../media/hdphoto2.wdp"/><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hyperlink" Target="http://www.census.gov/acs" TargetMode="External"/><Relationship Id="rId10" Type="http://schemas.openxmlformats.org/officeDocument/2006/relationships/image" Target="../media/image43.png"/><Relationship Id="rId4" Type="http://schemas.openxmlformats.org/officeDocument/2006/relationships/hyperlink" Target="https://public.govdelivery.com/accounts/USCENSUS/subscriber/new" TargetMode="External"/><Relationship Id="rId9" Type="http://schemas.openxmlformats.org/officeDocument/2006/relationships/image" Target="../media/image42.jpe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00200"/>
            <a:ext cx="9144000" cy="2971800"/>
          </a:xfrm>
        </p:spPr>
        <p:txBody>
          <a:bodyPr>
            <a:normAutofit fontScale="90000"/>
          </a:bodyPr>
          <a:lstStyle/>
          <a:p>
            <a:r>
              <a:rPr lang="en-US" dirty="0" smtClean="0"/>
              <a:t/>
            </a:r>
            <a:br>
              <a:rPr lang="en-US" dirty="0" smtClean="0"/>
            </a:br>
            <a:r>
              <a:rPr lang="en-US" dirty="0" smtClean="0"/>
              <a:t/>
            </a:r>
            <a:br>
              <a:rPr lang="en-US" dirty="0" smtClean="0"/>
            </a:br>
            <a:r>
              <a:rPr lang="en-US" dirty="0" smtClean="0"/>
              <a:t/>
            </a:r>
            <a:br>
              <a:rPr lang="en-US" dirty="0" smtClean="0"/>
            </a:br>
            <a:r>
              <a:rPr lang="en-US" sz="4000" dirty="0" smtClean="0"/>
              <a:t/>
            </a:r>
            <a:br>
              <a:rPr lang="en-US" sz="4000" dirty="0" smtClean="0"/>
            </a:br>
            <a:r>
              <a:rPr lang="en-US" sz="4000" dirty="0" smtClean="0"/>
              <a:t> </a:t>
            </a:r>
            <a:r>
              <a:rPr lang="en-US" sz="4000" b="1" dirty="0" smtClean="0">
                <a:solidFill>
                  <a:srgbClr val="C00000"/>
                </a:solidFill>
              </a:rPr>
              <a:t>American Community Survey (ACS)</a:t>
            </a:r>
            <a:br>
              <a:rPr lang="en-US" sz="4000" b="1" dirty="0" smtClean="0">
                <a:solidFill>
                  <a:srgbClr val="C00000"/>
                </a:solidFill>
              </a:rPr>
            </a:br>
            <a:r>
              <a:rPr lang="en-US" sz="3600" b="0" i="1" dirty="0" smtClean="0"/>
              <a:t>Using Census Data by Block Group</a:t>
            </a:r>
            <a:r>
              <a:rPr lang="en-US" sz="4000" b="1" dirty="0" smtClean="0">
                <a:solidFill>
                  <a:srgbClr val="C00000"/>
                </a:solidFill>
              </a:rPr>
              <a:t/>
            </a:r>
            <a:br>
              <a:rPr lang="en-US" sz="4000" b="1" dirty="0" smtClean="0">
                <a:solidFill>
                  <a:srgbClr val="C00000"/>
                </a:solidFill>
              </a:rPr>
            </a:br>
            <a:r>
              <a:rPr lang="en-US" sz="4000" b="1" dirty="0" smtClean="0">
                <a:solidFill>
                  <a:srgbClr val="C00000"/>
                </a:solidFill>
              </a:rPr>
              <a:t/>
            </a:r>
            <a:br>
              <a:rPr lang="en-US" sz="4000" b="1" dirty="0" smtClean="0">
                <a:solidFill>
                  <a:srgbClr val="C00000"/>
                </a:solidFill>
              </a:rPr>
            </a:br>
            <a:r>
              <a:rPr lang="en-US" sz="2700" b="0" dirty="0" smtClean="0">
                <a:solidFill>
                  <a:srgbClr val="C00000"/>
                </a:solidFill>
              </a:rPr>
              <a:t>January 21, 2016</a:t>
            </a:r>
            <a:br>
              <a:rPr lang="en-US" sz="2700" b="0" dirty="0" smtClean="0">
                <a:solidFill>
                  <a:srgbClr val="C00000"/>
                </a:solidFill>
              </a:rPr>
            </a:br>
            <a:r>
              <a:rPr lang="en-US" sz="2700" b="0" dirty="0" smtClean="0"/>
              <a:t>Presentation at the National Community Development Association Winter Legislation and Policy Meeting</a:t>
            </a:r>
            <a:r>
              <a:rPr lang="en-US" sz="2700" b="0" dirty="0" smtClean="0">
                <a:solidFill>
                  <a:srgbClr val="C00000"/>
                </a:solidFill>
              </a:rPr>
              <a:t/>
            </a:r>
            <a:br>
              <a:rPr lang="en-US" sz="2700" b="0" dirty="0" smtClean="0">
                <a:solidFill>
                  <a:srgbClr val="C00000"/>
                </a:solidFill>
              </a:rPr>
            </a:br>
            <a:r>
              <a:rPr lang="en-US" sz="3100" b="0" dirty="0" smtClean="0"/>
              <a:t/>
            </a:r>
            <a:br>
              <a:rPr lang="en-US" sz="3100" b="0" dirty="0" smtClean="0"/>
            </a:br>
            <a:r>
              <a:rPr lang="en-US" sz="2700" b="0" dirty="0" smtClean="0">
                <a:solidFill>
                  <a:schemeClr val="accent1">
                    <a:lumMod val="75000"/>
                  </a:schemeClr>
                </a:solidFill>
              </a:rPr>
              <a:t>Dave </a:t>
            </a:r>
            <a:r>
              <a:rPr lang="en-US" sz="2700" b="0" dirty="0" err="1" smtClean="0">
                <a:solidFill>
                  <a:schemeClr val="accent1">
                    <a:lumMod val="75000"/>
                  </a:schemeClr>
                </a:solidFill>
              </a:rPr>
              <a:t>Raglin</a:t>
            </a:r>
            <a:r>
              <a:rPr lang="en-US" sz="2700" b="0" dirty="0" smtClean="0">
                <a:solidFill>
                  <a:schemeClr val="accent1">
                    <a:lumMod val="75000"/>
                  </a:schemeClr>
                </a:solidFill>
              </a:rPr>
              <a:t> and Gretchen Gooding</a:t>
            </a:r>
            <a:br>
              <a:rPr lang="en-US" sz="2700" b="0" dirty="0" smtClean="0">
                <a:solidFill>
                  <a:schemeClr val="accent1">
                    <a:lumMod val="75000"/>
                  </a:schemeClr>
                </a:solidFill>
              </a:rPr>
            </a:br>
            <a:r>
              <a:rPr lang="en-US" sz="2700" b="0" dirty="0" smtClean="0">
                <a:solidFill>
                  <a:schemeClr val="accent1">
                    <a:lumMod val="75000"/>
                  </a:schemeClr>
                </a:solidFill>
              </a:rPr>
              <a:t>American Community Survey Office</a:t>
            </a:r>
            <a:br>
              <a:rPr lang="en-US" sz="2700" b="0" dirty="0" smtClean="0">
                <a:solidFill>
                  <a:schemeClr val="accent1">
                    <a:lumMod val="75000"/>
                  </a:schemeClr>
                </a:solidFill>
              </a:rPr>
            </a:br>
            <a:r>
              <a:rPr lang="en-US" sz="3100" dirty="0" smtClean="0"/>
              <a:t/>
            </a:r>
            <a:br>
              <a:rPr lang="en-US" sz="3100" dirty="0" smtClean="0"/>
            </a:br>
            <a:r>
              <a:rPr lang="en-US" sz="2800" dirty="0" smtClean="0"/>
              <a:t/>
            </a:r>
            <a:br>
              <a:rPr lang="en-US" sz="2800" dirty="0" smtClean="0"/>
            </a:br>
            <a:r>
              <a:rPr lang="en-US" sz="2800" dirty="0" smtClean="0"/>
              <a:t/>
            </a:r>
            <a:br>
              <a:rPr lang="en-US" sz="2800" dirty="0" smtClean="0"/>
            </a:br>
            <a:endParaRPr lang="en-US" sz="2800" dirty="0"/>
          </a:p>
        </p:txBody>
      </p:sp>
      <p:sp>
        <p:nvSpPr>
          <p:cNvPr id="5" name="Slide Number Placeholder 4"/>
          <p:cNvSpPr>
            <a:spLocks noGrp="1"/>
          </p:cNvSpPr>
          <p:nvPr>
            <p:ph type="sldNum" sz="quarter" idx="12"/>
          </p:nvPr>
        </p:nvSpPr>
        <p:spPr/>
        <p:txBody>
          <a:bodyPr/>
          <a:lstStyle/>
          <a:p>
            <a:fld id="{5212C905-FF40-4437-BDDD-7BDE312C732D}" type="slidenum">
              <a:rPr lang="en-US"/>
              <a:pPr/>
              <a:t>1</a:t>
            </a:fld>
            <a:endParaRPr lang="en-US" dirty="0">
              <a:solidFill>
                <a:schemeClr val="bg1"/>
              </a:solidFill>
            </a:endParaRPr>
          </a:p>
        </p:txBody>
      </p:sp>
      <p:pic>
        <p:nvPicPr>
          <p:cNvPr id="6"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bwMode="auto">
          <a:xfrm>
            <a:off x="0" y="-10426"/>
            <a:ext cx="9159240" cy="1458227"/>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165218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US" sz="3600" b="1" dirty="0" smtClean="0">
                <a:solidFill>
                  <a:srgbClr val="C00000"/>
                </a:solidFill>
              </a:rPr>
              <a:t>Outline</a:t>
            </a:r>
          </a:p>
        </p:txBody>
      </p:sp>
      <p:sp>
        <p:nvSpPr>
          <p:cNvPr id="6147" name="Content Placeholder 2"/>
          <p:cNvSpPr>
            <a:spLocks noGrp="1"/>
          </p:cNvSpPr>
          <p:nvPr>
            <p:ph idx="1"/>
          </p:nvPr>
        </p:nvSpPr>
        <p:spPr>
          <a:xfrm>
            <a:off x="457200" y="1295401"/>
            <a:ext cx="8229600" cy="3992563"/>
          </a:xfrm>
        </p:spPr>
        <p:txBody>
          <a:bodyPr>
            <a:normAutofit lnSpcReduction="10000"/>
          </a:bodyPr>
          <a:lstStyle/>
          <a:p>
            <a:endParaRPr lang="en-US" dirty="0" smtClean="0"/>
          </a:p>
          <a:p>
            <a:pPr>
              <a:spcAft>
                <a:spcPts val="1800"/>
              </a:spcAft>
            </a:pPr>
            <a:r>
              <a:rPr lang="en-US" sz="2800" b="1" dirty="0" smtClean="0"/>
              <a:t>American Community Survey (ACS) basics</a:t>
            </a:r>
          </a:p>
          <a:p>
            <a:pPr>
              <a:spcAft>
                <a:spcPts val="1800"/>
              </a:spcAft>
            </a:pPr>
            <a:r>
              <a:rPr lang="en-US" sz="2800" dirty="0" smtClean="0"/>
              <a:t>Resources for </a:t>
            </a:r>
            <a:r>
              <a:rPr lang="en-US" sz="2800" dirty="0"/>
              <a:t>l</a:t>
            </a:r>
            <a:r>
              <a:rPr lang="en-US" sz="2800" dirty="0" smtClean="0"/>
              <a:t>earning more</a:t>
            </a:r>
          </a:p>
          <a:p>
            <a:pPr>
              <a:spcAft>
                <a:spcPts val="1800"/>
              </a:spcAft>
            </a:pPr>
            <a:r>
              <a:rPr lang="en-US" sz="2800" dirty="0" smtClean="0"/>
              <a:t>Accessing block groups in American </a:t>
            </a:r>
            <a:r>
              <a:rPr lang="en-US" sz="2800" dirty="0" err="1" smtClean="0"/>
              <a:t>FactFinder</a:t>
            </a:r>
            <a:endParaRPr lang="en-US" sz="2800" dirty="0" smtClean="0"/>
          </a:p>
          <a:p>
            <a:pPr>
              <a:spcAft>
                <a:spcPts val="1800"/>
              </a:spcAft>
            </a:pPr>
            <a:r>
              <a:rPr lang="en-US" sz="2800" dirty="0" smtClean="0"/>
              <a:t>Stay in touch</a:t>
            </a:r>
          </a:p>
          <a:p>
            <a:pPr>
              <a:spcAft>
                <a:spcPts val="1800"/>
              </a:spcAft>
            </a:pPr>
            <a:r>
              <a:rPr lang="en-US" sz="2800" dirty="0" smtClean="0"/>
              <a:t>Questions</a:t>
            </a:r>
          </a:p>
        </p:txBody>
      </p:sp>
      <p:sp>
        <p:nvSpPr>
          <p:cNvPr id="2" name="Slide Number Placeholder 1"/>
          <p:cNvSpPr>
            <a:spLocks noGrp="1"/>
          </p:cNvSpPr>
          <p:nvPr>
            <p:ph type="sldNum" sz="quarter" idx="12"/>
          </p:nvPr>
        </p:nvSpPr>
        <p:spPr/>
        <p:txBody>
          <a:bodyPr/>
          <a:lstStyle/>
          <a:p>
            <a:fld id="{5212C905-FF40-4437-BDDD-7BDE312C732D}" type="slidenum">
              <a:rPr lang="en-US"/>
              <a:pPr/>
              <a:t>2</a:t>
            </a:fld>
            <a:endParaRPr lang="en-US" dirty="0">
              <a:solidFill>
                <a:schemeClr val="bg1"/>
              </a:solidFill>
            </a:endParaRPr>
          </a:p>
        </p:txBody>
      </p:sp>
    </p:spTree>
    <p:extLst>
      <p:ext uri="{BB962C8B-B14F-4D97-AF65-F5344CB8AC3E}">
        <p14:creationId xmlns="" xmlns:p14="http://schemas.microsoft.com/office/powerpoint/2010/main" val="106224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6147">
                                            <p:txEl>
                                              <p:pRg st="1" end="1"/>
                                            </p:txEl>
                                          </p:spTgt>
                                        </p:tgtEl>
                                        <p:attrNameLst>
                                          <p:attrName>style.color</p:attrName>
                                        </p:attrNameLst>
                                      </p:cBhvr>
                                      <p:to>
                                        <a:schemeClr val="accent2"/>
                                      </p:to>
                                    </p:animClr>
                                    <p:animClr clrSpc="rgb" dir="cw">
                                      <p:cBhvr>
                                        <p:cTn id="7" dur="500" fill="hold"/>
                                        <p:tgtEl>
                                          <p:spTgt spid="6147">
                                            <p:txEl>
                                              <p:pRg st="1" end="1"/>
                                            </p:txEl>
                                          </p:spTgt>
                                        </p:tgtEl>
                                        <p:attrNameLst>
                                          <p:attrName>fillcolor</p:attrName>
                                        </p:attrNameLst>
                                      </p:cBhvr>
                                      <p:to>
                                        <a:schemeClr val="accent2"/>
                                      </p:to>
                                    </p:animClr>
                                    <p:set>
                                      <p:cBhvr>
                                        <p:cTn id="8" dur="500" fill="hold"/>
                                        <p:tgtEl>
                                          <p:spTgt spid="6147">
                                            <p:txEl>
                                              <p:pRg st="1" end="1"/>
                                            </p:txEl>
                                          </p:spTgt>
                                        </p:tgtEl>
                                        <p:attrNameLst>
                                          <p:attrName>fill.type</p:attrName>
                                        </p:attrNameLst>
                                      </p:cBhvr>
                                      <p:to>
                                        <p:strVal val="solid"/>
                                      </p:to>
                                    </p:set>
                                    <p:set>
                                      <p:cBhvr>
                                        <p:cTn id="9" dur="500" fill="hold"/>
                                        <p:tgtEl>
                                          <p:spTgt spid="6147">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513096" y="6927"/>
            <a:ext cx="8305800" cy="838200"/>
          </a:xfrm>
        </p:spPr>
        <p:txBody>
          <a:bodyPr>
            <a:normAutofit/>
          </a:bodyPr>
          <a:lstStyle/>
          <a:p>
            <a:pPr eaLnBrk="1" hangingPunct="1"/>
            <a:r>
              <a:rPr lang="en-US" sz="4000" dirty="0" smtClean="0">
                <a:cs typeface="Arial" panose="020B0604020202020204" pitchFamily="34" charset="0"/>
              </a:rPr>
              <a:t>ACS</a:t>
            </a:r>
            <a:r>
              <a:rPr lang="en-US" sz="4000" dirty="0" smtClean="0">
                <a:effectLst>
                  <a:outerShdw blurRad="38100" dist="38100" dir="2700000" algn="tl">
                    <a:srgbClr val="000000">
                      <a:alpha val="43137"/>
                    </a:srgbClr>
                  </a:outerShdw>
                </a:effectLst>
                <a:cs typeface="Arial" panose="020B0604020202020204" pitchFamily="34" charset="0"/>
              </a:rPr>
              <a:t> </a:t>
            </a:r>
            <a:r>
              <a:rPr lang="en-US" sz="4000" dirty="0" smtClean="0">
                <a:cs typeface="Arial" panose="020B0604020202020204" pitchFamily="34" charset="0"/>
              </a:rPr>
              <a:t>Basics</a:t>
            </a:r>
          </a:p>
        </p:txBody>
      </p:sp>
      <p:sp>
        <p:nvSpPr>
          <p:cNvPr id="10243" name="Content Placeholder 4"/>
          <p:cNvSpPr>
            <a:spLocks noGrp="1"/>
          </p:cNvSpPr>
          <p:nvPr>
            <p:ph idx="1"/>
          </p:nvPr>
        </p:nvSpPr>
        <p:spPr>
          <a:xfrm>
            <a:off x="304800" y="1109016"/>
            <a:ext cx="4953000" cy="4852583"/>
          </a:xfrm>
        </p:spPr>
        <p:txBody>
          <a:bodyPr>
            <a:noAutofit/>
          </a:bodyPr>
          <a:lstStyle/>
          <a:p>
            <a:pPr>
              <a:spcAft>
                <a:spcPts val="600"/>
              </a:spcAft>
              <a:buFont typeface="Arial" panose="020B0604020202020204" pitchFamily="34" charset="0"/>
              <a:buChar char="•"/>
            </a:pPr>
            <a:r>
              <a:rPr lang="en-US" sz="1800" dirty="0" smtClean="0">
                <a:cs typeface="Arial" panose="020B0604020202020204" pitchFamily="34" charset="0"/>
              </a:rPr>
              <a:t>Ongoing monthly survey sent to 3.5 million addresses per year to produce detailed population and housing estimates each year</a:t>
            </a:r>
          </a:p>
          <a:p>
            <a:pPr lvl="1">
              <a:spcAft>
                <a:spcPts val="600"/>
              </a:spcAft>
              <a:buFont typeface="Arial" panose="020B0604020202020204" pitchFamily="34" charset="0"/>
              <a:buChar char="•"/>
            </a:pPr>
            <a:r>
              <a:rPr lang="en-US" sz="1400" dirty="0">
                <a:cs typeface="Arial" panose="020B0604020202020204" pitchFamily="34" charset="0"/>
              </a:rPr>
              <a:t>Visit 20,000 Group Quarter facilities and sample approximately 194,000 residents each </a:t>
            </a:r>
            <a:r>
              <a:rPr lang="en-US" sz="1400" dirty="0" smtClean="0">
                <a:cs typeface="Arial" panose="020B0604020202020204" pitchFamily="34" charset="0"/>
              </a:rPr>
              <a:t>year</a:t>
            </a:r>
            <a:endParaRPr lang="en-US" sz="1400" dirty="0">
              <a:cs typeface="Arial" panose="020B0604020202020204" pitchFamily="34" charset="0"/>
            </a:endParaRPr>
          </a:p>
          <a:p>
            <a:pPr>
              <a:spcAft>
                <a:spcPts val="600"/>
              </a:spcAft>
              <a:buFont typeface="Arial" panose="020B0604020202020204" pitchFamily="34" charset="0"/>
              <a:buChar char="•"/>
            </a:pPr>
            <a:r>
              <a:rPr lang="en-US" sz="1800" dirty="0" smtClean="0">
                <a:cs typeface="Arial" panose="020B0604020202020204" pitchFamily="34" charset="0"/>
              </a:rPr>
              <a:t>Designed </a:t>
            </a:r>
            <a:r>
              <a:rPr lang="en-US" sz="1800" dirty="0">
                <a:cs typeface="Arial" panose="020B0604020202020204" pitchFamily="34" charset="0"/>
              </a:rPr>
              <a:t>to produce </a:t>
            </a:r>
            <a:r>
              <a:rPr lang="en-US" sz="1800" i="1" dirty="0" smtClean="0">
                <a:cs typeface="Arial" panose="020B0604020202020204" pitchFamily="34" charset="0"/>
              </a:rPr>
              <a:t>critical information on small areas and small population groups </a:t>
            </a:r>
            <a:r>
              <a:rPr lang="en-US" sz="1800" dirty="0">
                <a:cs typeface="Arial" panose="020B0604020202020204" pitchFamily="34" charset="0"/>
              </a:rPr>
              <a:t>previously collected on the decennial long </a:t>
            </a:r>
            <a:r>
              <a:rPr lang="en-US" sz="1800" dirty="0" smtClean="0">
                <a:cs typeface="Arial" panose="020B0604020202020204" pitchFamily="34" charset="0"/>
              </a:rPr>
              <a:t>form</a:t>
            </a:r>
          </a:p>
          <a:p>
            <a:pPr>
              <a:spcAft>
                <a:spcPts val="600"/>
              </a:spcAft>
              <a:buFont typeface="Arial" panose="020B0604020202020204" pitchFamily="34" charset="0"/>
              <a:buChar char="•"/>
            </a:pPr>
            <a:r>
              <a:rPr lang="en-US" sz="1800" dirty="0">
                <a:cs typeface="Arial" panose="020B0604020202020204" pitchFamily="34" charset="0"/>
              </a:rPr>
              <a:t>Covers 35+ topics and supports over 300 known Federal Government </a:t>
            </a:r>
            <a:r>
              <a:rPr lang="en-US" sz="1800" dirty="0" smtClean="0">
                <a:cs typeface="Arial" panose="020B0604020202020204" pitchFamily="34" charset="0"/>
              </a:rPr>
              <a:t>uses</a:t>
            </a:r>
            <a:endParaRPr lang="en-US" sz="1800" dirty="0">
              <a:cs typeface="Arial" panose="020B0604020202020204" pitchFamily="34" charset="0"/>
            </a:endParaRPr>
          </a:p>
          <a:p>
            <a:pPr>
              <a:spcBef>
                <a:spcPts val="0"/>
              </a:spcBef>
              <a:spcAft>
                <a:spcPts val="600"/>
              </a:spcAft>
              <a:buFont typeface="Arial" panose="020B0604020202020204" pitchFamily="34" charset="0"/>
              <a:buChar char="•"/>
            </a:pPr>
            <a:r>
              <a:rPr lang="en-US" sz="1800" dirty="0" smtClean="0">
                <a:cs typeface="Arial" panose="020B0604020202020204" pitchFamily="34" charset="0"/>
              </a:rPr>
              <a:t>Data released twice annually </a:t>
            </a:r>
          </a:p>
          <a:p>
            <a:pPr lvl="1">
              <a:spcBef>
                <a:spcPts val="0"/>
              </a:spcBef>
              <a:spcAft>
                <a:spcPts val="600"/>
              </a:spcAft>
              <a:buFont typeface="Arial" panose="020B0604020202020204" pitchFamily="34" charset="0"/>
              <a:buChar char="•"/>
            </a:pPr>
            <a:r>
              <a:rPr lang="en-US" sz="1800" dirty="0" smtClean="0">
                <a:cs typeface="Arial" panose="020B0604020202020204" pitchFamily="34" charset="0"/>
              </a:rPr>
              <a:t>1-year estimates (12 months of data)</a:t>
            </a:r>
          </a:p>
          <a:p>
            <a:pPr lvl="1">
              <a:spcBef>
                <a:spcPts val="0"/>
              </a:spcBef>
              <a:spcAft>
                <a:spcPts val="600"/>
              </a:spcAft>
              <a:buFont typeface="Arial" panose="020B0604020202020204" pitchFamily="34" charset="0"/>
              <a:buChar char="•"/>
            </a:pPr>
            <a:r>
              <a:rPr lang="en-US" sz="1800" dirty="0" smtClean="0">
                <a:cs typeface="Arial" panose="020B0604020202020204" pitchFamily="34" charset="0"/>
              </a:rPr>
              <a:t>5-year estimates (60 months of data)</a:t>
            </a:r>
          </a:p>
          <a:p>
            <a:pPr marL="0" indent="0" eaLnBrk="1" hangingPunct="1">
              <a:buNone/>
            </a:pPr>
            <a:endParaRPr lang="en-US" sz="1800" dirty="0" smtClean="0">
              <a:solidFill>
                <a:schemeClr val="tx1"/>
              </a:solidFill>
              <a:latin typeface="Arial" charset="0"/>
            </a:endParaRPr>
          </a:p>
          <a:p>
            <a:pPr eaLnBrk="1" hangingPunct="1">
              <a:buFont typeface="Arial" panose="020B0604020202020204" pitchFamily="34" charset="0"/>
              <a:buChar char="•"/>
            </a:pPr>
            <a:endParaRPr lang="en-US" sz="1800" dirty="0" smtClean="0">
              <a:solidFill>
                <a:schemeClr val="tx1"/>
              </a:solidFill>
              <a:latin typeface="Arial" charset="0"/>
            </a:endParaRPr>
          </a:p>
        </p:txBody>
      </p:sp>
      <p:sp>
        <p:nvSpPr>
          <p:cNvPr id="8" name="Slide Number Placeholder 5"/>
          <p:cNvSpPr>
            <a:spLocks noGrp="1"/>
          </p:cNvSpPr>
          <p:nvPr>
            <p:ph type="sldNum" sz="quarter" idx="12"/>
          </p:nvPr>
        </p:nvSpPr>
        <p:spPr>
          <a:xfrm>
            <a:off x="3460044" y="6369757"/>
            <a:ext cx="2286000" cy="365125"/>
          </a:xfrm>
        </p:spPr>
        <p:txBody>
          <a:bodyPr/>
          <a:lstStyle/>
          <a:p>
            <a:fld id="{5212C905-FF40-4437-BDDD-7BDE312C732D}" type="slidenum">
              <a:rPr lang="en-US"/>
              <a:pPr/>
              <a:t>3</a:t>
            </a:fld>
            <a:endParaRPr lang="en-US" dirty="0" smtClean="0">
              <a:solidFill>
                <a:schemeClr val="bg1"/>
              </a:solidFill>
            </a:endParaRPr>
          </a:p>
        </p:txBody>
      </p:sp>
      <p:pic>
        <p:nvPicPr>
          <p:cNvPr id="7" name="Picture 6"/>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41803" t="32167" r="30280" b="17392"/>
          <a:stretch/>
        </p:blipFill>
        <p:spPr bwMode="auto">
          <a:xfrm>
            <a:off x="6299764" y="762000"/>
            <a:ext cx="2519132" cy="256032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pic>
        <p:nvPicPr>
          <p:cNvPr id="9" name="Picture 8"/>
          <p:cNvPicPr>
            <a:picLocks noChangeAspect="1" noChangeArrowheads="1"/>
          </p:cNvPicPr>
          <p:nvPr/>
        </p:nvPicPr>
        <p:blipFill rotWithShape="1">
          <a:blip r:embed="rId4" cstate="print">
            <a:extLst>
              <a:ext uri="{28A0092B-C50C-407E-A947-70E740481C1C}">
                <a14:useLocalDpi xmlns="" xmlns:a14="http://schemas.microsoft.com/office/drawing/2010/main" val="0"/>
              </a:ext>
            </a:extLst>
          </a:blip>
          <a:srcRect l="42540" t="35415" r="30436" b="14338"/>
          <a:stretch/>
        </p:blipFill>
        <p:spPr bwMode="auto">
          <a:xfrm rot="20337913">
            <a:off x="5765799" y="1463038"/>
            <a:ext cx="2447956" cy="256032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pic>
        <p:nvPicPr>
          <p:cNvPr id="10" name="Picture 9"/>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104226">
            <a:off x="5715775" y="2996039"/>
            <a:ext cx="2981916" cy="2560320"/>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05294323"/>
      </p:ext>
    </p:extLst>
  </p:cSld>
  <p:clrMapOvr>
    <a:masterClrMapping/>
  </p:clrMapOvr>
  <mc:AlternateContent xmlns:mc="http://schemas.openxmlformats.org/markup-compatibility/2006">
    <mc:Choice xmlns=""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24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24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5190819" y="3551380"/>
            <a:ext cx="3253821" cy="51625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Title 1"/>
          <p:cNvSpPr>
            <a:spLocks noGrp="1"/>
          </p:cNvSpPr>
          <p:nvPr>
            <p:ph type="title"/>
          </p:nvPr>
        </p:nvSpPr>
        <p:spPr>
          <a:xfrm>
            <a:off x="114300" y="-76200"/>
            <a:ext cx="8610600" cy="1143000"/>
          </a:xfrm>
        </p:spPr>
        <p:txBody>
          <a:bodyPr>
            <a:normAutofit/>
          </a:bodyPr>
          <a:lstStyle/>
          <a:p>
            <a:pPr eaLnBrk="1" hangingPunct="1"/>
            <a:r>
              <a:rPr lang="en-US" sz="4000" b="1" dirty="0" smtClean="0">
                <a:solidFill>
                  <a:srgbClr val="C00000"/>
                </a:solidFill>
                <a:latin typeface="Arial" charset="0"/>
              </a:rPr>
              <a:t>Census &amp; ACS</a:t>
            </a:r>
            <a:endParaRPr lang="en-US" sz="4000" b="1" dirty="0" smtClean="0">
              <a:solidFill>
                <a:schemeClr val="tx1"/>
              </a:solidFill>
              <a:latin typeface="Arial" charset="0"/>
            </a:endParaRPr>
          </a:p>
        </p:txBody>
      </p:sp>
      <p:sp>
        <p:nvSpPr>
          <p:cNvPr id="9" name="TextBox 8"/>
          <p:cNvSpPr txBox="1"/>
          <p:nvPr/>
        </p:nvSpPr>
        <p:spPr>
          <a:xfrm>
            <a:off x="1524000" y="1692338"/>
            <a:ext cx="2514600" cy="486287"/>
          </a:xfrm>
          <a:prstGeom prst="rect">
            <a:avLst/>
          </a:prstGeom>
          <a:noFill/>
          <a:ln>
            <a:noFill/>
          </a:ln>
        </p:spPr>
        <p:txBody>
          <a:bodyPr wrap="square" rtlCol="0">
            <a:spAutoFit/>
          </a:bodyPr>
          <a:lstStyle/>
          <a:p>
            <a:pPr>
              <a:lnSpc>
                <a:spcPct val="80000"/>
              </a:lnSpc>
            </a:pPr>
            <a:r>
              <a:rPr lang="en-US" b="1" dirty="0" smtClean="0">
                <a:solidFill>
                  <a:srgbClr val="C00000"/>
                </a:solidFill>
                <a:latin typeface="Arial" charset="0"/>
              </a:rPr>
              <a:t>1790-1930 Census  </a:t>
            </a:r>
          </a:p>
          <a:p>
            <a:pPr>
              <a:lnSpc>
                <a:spcPct val="80000"/>
              </a:lnSpc>
            </a:pPr>
            <a:r>
              <a:rPr lang="en-US" sz="1400" i="1" dirty="0" smtClean="0">
                <a:latin typeface="Arial" charset="0"/>
              </a:rPr>
              <a:t>one </a:t>
            </a:r>
            <a:r>
              <a:rPr lang="en-US" sz="1400" i="1" dirty="0">
                <a:latin typeface="Arial" charset="0"/>
              </a:rPr>
              <a:t>form to all </a:t>
            </a:r>
            <a:r>
              <a:rPr lang="en-US" sz="1400" i="1" dirty="0" smtClean="0">
                <a:latin typeface="Arial" charset="0"/>
              </a:rPr>
              <a:t>households</a:t>
            </a:r>
            <a:endParaRPr lang="en-US" sz="1400" i="1" dirty="0">
              <a:latin typeface="Arial" charset="0"/>
            </a:endParaRPr>
          </a:p>
        </p:txBody>
      </p:sp>
      <p:sp>
        <p:nvSpPr>
          <p:cNvPr id="18" name="TextBox 17"/>
          <p:cNvSpPr txBox="1"/>
          <p:nvPr/>
        </p:nvSpPr>
        <p:spPr>
          <a:xfrm>
            <a:off x="1524000" y="3306114"/>
            <a:ext cx="4495800" cy="486287"/>
          </a:xfrm>
          <a:prstGeom prst="rect">
            <a:avLst/>
          </a:prstGeom>
          <a:noFill/>
          <a:ln>
            <a:noFill/>
          </a:ln>
        </p:spPr>
        <p:txBody>
          <a:bodyPr wrap="square" rtlCol="0">
            <a:spAutoFit/>
          </a:bodyPr>
          <a:lstStyle/>
          <a:p>
            <a:pPr>
              <a:lnSpc>
                <a:spcPct val="80000"/>
              </a:lnSpc>
            </a:pPr>
            <a:r>
              <a:rPr lang="en-US" b="1" dirty="0" smtClean="0">
                <a:solidFill>
                  <a:schemeClr val="accent4"/>
                </a:solidFill>
                <a:latin typeface="Arial" charset="0"/>
              </a:rPr>
              <a:t>1940-2000 Census  </a:t>
            </a:r>
          </a:p>
          <a:p>
            <a:pPr>
              <a:lnSpc>
                <a:spcPct val="80000"/>
              </a:lnSpc>
            </a:pPr>
            <a:r>
              <a:rPr lang="en-US" sz="1400" i="1" dirty="0" smtClean="0">
                <a:latin typeface="Arial" charset="0"/>
              </a:rPr>
              <a:t>short form &amp; long form</a:t>
            </a:r>
          </a:p>
        </p:txBody>
      </p:sp>
      <p:sp>
        <p:nvSpPr>
          <p:cNvPr id="21" name="TextBox 20"/>
          <p:cNvSpPr txBox="1"/>
          <p:nvPr/>
        </p:nvSpPr>
        <p:spPr>
          <a:xfrm>
            <a:off x="5549038" y="3751356"/>
            <a:ext cx="2860158" cy="486287"/>
          </a:xfrm>
          <a:prstGeom prst="rect">
            <a:avLst/>
          </a:prstGeom>
          <a:noFill/>
        </p:spPr>
        <p:txBody>
          <a:bodyPr wrap="square" rtlCol="0">
            <a:spAutoFit/>
          </a:bodyPr>
          <a:lstStyle/>
          <a:p>
            <a:pPr>
              <a:lnSpc>
                <a:spcPct val="80000"/>
              </a:lnSpc>
            </a:pPr>
            <a:r>
              <a:rPr lang="en-US" b="1" dirty="0" smtClean="0">
                <a:solidFill>
                  <a:schemeClr val="accent1">
                    <a:lumMod val="75000"/>
                  </a:schemeClr>
                </a:solidFill>
                <a:latin typeface="Arial" charset="0"/>
              </a:rPr>
              <a:t>1996-2004 ACS  </a:t>
            </a:r>
          </a:p>
          <a:p>
            <a:pPr>
              <a:lnSpc>
                <a:spcPct val="80000"/>
              </a:lnSpc>
            </a:pPr>
            <a:r>
              <a:rPr lang="en-US" sz="1400" i="1" dirty="0" smtClean="0">
                <a:latin typeface="Arial" charset="0"/>
              </a:rPr>
              <a:t>demonstration period</a:t>
            </a:r>
            <a:endParaRPr lang="en-US" dirty="0"/>
          </a:p>
        </p:txBody>
      </p:sp>
      <p:sp>
        <p:nvSpPr>
          <p:cNvPr id="24" name="TextBox 23"/>
          <p:cNvSpPr txBox="1"/>
          <p:nvPr/>
        </p:nvSpPr>
        <p:spPr>
          <a:xfrm>
            <a:off x="5549038" y="4324674"/>
            <a:ext cx="3200400" cy="486287"/>
          </a:xfrm>
          <a:prstGeom prst="rect">
            <a:avLst/>
          </a:prstGeom>
          <a:noFill/>
        </p:spPr>
        <p:txBody>
          <a:bodyPr wrap="square" rtlCol="0">
            <a:spAutoFit/>
          </a:bodyPr>
          <a:lstStyle/>
          <a:p>
            <a:pPr>
              <a:lnSpc>
                <a:spcPct val="80000"/>
              </a:lnSpc>
            </a:pPr>
            <a:r>
              <a:rPr lang="en-US" b="1" dirty="0" smtClean="0">
                <a:solidFill>
                  <a:schemeClr val="accent1">
                    <a:lumMod val="75000"/>
                  </a:schemeClr>
                </a:solidFill>
                <a:latin typeface="Arial" charset="0"/>
              </a:rPr>
              <a:t>2005-present ACS/PRCS </a:t>
            </a:r>
          </a:p>
          <a:p>
            <a:pPr>
              <a:lnSpc>
                <a:spcPct val="80000"/>
              </a:lnSpc>
            </a:pPr>
            <a:r>
              <a:rPr lang="en-US" sz="1400" i="1" dirty="0" smtClean="0">
                <a:latin typeface="Arial" panose="020B0604020202020204" pitchFamily="34" charset="0"/>
                <a:cs typeface="Arial" panose="020B0604020202020204" pitchFamily="34" charset="0"/>
              </a:rPr>
              <a:t>annual </a:t>
            </a:r>
            <a:r>
              <a:rPr lang="en-US" sz="1400" i="1" dirty="0">
                <a:latin typeface="Arial" panose="020B0604020202020204" pitchFamily="34" charset="0"/>
                <a:cs typeface="Arial" panose="020B0604020202020204" pitchFamily="34" charset="0"/>
              </a:rPr>
              <a:t>estimates for all </a:t>
            </a:r>
            <a:r>
              <a:rPr lang="en-US" sz="1400" i="1" dirty="0" smtClean="0">
                <a:latin typeface="Arial" panose="020B0604020202020204" pitchFamily="34" charset="0"/>
                <a:cs typeface="Arial" panose="020B0604020202020204" pitchFamily="34" charset="0"/>
              </a:rPr>
              <a:t>geographies</a:t>
            </a:r>
            <a:endParaRPr lang="en-US" dirty="0"/>
          </a:p>
        </p:txBody>
      </p:sp>
      <p:sp>
        <p:nvSpPr>
          <p:cNvPr id="33" name="TextBox 32"/>
          <p:cNvSpPr txBox="1"/>
          <p:nvPr/>
        </p:nvSpPr>
        <p:spPr>
          <a:xfrm>
            <a:off x="5549040" y="4892488"/>
            <a:ext cx="3305071" cy="486287"/>
          </a:xfrm>
          <a:prstGeom prst="rect">
            <a:avLst/>
          </a:prstGeom>
          <a:noFill/>
          <a:ln>
            <a:noFill/>
          </a:ln>
        </p:spPr>
        <p:txBody>
          <a:bodyPr wrap="square" rtlCol="0">
            <a:spAutoFit/>
          </a:bodyPr>
          <a:lstStyle/>
          <a:p>
            <a:pPr>
              <a:lnSpc>
                <a:spcPct val="80000"/>
              </a:lnSpc>
            </a:pPr>
            <a:r>
              <a:rPr lang="en-US" b="1" dirty="0" smtClean="0">
                <a:solidFill>
                  <a:srgbClr val="C00000"/>
                </a:solidFill>
                <a:latin typeface="Arial" charset="0"/>
              </a:rPr>
              <a:t>2010 Census and future </a:t>
            </a:r>
          </a:p>
          <a:p>
            <a:pPr>
              <a:lnSpc>
                <a:spcPct val="80000"/>
              </a:lnSpc>
            </a:pPr>
            <a:r>
              <a:rPr lang="en-US" sz="1400" i="1" dirty="0" smtClean="0">
                <a:latin typeface="Arial" charset="0"/>
              </a:rPr>
              <a:t>short form only</a:t>
            </a:r>
          </a:p>
        </p:txBody>
      </p:sp>
      <p:cxnSp>
        <p:nvCxnSpPr>
          <p:cNvPr id="25" name="Straight Connector 24"/>
          <p:cNvCxnSpPr/>
          <p:nvPr/>
        </p:nvCxnSpPr>
        <p:spPr>
          <a:xfrm>
            <a:off x="914400" y="791087"/>
            <a:ext cx="0" cy="3657600"/>
          </a:xfrm>
          <a:prstGeom prst="line">
            <a:avLst/>
          </a:prstGeom>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533400" y="750805"/>
            <a:ext cx="685800" cy="246221"/>
          </a:xfrm>
          <a:prstGeom prst="rect">
            <a:avLst/>
          </a:prstGeom>
          <a:noFill/>
        </p:spPr>
        <p:txBody>
          <a:bodyPr wrap="square" rtlCol="0">
            <a:spAutoFit/>
          </a:bodyPr>
          <a:lstStyle/>
          <a:p>
            <a:r>
              <a:rPr lang="en-US" sz="1000" b="1" dirty="0" smtClean="0"/>
              <a:t>1790</a:t>
            </a:r>
            <a:endParaRPr lang="en-US" sz="1000" b="1" dirty="0"/>
          </a:p>
        </p:txBody>
      </p:sp>
      <p:sp>
        <p:nvSpPr>
          <p:cNvPr id="67" name="TextBox 66"/>
          <p:cNvSpPr txBox="1"/>
          <p:nvPr/>
        </p:nvSpPr>
        <p:spPr>
          <a:xfrm>
            <a:off x="533400" y="914402"/>
            <a:ext cx="685800" cy="246221"/>
          </a:xfrm>
          <a:prstGeom prst="rect">
            <a:avLst/>
          </a:prstGeom>
          <a:noFill/>
        </p:spPr>
        <p:txBody>
          <a:bodyPr wrap="square" rtlCol="0">
            <a:spAutoFit/>
          </a:bodyPr>
          <a:lstStyle/>
          <a:p>
            <a:r>
              <a:rPr lang="en-US" sz="1000" dirty="0" smtClean="0"/>
              <a:t>1800</a:t>
            </a:r>
            <a:endParaRPr lang="en-US" sz="1000" dirty="0"/>
          </a:p>
        </p:txBody>
      </p:sp>
      <p:sp>
        <p:nvSpPr>
          <p:cNvPr id="68" name="TextBox 67"/>
          <p:cNvSpPr txBox="1"/>
          <p:nvPr/>
        </p:nvSpPr>
        <p:spPr>
          <a:xfrm>
            <a:off x="533400" y="1066802"/>
            <a:ext cx="685800" cy="246221"/>
          </a:xfrm>
          <a:prstGeom prst="rect">
            <a:avLst/>
          </a:prstGeom>
          <a:noFill/>
        </p:spPr>
        <p:txBody>
          <a:bodyPr wrap="square" rtlCol="0">
            <a:spAutoFit/>
          </a:bodyPr>
          <a:lstStyle/>
          <a:p>
            <a:r>
              <a:rPr lang="en-US" sz="1000" dirty="0" smtClean="0"/>
              <a:t>1810</a:t>
            </a:r>
            <a:endParaRPr lang="en-US" sz="1000" dirty="0"/>
          </a:p>
        </p:txBody>
      </p:sp>
      <p:sp>
        <p:nvSpPr>
          <p:cNvPr id="70" name="TextBox 69"/>
          <p:cNvSpPr txBox="1"/>
          <p:nvPr/>
        </p:nvSpPr>
        <p:spPr>
          <a:xfrm>
            <a:off x="533400" y="1219202"/>
            <a:ext cx="685800" cy="246221"/>
          </a:xfrm>
          <a:prstGeom prst="rect">
            <a:avLst/>
          </a:prstGeom>
          <a:noFill/>
        </p:spPr>
        <p:txBody>
          <a:bodyPr wrap="square" rtlCol="0">
            <a:spAutoFit/>
          </a:bodyPr>
          <a:lstStyle/>
          <a:p>
            <a:r>
              <a:rPr lang="en-US" sz="1000" dirty="0" smtClean="0"/>
              <a:t>1820</a:t>
            </a:r>
            <a:endParaRPr lang="en-US" sz="1000" dirty="0"/>
          </a:p>
        </p:txBody>
      </p:sp>
      <p:sp>
        <p:nvSpPr>
          <p:cNvPr id="74" name="TextBox 73"/>
          <p:cNvSpPr txBox="1"/>
          <p:nvPr/>
        </p:nvSpPr>
        <p:spPr>
          <a:xfrm>
            <a:off x="533400" y="1371602"/>
            <a:ext cx="685800" cy="246221"/>
          </a:xfrm>
          <a:prstGeom prst="rect">
            <a:avLst/>
          </a:prstGeom>
          <a:noFill/>
        </p:spPr>
        <p:txBody>
          <a:bodyPr wrap="square" rtlCol="0">
            <a:spAutoFit/>
          </a:bodyPr>
          <a:lstStyle/>
          <a:p>
            <a:r>
              <a:rPr lang="en-US" sz="1000" dirty="0" smtClean="0"/>
              <a:t>1830</a:t>
            </a:r>
            <a:endParaRPr lang="en-US" sz="1000" dirty="0"/>
          </a:p>
        </p:txBody>
      </p:sp>
      <p:sp>
        <p:nvSpPr>
          <p:cNvPr id="75" name="TextBox 74"/>
          <p:cNvSpPr txBox="1"/>
          <p:nvPr/>
        </p:nvSpPr>
        <p:spPr>
          <a:xfrm>
            <a:off x="533400" y="1524002"/>
            <a:ext cx="685800" cy="246221"/>
          </a:xfrm>
          <a:prstGeom prst="rect">
            <a:avLst/>
          </a:prstGeom>
          <a:noFill/>
        </p:spPr>
        <p:txBody>
          <a:bodyPr wrap="square" rtlCol="0">
            <a:spAutoFit/>
          </a:bodyPr>
          <a:lstStyle/>
          <a:p>
            <a:r>
              <a:rPr lang="en-US" sz="1000" dirty="0" smtClean="0"/>
              <a:t>1840</a:t>
            </a:r>
            <a:endParaRPr lang="en-US" sz="1000" dirty="0"/>
          </a:p>
        </p:txBody>
      </p:sp>
      <p:sp>
        <p:nvSpPr>
          <p:cNvPr id="76" name="TextBox 75"/>
          <p:cNvSpPr txBox="1"/>
          <p:nvPr/>
        </p:nvSpPr>
        <p:spPr>
          <a:xfrm>
            <a:off x="533400" y="1676402"/>
            <a:ext cx="685800" cy="246221"/>
          </a:xfrm>
          <a:prstGeom prst="rect">
            <a:avLst/>
          </a:prstGeom>
          <a:noFill/>
        </p:spPr>
        <p:txBody>
          <a:bodyPr wrap="square" rtlCol="0">
            <a:spAutoFit/>
          </a:bodyPr>
          <a:lstStyle/>
          <a:p>
            <a:r>
              <a:rPr lang="en-US" sz="1000" dirty="0" smtClean="0"/>
              <a:t>1850</a:t>
            </a:r>
            <a:endParaRPr lang="en-US" sz="1000" dirty="0"/>
          </a:p>
        </p:txBody>
      </p:sp>
      <p:sp>
        <p:nvSpPr>
          <p:cNvPr id="77" name="TextBox 76"/>
          <p:cNvSpPr txBox="1"/>
          <p:nvPr/>
        </p:nvSpPr>
        <p:spPr>
          <a:xfrm>
            <a:off x="533400" y="1828802"/>
            <a:ext cx="685800" cy="246221"/>
          </a:xfrm>
          <a:prstGeom prst="rect">
            <a:avLst/>
          </a:prstGeom>
          <a:noFill/>
        </p:spPr>
        <p:txBody>
          <a:bodyPr wrap="square" rtlCol="0">
            <a:spAutoFit/>
          </a:bodyPr>
          <a:lstStyle/>
          <a:p>
            <a:r>
              <a:rPr lang="en-US" sz="1000" dirty="0" smtClean="0"/>
              <a:t>1860</a:t>
            </a:r>
            <a:endParaRPr lang="en-US" sz="1000" dirty="0"/>
          </a:p>
        </p:txBody>
      </p:sp>
      <p:sp>
        <p:nvSpPr>
          <p:cNvPr id="78" name="TextBox 77"/>
          <p:cNvSpPr txBox="1"/>
          <p:nvPr/>
        </p:nvSpPr>
        <p:spPr>
          <a:xfrm>
            <a:off x="533400" y="1981202"/>
            <a:ext cx="685800" cy="246221"/>
          </a:xfrm>
          <a:prstGeom prst="rect">
            <a:avLst/>
          </a:prstGeom>
          <a:noFill/>
        </p:spPr>
        <p:txBody>
          <a:bodyPr wrap="square" rtlCol="0">
            <a:spAutoFit/>
          </a:bodyPr>
          <a:lstStyle/>
          <a:p>
            <a:r>
              <a:rPr lang="en-US" sz="1000" dirty="0" smtClean="0"/>
              <a:t>1870</a:t>
            </a:r>
            <a:endParaRPr lang="en-US" sz="1000" dirty="0"/>
          </a:p>
        </p:txBody>
      </p:sp>
      <p:sp>
        <p:nvSpPr>
          <p:cNvPr id="79" name="TextBox 78"/>
          <p:cNvSpPr txBox="1"/>
          <p:nvPr/>
        </p:nvSpPr>
        <p:spPr>
          <a:xfrm>
            <a:off x="533400" y="2133602"/>
            <a:ext cx="685800" cy="246221"/>
          </a:xfrm>
          <a:prstGeom prst="rect">
            <a:avLst/>
          </a:prstGeom>
          <a:noFill/>
        </p:spPr>
        <p:txBody>
          <a:bodyPr wrap="square" rtlCol="0">
            <a:spAutoFit/>
          </a:bodyPr>
          <a:lstStyle/>
          <a:p>
            <a:r>
              <a:rPr lang="en-US" sz="1000" dirty="0" smtClean="0"/>
              <a:t>1880</a:t>
            </a:r>
            <a:endParaRPr lang="en-US" sz="1000" dirty="0"/>
          </a:p>
        </p:txBody>
      </p:sp>
      <p:sp>
        <p:nvSpPr>
          <p:cNvPr id="80" name="TextBox 79"/>
          <p:cNvSpPr txBox="1"/>
          <p:nvPr/>
        </p:nvSpPr>
        <p:spPr>
          <a:xfrm>
            <a:off x="533400" y="2286002"/>
            <a:ext cx="685800" cy="246221"/>
          </a:xfrm>
          <a:prstGeom prst="rect">
            <a:avLst/>
          </a:prstGeom>
          <a:noFill/>
        </p:spPr>
        <p:txBody>
          <a:bodyPr wrap="square" rtlCol="0">
            <a:spAutoFit/>
          </a:bodyPr>
          <a:lstStyle/>
          <a:p>
            <a:r>
              <a:rPr lang="en-US" sz="1000" dirty="0" smtClean="0"/>
              <a:t>1890</a:t>
            </a:r>
            <a:endParaRPr lang="en-US" sz="1000" dirty="0"/>
          </a:p>
        </p:txBody>
      </p:sp>
      <p:sp>
        <p:nvSpPr>
          <p:cNvPr id="81" name="TextBox 80"/>
          <p:cNvSpPr txBox="1"/>
          <p:nvPr/>
        </p:nvSpPr>
        <p:spPr>
          <a:xfrm>
            <a:off x="533400" y="2420780"/>
            <a:ext cx="685800" cy="246221"/>
          </a:xfrm>
          <a:prstGeom prst="rect">
            <a:avLst/>
          </a:prstGeom>
          <a:noFill/>
        </p:spPr>
        <p:txBody>
          <a:bodyPr wrap="square" rtlCol="0">
            <a:spAutoFit/>
          </a:bodyPr>
          <a:lstStyle/>
          <a:p>
            <a:r>
              <a:rPr lang="en-US" sz="1000" dirty="0" smtClean="0"/>
              <a:t>1900</a:t>
            </a:r>
            <a:endParaRPr lang="en-US" sz="1000" dirty="0"/>
          </a:p>
        </p:txBody>
      </p:sp>
      <p:sp>
        <p:nvSpPr>
          <p:cNvPr id="82" name="TextBox 81"/>
          <p:cNvSpPr txBox="1"/>
          <p:nvPr/>
        </p:nvSpPr>
        <p:spPr>
          <a:xfrm>
            <a:off x="533400" y="2573180"/>
            <a:ext cx="685800" cy="246221"/>
          </a:xfrm>
          <a:prstGeom prst="rect">
            <a:avLst/>
          </a:prstGeom>
          <a:noFill/>
        </p:spPr>
        <p:txBody>
          <a:bodyPr wrap="square" rtlCol="0">
            <a:spAutoFit/>
          </a:bodyPr>
          <a:lstStyle/>
          <a:p>
            <a:r>
              <a:rPr lang="en-US" sz="1000" dirty="0" smtClean="0"/>
              <a:t>1910</a:t>
            </a:r>
            <a:endParaRPr lang="en-US" sz="1000" dirty="0"/>
          </a:p>
        </p:txBody>
      </p:sp>
      <p:sp>
        <p:nvSpPr>
          <p:cNvPr id="83" name="TextBox 82"/>
          <p:cNvSpPr txBox="1"/>
          <p:nvPr/>
        </p:nvSpPr>
        <p:spPr>
          <a:xfrm>
            <a:off x="533400" y="2725580"/>
            <a:ext cx="685800" cy="246221"/>
          </a:xfrm>
          <a:prstGeom prst="rect">
            <a:avLst/>
          </a:prstGeom>
          <a:noFill/>
        </p:spPr>
        <p:txBody>
          <a:bodyPr wrap="square" rtlCol="0">
            <a:spAutoFit/>
          </a:bodyPr>
          <a:lstStyle/>
          <a:p>
            <a:r>
              <a:rPr lang="en-US" sz="1000" dirty="0" smtClean="0"/>
              <a:t>1920</a:t>
            </a:r>
            <a:endParaRPr lang="en-US" sz="1000" dirty="0"/>
          </a:p>
        </p:txBody>
      </p:sp>
      <p:sp>
        <p:nvSpPr>
          <p:cNvPr id="84" name="TextBox 83"/>
          <p:cNvSpPr txBox="1"/>
          <p:nvPr/>
        </p:nvSpPr>
        <p:spPr>
          <a:xfrm>
            <a:off x="533400" y="2877980"/>
            <a:ext cx="685800" cy="246221"/>
          </a:xfrm>
          <a:prstGeom prst="rect">
            <a:avLst/>
          </a:prstGeom>
          <a:noFill/>
        </p:spPr>
        <p:txBody>
          <a:bodyPr wrap="square" rtlCol="0">
            <a:spAutoFit/>
          </a:bodyPr>
          <a:lstStyle/>
          <a:p>
            <a:r>
              <a:rPr lang="en-US" sz="1000" b="1" dirty="0" smtClean="0"/>
              <a:t>1930</a:t>
            </a:r>
            <a:endParaRPr lang="en-US" sz="1000" b="1" dirty="0"/>
          </a:p>
        </p:txBody>
      </p:sp>
      <p:sp>
        <p:nvSpPr>
          <p:cNvPr id="85" name="TextBox 84"/>
          <p:cNvSpPr txBox="1"/>
          <p:nvPr/>
        </p:nvSpPr>
        <p:spPr>
          <a:xfrm>
            <a:off x="533400" y="3030380"/>
            <a:ext cx="685800" cy="246221"/>
          </a:xfrm>
          <a:prstGeom prst="rect">
            <a:avLst/>
          </a:prstGeom>
          <a:noFill/>
        </p:spPr>
        <p:txBody>
          <a:bodyPr wrap="square" rtlCol="0">
            <a:spAutoFit/>
          </a:bodyPr>
          <a:lstStyle/>
          <a:p>
            <a:r>
              <a:rPr lang="en-US" sz="1000" b="1" dirty="0" smtClean="0"/>
              <a:t>1940</a:t>
            </a:r>
            <a:endParaRPr lang="en-US" sz="1000" b="1" dirty="0"/>
          </a:p>
        </p:txBody>
      </p:sp>
      <p:sp>
        <p:nvSpPr>
          <p:cNvPr id="86" name="TextBox 85"/>
          <p:cNvSpPr txBox="1"/>
          <p:nvPr/>
        </p:nvSpPr>
        <p:spPr>
          <a:xfrm>
            <a:off x="533400" y="3182780"/>
            <a:ext cx="685800" cy="246221"/>
          </a:xfrm>
          <a:prstGeom prst="rect">
            <a:avLst/>
          </a:prstGeom>
          <a:noFill/>
        </p:spPr>
        <p:txBody>
          <a:bodyPr wrap="square" rtlCol="0">
            <a:spAutoFit/>
          </a:bodyPr>
          <a:lstStyle/>
          <a:p>
            <a:r>
              <a:rPr lang="en-US" sz="1000" dirty="0" smtClean="0"/>
              <a:t>1950</a:t>
            </a:r>
            <a:endParaRPr lang="en-US" sz="1000" dirty="0"/>
          </a:p>
        </p:txBody>
      </p:sp>
      <p:sp>
        <p:nvSpPr>
          <p:cNvPr id="87" name="TextBox 86"/>
          <p:cNvSpPr txBox="1"/>
          <p:nvPr/>
        </p:nvSpPr>
        <p:spPr>
          <a:xfrm>
            <a:off x="533400" y="3335180"/>
            <a:ext cx="685800" cy="246221"/>
          </a:xfrm>
          <a:prstGeom prst="rect">
            <a:avLst/>
          </a:prstGeom>
          <a:noFill/>
        </p:spPr>
        <p:txBody>
          <a:bodyPr wrap="square" rtlCol="0">
            <a:spAutoFit/>
          </a:bodyPr>
          <a:lstStyle/>
          <a:p>
            <a:r>
              <a:rPr lang="en-US" sz="1000" dirty="0" smtClean="0"/>
              <a:t>1960</a:t>
            </a:r>
            <a:endParaRPr lang="en-US" sz="1000" dirty="0"/>
          </a:p>
        </p:txBody>
      </p:sp>
      <p:sp>
        <p:nvSpPr>
          <p:cNvPr id="88" name="TextBox 87"/>
          <p:cNvSpPr txBox="1"/>
          <p:nvPr/>
        </p:nvSpPr>
        <p:spPr>
          <a:xfrm>
            <a:off x="533400" y="3487580"/>
            <a:ext cx="685800" cy="246221"/>
          </a:xfrm>
          <a:prstGeom prst="rect">
            <a:avLst/>
          </a:prstGeom>
          <a:noFill/>
        </p:spPr>
        <p:txBody>
          <a:bodyPr wrap="square" rtlCol="0">
            <a:spAutoFit/>
          </a:bodyPr>
          <a:lstStyle/>
          <a:p>
            <a:r>
              <a:rPr lang="en-US" sz="1000" dirty="0" smtClean="0"/>
              <a:t>1970</a:t>
            </a:r>
            <a:endParaRPr lang="en-US" sz="1000" dirty="0"/>
          </a:p>
        </p:txBody>
      </p:sp>
      <p:sp>
        <p:nvSpPr>
          <p:cNvPr id="89" name="TextBox 88"/>
          <p:cNvSpPr txBox="1"/>
          <p:nvPr/>
        </p:nvSpPr>
        <p:spPr>
          <a:xfrm>
            <a:off x="533400" y="3639980"/>
            <a:ext cx="685800" cy="246221"/>
          </a:xfrm>
          <a:prstGeom prst="rect">
            <a:avLst/>
          </a:prstGeom>
          <a:noFill/>
        </p:spPr>
        <p:txBody>
          <a:bodyPr wrap="square" rtlCol="0">
            <a:spAutoFit/>
          </a:bodyPr>
          <a:lstStyle/>
          <a:p>
            <a:r>
              <a:rPr lang="en-US" sz="1000" dirty="0" smtClean="0"/>
              <a:t>1980</a:t>
            </a:r>
            <a:endParaRPr lang="en-US" sz="1000" dirty="0"/>
          </a:p>
        </p:txBody>
      </p:sp>
      <p:sp>
        <p:nvSpPr>
          <p:cNvPr id="90" name="TextBox 89"/>
          <p:cNvSpPr txBox="1"/>
          <p:nvPr/>
        </p:nvSpPr>
        <p:spPr>
          <a:xfrm>
            <a:off x="533400" y="3792380"/>
            <a:ext cx="685800" cy="246221"/>
          </a:xfrm>
          <a:prstGeom prst="rect">
            <a:avLst/>
          </a:prstGeom>
          <a:noFill/>
        </p:spPr>
        <p:txBody>
          <a:bodyPr wrap="square" rtlCol="0">
            <a:spAutoFit/>
          </a:bodyPr>
          <a:lstStyle/>
          <a:p>
            <a:r>
              <a:rPr lang="en-US" sz="1000" dirty="0" smtClean="0"/>
              <a:t>1990</a:t>
            </a:r>
            <a:endParaRPr lang="en-US" sz="1000" dirty="0"/>
          </a:p>
        </p:txBody>
      </p:sp>
      <p:sp>
        <p:nvSpPr>
          <p:cNvPr id="91" name="TextBox 90"/>
          <p:cNvSpPr txBox="1"/>
          <p:nvPr/>
        </p:nvSpPr>
        <p:spPr>
          <a:xfrm>
            <a:off x="533400" y="3944780"/>
            <a:ext cx="685800" cy="246221"/>
          </a:xfrm>
          <a:prstGeom prst="rect">
            <a:avLst/>
          </a:prstGeom>
          <a:noFill/>
        </p:spPr>
        <p:txBody>
          <a:bodyPr wrap="square" rtlCol="0">
            <a:spAutoFit/>
          </a:bodyPr>
          <a:lstStyle/>
          <a:p>
            <a:r>
              <a:rPr lang="en-US" sz="1000" b="1" dirty="0" smtClean="0"/>
              <a:t>2000</a:t>
            </a:r>
            <a:endParaRPr lang="en-US" sz="1000" b="1" dirty="0"/>
          </a:p>
        </p:txBody>
      </p:sp>
      <p:sp>
        <p:nvSpPr>
          <p:cNvPr id="92" name="TextBox 91"/>
          <p:cNvSpPr txBox="1"/>
          <p:nvPr/>
        </p:nvSpPr>
        <p:spPr>
          <a:xfrm>
            <a:off x="533400" y="4097180"/>
            <a:ext cx="685800" cy="246221"/>
          </a:xfrm>
          <a:prstGeom prst="rect">
            <a:avLst/>
          </a:prstGeom>
          <a:noFill/>
        </p:spPr>
        <p:txBody>
          <a:bodyPr wrap="square" rtlCol="0">
            <a:spAutoFit/>
          </a:bodyPr>
          <a:lstStyle/>
          <a:p>
            <a:r>
              <a:rPr lang="en-US" sz="1000" dirty="0" smtClean="0"/>
              <a:t>2010</a:t>
            </a:r>
            <a:endParaRPr lang="en-US" sz="1000" dirty="0"/>
          </a:p>
        </p:txBody>
      </p:sp>
      <p:sp>
        <p:nvSpPr>
          <p:cNvPr id="93" name="TextBox 92"/>
          <p:cNvSpPr txBox="1"/>
          <p:nvPr/>
        </p:nvSpPr>
        <p:spPr>
          <a:xfrm>
            <a:off x="533400" y="4249580"/>
            <a:ext cx="685800" cy="246221"/>
          </a:xfrm>
          <a:prstGeom prst="rect">
            <a:avLst/>
          </a:prstGeom>
          <a:noFill/>
        </p:spPr>
        <p:txBody>
          <a:bodyPr wrap="square" rtlCol="0">
            <a:spAutoFit/>
          </a:bodyPr>
          <a:lstStyle/>
          <a:p>
            <a:r>
              <a:rPr lang="en-US" sz="1000" dirty="0" smtClean="0"/>
              <a:t>2020</a:t>
            </a:r>
            <a:endParaRPr lang="en-US" sz="1000" dirty="0"/>
          </a:p>
        </p:txBody>
      </p:sp>
      <p:sp>
        <p:nvSpPr>
          <p:cNvPr id="98" name="Rectangle 97"/>
          <p:cNvSpPr/>
          <p:nvPr/>
        </p:nvSpPr>
        <p:spPr>
          <a:xfrm>
            <a:off x="1066800" y="419100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Rectangle 98"/>
          <p:cNvSpPr/>
          <p:nvPr/>
        </p:nvSpPr>
        <p:spPr>
          <a:xfrm>
            <a:off x="1066800" y="43738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p:cNvSpPr/>
          <p:nvPr/>
        </p:nvSpPr>
        <p:spPr>
          <a:xfrm>
            <a:off x="1524000" y="3962401"/>
            <a:ext cx="228600" cy="143470"/>
          </a:xfrm>
          <a:prstGeom prst="rect">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1524000" y="4124976"/>
            <a:ext cx="228600" cy="323711"/>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ight Brace 29"/>
          <p:cNvSpPr/>
          <p:nvPr/>
        </p:nvSpPr>
        <p:spPr>
          <a:xfrm>
            <a:off x="1371600" y="838200"/>
            <a:ext cx="114300" cy="219217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2" name="Right Brace 101"/>
          <p:cNvSpPr/>
          <p:nvPr/>
        </p:nvSpPr>
        <p:spPr>
          <a:xfrm>
            <a:off x="1366839" y="3096575"/>
            <a:ext cx="138319" cy="9906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3" name="Right Brace 102"/>
          <p:cNvSpPr/>
          <p:nvPr/>
        </p:nvSpPr>
        <p:spPr>
          <a:xfrm>
            <a:off x="5396638" y="3603576"/>
            <a:ext cx="152400" cy="66243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4" name="Right Brace 103"/>
          <p:cNvSpPr/>
          <p:nvPr/>
        </p:nvSpPr>
        <p:spPr>
          <a:xfrm>
            <a:off x="5396638" y="4285761"/>
            <a:ext cx="152400" cy="109609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0" name="TextBox 109"/>
          <p:cNvSpPr txBox="1"/>
          <p:nvPr/>
        </p:nvSpPr>
        <p:spPr>
          <a:xfrm>
            <a:off x="3796438" y="3553053"/>
            <a:ext cx="685800" cy="246221"/>
          </a:xfrm>
          <a:prstGeom prst="rect">
            <a:avLst/>
          </a:prstGeom>
          <a:noFill/>
        </p:spPr>
        <p:txBody>
          <a:bodyPr wrap="square" rtlCol="0">
            <a:spAutoFit/>
          </a:bodyPr>
          <a:lstStyle/>
          <a:p>
            <a:r>
              <a:rPr lang="en-US" sz="1000" dirty="0" smtClean="0"/>
              <a:t>1996</a:t>
            </a:r>
            <a:endParaRPr lang="en-US" sz="1000" dirty="0"/>
          </a:p>
        </p:txBody>
      </p:sp>
      <p:sp>
        <p:nvSpPr>
          <p:cNvPr id="111" name="TextBox 110"/>
          <p:cNvSpPr txBox="1"/>
          <p:nvPr/>
        </p:nvSpPr>
        <p:spPr>
          <a:xfrm>
            <a:off x="3796438" y="3916432"/>
            <a:ext cx="685800" cy="246221"/>
          </a:xfrm>
          <a:prstGeom prst="rect">
            <a:avLst/>
          </a:prstGeom>
          <a:noFill/>
        </p:spPr>
        <p:txBody>
          <a:bodyPr wrap="square" rtlCol="0">
            <a:spAutoFit/>
          </a:bodyPr>
          <a:lstStyle/>
          <a:p>
            <a:r>
              <a:rPr lang="en-US" sz="1000" b="1" dirty="0" smtClean="0"/>
              <a:t>2000</a:t>
            </a:r>
            <a:endParaRPr lang="en-US" sz="1000" b="1" dirty="0"/>
          </a:p>
        </p:txBody>
      </p:sp>
      <p:sp>
        <p:nvSpPr>
          <p:cNvPr id="112" name="TextBox 111"/>
          <p:cNvSpPr txBox="1"/>
          <p:nvPr/>
        </p:nvSpPr>
        <p:spPr>
          <a:xfrm>
            <a:off x="3796438" y="4238853"/>
            <a:ext cx="685800" cy="246221"/>
          </a:xfrm>
          <a:prstGeom prst="rect">
            <a:avLst/>
          </a:prstGeom>
          <a:noFill/>
        </p:spPr>
        <p:txBody>
          <a:bodyPr wrap="square" rtlCol="0">
            <a:spAutoFit/>
          </a:bodyPr>
          <a:lstStyle/>
          <a:p>
            <a:r>
              <a:rPr lang="en-US" sz="1000" dirty="0" smtClean="0"/>
              <a:t>2005</a:t>
            </a:r>
            <a:endParaRPr lang="en-US" sz="1000" dirty="0"/>
          </a:p>
        </p:txBody>
      </p:sp>
      <p:sp>
        <p:nvSpPr>
          <p:cNvPr id="113" name="TextBox 112"/>
          <p:cNvSpPr txBox="1"/>
          <p:nvPr/>
        </p:nvSpPr>
        <p:spPr>
          <a:xfrm>
            <a:off x="3796438" y="5153253"/>
            <a:ext cx="685800" cy="246221"/>
          </a:xfrm>
          <a:prstGeom prst="rect">
            <a:avLst/>
          </a:prstGeom>
          <a:noFill/>
        </p:spPr>
        <p:txBody>
          <a:bodyPr wrap="square" rtlCol="0">
            <a:spAutoFit/>
          </a:bodyPr>
          <a:lstStyle/>
          <a:p>
            <a:r>
              <a:rPr lang="en-US" sz="1000" dirty="0" smtClean="0"/>
              <a:t>2020</a:t>
            </a:r>
            <a:endParaRPr lang="en-US" sz="1000" dirty="0"/>
          </a:p>
        </p:txBody>
      </p:sp>
      <p:sp>
        <p:nvSpPr>
          <p:cNvPr id="115" name="Rectangle 114"/>
          <p:cNvSpPr/>
          <p:nvPr/>
        </p:nvSpPr>
        <p:spPr>
          <a:xfrm>
            <a:off x="4329838" y="4616290"/>
            <a:ext cx="398824" cy="79763"/>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p:cNvSpPr/>
          <p:nvPr/>
        </p:nvSpPr>
        <p:spPr>
          <a:xfrm>
            <a:off x="4787040" y="3591833"/>
            <a:ext cx="554725" cy="647019"/>
          </a:xfrm>
          <a:prstGeom prst="rect">
            <a:avLst/>
          </a:prstGeom>
          <a:solidFill>
            <a:schemeClr val="accent1">
              <a:lumMod val="40000"/>
              <a:lumOff val="60000"/>
            </a:schemeClr>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116"/>
          <p:cNvSpPr/>
          <p:nvPr/>
        </p:nvSpPr>
        <p:spPr>
          <a:xfrm>
            <a:off x="4787038" y="4284193"/>
            <a:ext cx="554724" cy="1097659"/>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 name="TextBox 120"/>
          <p:cNvSpPr txBox="1"/>
          <p:nvPr/>
        </p:nvSpPr>
        <p:spPr>
          <a:xfrm>
            <a:off x="3796438" y="4543653"/>
            <a:ext cx="685800" cy="246221"/>
          </a:xfrm>
          <a:prstGeom prst="rect">
            <a:avLst/>
          </a:prstGeom>
          <a:noFill/>
        </p:spPr>
        <p:txBody>
          <a:bodyPr wrap="square" rtlCol="0">
            <a:spAutoFit/>
          </a:bodyPr>
          <a:lstStyle/>
          <a:p>
            <a:r>
              <a:rPr lang="en-US" sz="1000" dirty="0" smtClean="0"/>
              <a:t>2010</a:t>
            </a:r>
            <a:endParaRPr lang="en-US" sz="1000" dirty="0"/>
          </a:p>
        </p:txBody>
      </p:sp>
      <p:sp>
        <p:nvSpPr>
          <p:cNvPr id="122" name="Rectangle 121"/>
          <p:cNvSpPr/>
          <p:nvPr/>
        </p:nvSpPr>
        <p:spPr>
          <a:xfrm>
            <a:off x="4329838" y="5225890"/>
            <a:ext cx="398824" cy="79763"/>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3" name="Straight Connector 122"/>
          <p:cNvCxnSpPr/>
          <p:nvPr/>
        </p:nvCxnSpPr>
        <p:spPr>
          <a:xfrm flipH="1">
            <a:off x="4167693" y="3606848"/>
            <a:ext cx="1" cy="1775004"/>
          </a:xfrm>
          <a:prstGeom prst="line">
            <a:avLst/>
          </a:prstGeom>
        </p:spPr>
        <p:style>
          <a:lnRef idx="1">
            <a:schemeClr val="accent1"/>
          </a:lnRef>
          <a:fillRef idx="0">
            <a:schemeClr val="accent1"/>
          </a:fillRef>
          <a:effectRef idx="0">
            <a:schemeClr val="accent1"/>
          </a:effectRef>
          <a:fontRef idx="minor">
            <a:schemeClr val="tx1"/>
          </a:fontRef>
        </p:style>
      </p:cxnSp>
      <p:sp>
        <p:nvSpPr>
          <p:cNvPr id="127" name="Rectangle 126"/>
          <p:cNvSpPr/>
          <p:nvPr/>
        </p:nvSpPr>
        <p:spPr>
          <a:xfrm>
            <a:off x="3733800" y="3335179"/>
            <a:ext cx="4814162" cy="21512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tangle 127"/>
          <p:cNvSpPr/>
          <p:nvPr/>
        </p:nvSpPr>
        <p:spPr>
          <a:xfrm>
            <a:off x="533401" y="3914551"/>
            <a:ext cx="1453344" cy="58125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270" name="Straight Connector 11269"/>
          <p:cNvCxnSpPr>
            <a:stCxn id="128" idx="3"/>
          </p:cNvCxnSpPr>
          <p:nvPr/>
        </p:nvCxnSpPr>
        <p:spPr>
          <a:xfrm>
            <a:off x="1986747" y="4205175"/>
            <a:ext cx="1747055" cy="16902"/>
          </a:xfrm>
          <a:prstGeom prst="line">
            <a:avLst/>
          </a:prstGeom>
        </p:spPr>
        <p:style>
          <a:lnRef idx="1">
            <a:schemeClr val="accent1"/>
          </a:lnRef>
          <a:fillRef idx="0">
            <a:schemeClr val="accent1"/>
          </a:fillRef>
          <a:effectRef idx="0">
            <a:schemeClr val="accent1"/>
          </a:effectRef>
          <a:fontRef idx="minor">
            <a:schemeClr val="tx1"/>
          </a:fontRef>
        </p:style>
      </p:cxnSp>
      <p:sp>
        <p:nvSpPr>
          <p:cNvPr id="132" name="Rectangle 131"/>
          <p:cNvSpPr/>
          <p:nvPr/>
        </p:nvSpPr>
        <p:spPr>
          <a:xfrm>
            <a:off x="1066800" y="821767"/>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 name="Rectangle 132"/>
          <p:cNvSpPr/>
          <p:nvPr/>
        </p:nvSpPr>
        <p:spPr>
          <a:xfrm>
            <a:off x="1066800" y="974167"/>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4" name="Rectangle 133"/>
          <p:cNvSpPr/>
          <p:nvPr/>
        </p:nvSpPr>
        <p:spPr>
          <a:xfrm>
            <a:off x="1066800" y="1126567"/>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5" name="Rectangle 134"/>
          <p:cNvSpPr/>
          <p:nvPr/>
        </p:nvSpPr>
        <p:spPr>
          <a:xfrm>
            <a:off x="1066800" y="1278967"/>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6" name="Rectangle 135"/>
          <p:cNvSpPr/>
          <p:nvPr/>
        </p:nvSpPr>
        <p:spPr>
          <a:xfrm>
            <a:off x="1066800" y="1431367"/>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8" name="Rectangle 137"/>
          <p:cNvSpPr/>
          <p:nvPr/>
        </p:nvSpPr>
        <p:spPr>
          <a:xfrm>
            <a:off x="1066800" y="16306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Rectangle 138"/>
          <p:cNvSpPr/>
          <p:nvPr/>
        </p:nvSpPr>
        <p:spPr>
          <a:xfrm>
            <a:off x="1066800" y="17830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0" name="Rectangle 139"/>
          <p:cNvSpPr/>
          <p:nvPr/>
        </p:nvSpPr>
        <p:spPr>
          <a:xfrm>
            <a:off x="1066800" y="19354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p:cNvSpPr/>
          <p:nvPr/>
        </p:nvSpPr>
        <p:spPr>
          <a:xfrm>
            <a:off x="1066800" y="20878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2" name="Rectangle 141"/>
          <p:cNvSpPr/>
          <p:nvPr/>
        </p:nvSpPr>
        <p:spPr>
          <a:xfrm>
            <a:off x="1066800" y="22402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 name="Rectangle 142"/>
          <p:cNvSpPr/>
          <p:nvPr/>
        </p:nvSpPr>
        <p:spPr>
          <a:xfrm>
            <a:off x="1066800" y="23926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Rectangle 143"/>
          <p:cNvSpPr/>
          <p:nvPr/>
        </p:nvSpPr>
        <p:spPr>
          <a:xfrm>
            <a:off x="1066800" y="254508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Rectangle 145"/>
          <p:cNvSpPr/>
          <p:nvPr/>
        </p:nvSpPr>
        <p:spPr>
          <a:xfrm>
            <a:off x="1066800" y="266700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Rectangle 146"/>
          <p:cNvSpPr/>
          <p:nvPr/>
        </p:nvSpPr>
        <p:spPr>
          <a:xfrm>
            <a:off x="1066800" y="281940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8" name="Rectangle 147"/>
          <p:cNvSpPr/>
          <p:nvPr/>
        </p:nvSpPr>
        <p:spPr>
          <a:xfrm>
            <a:off x="1066800" y="2971802"/>
            <a:ext cx="228600" cy="45719"/>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9" name="Rectangle 148"/>
          <p:cNvSpPr/>
          <p:nvPr/>
        </p:nvSpPr>
        <p:spPr>
          <a:xfrm>
            <a:off x="1066800" y="31242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1" name="Rectangle 150"/>
          <p:cNvSpPr/>
          <p:nvPr/>
        </p:nvSpPr>
        <p:spPr>
          <a:xfrm>
            <a:off x="1066800" y="32766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2" name="Rectangle 151"/>
          <p:cNvSpPr/>
          <p:nvPr/>
        </p:nvSpPr>
        <p:spPr>
          <a:xfrm>
            <a:off x="1066800" y="34290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 name="Rectangle 152"/>
          <p:cNvSpPr/>
          <p:nvPr/>
        </p:nvSpPr>
        <p:spPr>
          <a:xfrm>
            <a:off x="1066800" y="35814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4" name="Rectangle 153"/>
          <p:cNvSpPr/>
          <p:nvPr/>
        </p:nvSpPr>
        <p:spPr>
          <a:xfrm>
            <a:off x="1066800" y="37338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154"/>
          <p:cNvSpPr/>
          <p:nvPr/>
        </p:nvSpPr>
        <p:spPr>
          <a:xfrm>
            <a:off x="1066800" y="3886200"/>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6" name="Rectangle 155"/>
          <p:cNvSpPr/>
          <p:nvPr/>
        </p:nvSpPr>
        <p:spPr>
          <a:xfrm>
            <a:off x="1066800" y="4038602"/>
            <a:ext cx="228600" cy="45719"/>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2" name="Slide Number Placeholder 11271"/>
          <p:cNvSpPr>
            <a:spLocks noGrp="1"/>
          </p:cNvSpPr>
          <p:nvPr>
            <p:ph type="sldNum" sz="quarter" idx="12"/>
          </p:nvPr>
        </p:nvSpPr>
        <p:spPr/>
        <p:txBody>
          <a:bodyPr/>
          <a:lstStyle/>
          <a:p>
            <a:fld id="{5212C905-FF40-4437-BDDD-7BDE312C732D}" type="slidenum">
              <a:rPr lang="en-US"/>
              <a:pPr/>
              <a:t>4</a:t>
            </a:fld>
            <a:endParaRPr lang="en-US" dirty="0">
              <a:solidFill>
                <a:schemeClr val="bg1"/>
              </a:solidFill>
            </a:endParaRPr>
          </a:p>
        </p:txBody>
      </p:sp>
      <p:sp>
        <p:nvSpPr>
          <p:cNvPr id="95" name="Rectangle 94"/>
          <p:cNvSpPr/>
          <p:nvPr/>
        </p:nvSpPr>
        <p:spPr>
          <a:xfrm>
            <a:off x="4329838" y="4001575"/>
            <a:ext cx="428012" cy="85601"/>
          </a:xfrm>
          <a:prstGeom prst="rect">
            <a:avLst/>
          </a:prstGeom>
          <a:gradFill flip="none" rotWithShape="1">
            <a:gsLst>
              <a:gs pos="0">
                <a:schemeClr val="accent2">
                  <a:lumMod val="100000"/>
                </a:schemeClr>
              </a:gs>
              <a:gs pos="81000">
                <a:schemeClr val="accent1"/>
              </a:gs>
              <a:gs pos="100000">
                <a:schemeClr val="accent1">
                  <a:tint val="23500"/>
                  <a:satMod val="160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 xmlns:p14="http://schemas.microsoft.com/office/powerpoint/2010/main" val="21615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4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8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8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8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8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9"/>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7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7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7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7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6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67"/>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56"/>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55"/>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54"/>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53"/>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52"/>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51"/>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149"/>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90"/>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89"/>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88"/>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87"/>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86"/>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85"/>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102"/>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93"/>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92"/>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101"/>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100"/>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128"/>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11270"/>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127"/>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110"/>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123"/>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111"/>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112"/>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121"/>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113"/>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116"/>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117"/>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103"/>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104"/>
                                        </p:tgtEl>
                                        <p:attrNameLst>
                                          <p:attrName>style.visibility</p:attrName>
                                        </p:attrNameLst>
                                      </p:cBhvr>
                                      <p:to>
                                        <p:strVal val="visible"/>
                                      </p:to>
                                    </p:set>
                                  </p:childTnLst>
                                </p:cTn>
                              </p:par>
                              <p:par>
                                <p:cTn id="141" presetID="1" presetClass="entr" presetSubtype="0" fill="hold" grpId="0" nodeType="withEffect">
                                  <p:stCondLst>
                                    <p:cond delay="0"/>
                                  </p:stCondLst>
                                  <p:childTnLst>
                                    <p:set>
                                      <p:cBhvr>
                                        <p:cTn id="142" dur="1" fill="hold">
                                          <p:stCondLst>
                                            <p:cond delay="0"/>
                                          </p:stCondLst>
                                        </p:cTn>
                                        <p:tgtEl>
                                          <p:spTgt spid="21"/>
                                        </p:tgtEl>
                                        <p:attrNameLst>
                                          <p:attrName>style.visibility</p:attrName>
                                        </p:attrNameLst>
                                      </p:cBhvr>
                                      <p:to>
                                        <p:strVal val="visible"/>
                                      </p:to>
                                    </p:set>
                                  </p:childTnLst>
                                </p:cTn>
                              </p:par>
                              <p:par>
                                <p:cTn id="143" presetID="1" presetClass="entr" presetSubtype="0" fill="hold" grpId="0" nodeType="withEffect">
                                  <p:stCondLst>
                                    <p:cond delay="0"/>
                                  </p:stCondLst>
                                  <p:childTnLst>
                                    <p:set>
                                      <p:cBhvr>
                                        <p:cTn id="144" dur="1" fill="hold">
                                          <p:stCondLst>
                                            <p:cond delay="0"/>
                                          </p:stCondLst>
                                        </p:cTn>
                                        <p:tgtEl>
                                          <p:spTgt spid="24"/>
                                        </p:tgtEl>
                                        <p:attrNameLst>
                                          <p:attrName>style.visibility</p:attrName>
                                        </p:attrNameLst>
                                      </p:cBhvr>
                                      <p:to>
                                        <p:strVal val="visible"/>
                                      </p:to>
                                    </p:set>
                                  </p:childTnLst>
                                </p:cTn>
                              </p:par>
                              <p:par>
                                <p:cTn id="145" presetID="1" presetClass="entr" presetSubtype="0" fill="hold" grpId="0" nodeType="withEffect">
                                  <p:stCondLst>
                                    <p:cond delay="0"/>
                                  </p:stCondLst>
                                  <p:childTnLst>
                                    <p:set>
                                      <p:cBhvr>
                                        <p:cTn id="146" dur="1" fill="hold">
                                          <p:stCondLst>
                                            <p:cond delay="0"/>
                                          </p:stCondLst>
                                        </p:cTn>
                                        <p:tgtEl>
                                          <p:spTgt spid="95"/>
                                        </p:tgtEl>
                                        <p:attrNameLst>
                                          <p:attrName>style.visibility</p:attrName>
                                        </p:attrNameLst>
                                      </p:cBhvr>
                                      <p:to>
                                        <p:strVal val="visible"/>
                                      </p:to>
                                    </p:set>
                                  </p:childTnLst>
                                </p:cTn>
                              </p:par>
                            </p:childTnLst>
                          </p:cTn>
                        </p:par>
                      </p:childTnLst>
                    </p:cTn>
                  </p:par>
                  <p:par>
                    <p:cTn id="147" fill="hold">
                      <p:stCondLst>
                        <p:cond delay="indefinite"/>
                      </p:stCondLst>
                      <p:childTnLst>
                        <p:par>
                          <p:cTn id="148" fill="hold">
                            <p:stCondLst>
                              <p:cond delay="0"/>
                            </p:stCondLst>
                            <p:childTnLst>
                              <p:par>
                                <p:cTn id="149" presetID="1" presetClass="entr" presetSubtype="0" fill="hold" grpId="0" nodeType="clickEffect">
                                  <p:stCondLst>
                                    <p:cond delay="0"/>
                                  </p:stCondLst>
                                  <p:childTnLst>
                                    <p:set>
                                      <p:cBhvr>
                                        <p:cTn id="150" dur="1" fill="hold">
                                          <p:stCondLst>
                                            <p:cond delay="0"/>
                                          </p:stCondLst>
                                        </p:cTn>
                                        <p:tgtEl>
                                          <p:spTgt spid="98"/>
                                        </p:tgtEl>
                                        <p:attrNameLst>
                                          <p:attrName>style.visibility</p:attrName>
                                        </p:attrNameLst>
                                      </p:cBhvr>
                                      <p:to>
                                        <p:strVal val="visible"/>
                                      </p:to>
                                    </p:set>
                                  </p:childTnLst>
                                </p:cTn>
                              </p:par>
                              <p:par>
                                <p:cTn id="151" presetID="1" presetClass="entr" presetSubtype="0" fill="hold" grpId="0" nodeType="withEffect">
                                  <p:stCondLst>
                                    <p:cond delay="0"/>
                                  </p:stCondLst>
                                  <p:childTnLst>
                                    <p:set>
                                      <p:cBhvr>
                                        <p:cTn id="152" dur="1" fill="hold">
                                          <p:stCondLst>
                                            <p:cond delay="0"/>
                                          </p:stCondLst>
                                        </p:cTn>
                                        <p:tgtEl>
                                          <p:spTgt spid="99"/>
                                        </p:tgtEl>
                                        <p:attrNameLst>
                                          <p:attrName>style.visibility</p:attrName>
                                        </p:attrNameLst>
                                      </p:cBhvr>
                                      <p:to>
                                        <p:strVal val="visible"/>
                                      </p:to>
                                    </p:set>
                                  </p:childTnLst>
                                </p:cTn>
                              </p:par>
                              <p:par>
                                <p:cTn id="153" presetID="1" presetClass="entr" presetSubtype="0" fill="hold" grpId="0" nodeType="withEffect">
                                  <p:stCondLst>
                                    <p:cond delay="0"/>
                                  </p:stCondLst>
                                  <p:childTnLst>
                                    <p:set>
                                      <p:cBhvr>
                                        <p:cTn id="154" dur="1" fill="hold">
                                          <p:stCondLst>
                                            <p:cond delay="0"/>
                                          </p:stCondLst>
                                        </p:cTn>
                                        <p:tgtEl>
                                          <p:spTgt spid="115"/>
                                        </p:tgtEl>
                                        <p:attrNameLst>
                                          <p:attrName>style.visibility</p:attrName>
                                        </p:attrNameLst>
                                      </p:cBhvr>
                                      <p:to>
                                        <p:strVal val="visible"/>
                                      </p:to>
                                    </p:set>
                                  </p:childTnLst>
                                </p:cTn>
                              </p:par>
                              <p:par>
                                <p:cTn id="155" presetID="1" presetClass="entr" presetSubtype="0" fill="hold" grpId="0" nodeType="withEffect">
                                  <p:stCondLst>
                                    <p:cond delay="0"/>
                                  </p:stCondLst>
                                  <p:childTnLst>
                                    <p:set>
                                      <p:cBhvr>
                                        <p:cTn id="156" dur="1" fill="hold">
                                          <p:stCondLst>
                                            <p:cond delay="0"/>
                                          </p:stCondLst>
                                        </p:cTn>
                                        <p:tgtEl>
                                          <p:spTgt spid="122"/>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P spid="24" grpId="0"/>
      <p:bldP spid="33" grpId="0"/>
      <p:bldP spid="63" grpId="0"/>
      <p:bldP spid="67" grpId="0"/>
      <p:bldP spid="68" grpId="0"/>
      <p:bldP spid="70"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8" grpId="0" animBg="1"/>
      <p:bldP spid="99" grpId="0" animBg="1"/>
      <p:bldP spid="100" grpId="0" animBg="1"/>
      <p:bldP spid="101" grpId="0" animBg="1"/>
      <p:bldP spid="30" grpId="0" animBg="1"/>
      <p:bldP spid="102" grpId="0" animBg="1"/>
      <p:bldP spid="103" grpId="0" animBg="1"/>
      <p:bldP spid="104" grpId="0" animBg="1"/>
      <p:bldP spid="110" grpId="0"/>
      <p:bldP spid="111" grpId="0"/>
      <p:bldP spid="112" grpId="0"/>
      <p:bldP spid="113" grpId="0"/>
      <p:bldP spid="115" grpId="0" animBg="1"/>
      <p:bldP spid="116" grpId="0" animBg="1"/>
      <p:bldP spid="117" grpId="0" animBg="1"/>
      <p:bldP spid="121" grpId="0"/>
      <p:bldP spid="122" grpId="0" animBg="1"/>
      <p:bldP spid="127" grpId="0" animBg="1"/>
      <p:bldP spid="128" grpId="0" animBg="1"/>
      <p:bldP spid="132" grpId="0" animBg="1"/>
      <p:bldP spid="133" grpId="0" animBg="1"/>
      <p:bldP spid="134" grpId="0" animBg="1"/>
      <p:bldP spid="135" grpId="0" animBg="1"/>
      <p:bldP spid="136" grpId="0" animBg="1"/>
      <p:bldP spid="138" grpId="0" animBg="1"/>
      <p:bldP spid="139" grpId="0" animBg="1"/>
      <p:bldP spid="140" grpId="0" animBg="1"/>
      <p:bldP spid="141" grpId="0" animBg="1"/>
      <p:bldP spid="142" grpId="0" animBg="1"/>
      <p:bldP spid="143" grpId="0" animBg="1"/>
      <p:bldP spid="144" grpId="0" animBg="1"/>
      <p:bldP spid="146" grpId="0" animBg="1"/>
      <p:bldP spid="147" grpId="0" animBg="1"/>
      <p:bldP spid="148" grpId="0" animBg="1"/>
      <p:bldP spid="149" grpId="0" animBg="1"/>
      <p:bldP spid="151" grpId="0" animBg="1"/>
      <p:bldP spid="152" grpId="0" animBg="1"/>
      <p:bldP spid="153" grpId="0" animBg="1"/>
      <p:bldP spid="154" grpId="0" animBg="1"/>
      <p:bldP spid="155" grpId="0" animBg="1"/>
      <p:bldP spid="156" grpId="0" animBg="1"/>
      <p:bldP spid="9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000" dirty="0">
                <a:solidFill>
                  <a:srgbClr val="C00000"/>
                </a:solidFill>
                <a:latin typeface="Arial" charset="0"/>
                <a:cs typeface="Arial" charset="0"/>
              </a:rPr>
              <a:t>ACS Data Collection Process</a:t>
            </a:r>
          </a:p>
        </p:txBody>
      </p:sp>
      <p:sp>
        <p:nvSpPr>
          <p:cNvPr id="5" name="Title 17"/>
          <p:cNvSpPr txBox="1">
            <a:spLocks/>
          </p:cNvSpPr>
          <p:nvPr/>
        </p:nvSpPr>
        <p:spPr>
          <a:xfrm>
            <a:off x="674688" y="304800"/>
            <a:ext cx="7772400" cy="914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b="1" i="0" kern="1200" baseline="0">
                <a:solidFill>
                  <a:schemeClr val="tx1"/>
                </a:solidFill>
                <a:latin typeface="Arial" panose="020B0604020202020204" pitchFamily="34" charset="0"/>
                <a:ea typeface="+mj-ea"/>
                <a:cs typeface="+mj-cs"/>
              </a:defRPr>
            </a:lvl1pPr>
          </a:lstStyle>
          <a:p>
            <a:endParaRPr lang="en-US" sz="4000" dirty="0" smtClean="0">
              <a:solidFill>
                <a:srgbClr val="C00000"/>
              </a:solidFill>
              <a:effectLst>
                <a:outerShdw blurRad="38100" dist="38100" dir="2700000" algn="tl">
                  <a:srgbClr val="000000">
                    <a:alpha val="43137"/>
                  </a:srgbClr>
                </a:outerShdw>
              </a:effectLst>
              <a:latin typeface="Arial" charset="0"/>
              <a:cs typeface="Arial" charset="0"/>
            </a:endParaRPr>
          </a:p>
        </p:txBody>
      </p:sp>
      <p:pic>
        <p:nvPicPr>
          <p:cNvPr id="12" name="Picture 19"/>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615184" y="2213187"/>
            <a:ext cx="1728216" cy="1152144"/>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20"/>
          <p:cNvPicPr>
            <a:picLocks noChangeAspect="1" noChangeArrowheads="1"/>
          </p:cNvPicPr>
          <p:nvPr/>
        </p:nvPicPr>
        <p:blipFill rotWithShape="1">
          <a:blip r:embed="rId4" cstate="print">
            <a:extLst>
              <a:ext uri="{28A0092B-C50C-407E-A947-70E740481C1C}">
                <a14:useLocalDpi xmlns="" xmlns:a14="http://schemas.microsoft.com/office/drawing/2010/main" val="0"/>
              </a:ext>
            </a:extLst>
          </a:blip>
          <a:srcRect l="4184" r="5036"/>
          <a:stretch/>
        </p:blipFill>
        <p:spPr bwMode="auto">
          <a:xfrm>
            <a:off x="4572000" y="2215896"/>
            <a:ext cx="1714108" cy="1152144"/>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4" name="Picture 21"/>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553200" y="2215896"/>
            <a:ext cx="1727386" cy="1152144"/>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5" name="Left Brace 14"/>
          <p:cNvSpPr/>
          <p:nvPr/>
        </p:nvSpPr>
        <p:spPr>
          <a:xfrm rot="16200000">
            <a:off x="2228449" y="1827247"/>
            <a:ext cx="558800" cy="3733800"/>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6" name="Left Brace 15"/>
          <p:cNvSpPr/>
          <p:nvPr/>
        </p:nvSpPr>
        <p:spPr>
          <a:xfrm rot="16200000">
            <a:off x="6144114" y="1837073"/>
            <a:ext cx="558800" cy="3714151"/>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7" name="TextBox 16"/>
          <p:cNvSpPr txBox="1"/>
          <p:nvPr/>
        </p:nvSpPr>
        <p:spPr>
          <a:xfrm>
            <a:off x="526648" y="4039682"/>
            <a:ext cx="3962400"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Self-Response Modes</a:t>
            </a:r>
            <a:endParaRPr lang="en-US" sz="2400" b="1" dirty="0">
              <a:latin typeface="Arial" panose="020B0604020202020204" pitchFamily="34" charset="0"/>
              <a:cs typeface="Arial" panose="020B0604020202020204" pitchFamily="34" charset="0"/>
            </a:endParaRPr>
          </a:p>
        </p:txBody>
      </p:sp>
      <p:sp>
        <p:nvSpPr>
          <p:cNvPr id="18" name="TextBox 17"/>
          <p:cNvSpPr txBox="1"/>
          <p:nvPr/>
        </p:nvSpPr>
        <p:spPr>
          <a:xfrm>
            <a:off x="4560890" y="4039682"/>
            <a:ext cx="3767139" cy="461665"/>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Non-Response Modes</a:t>
            </a:r>
            <a:endParaRPr lang="en-US" sz="2400" b="1" dirty="0">
              <a:latin typeface="Arial" panose="020B0604020202020204" pitchFamily="34" charset="0"/>
              <a:cs typeface="Arial" panose="020B0604020202020204" pitchFamily="34" charset="0"/>
            </a:endParaRPr>
          </a:p>
        </p:txBody>
      </p:sp>
      <p:sp>
        <p:nvSpPr>
          <p:cNvPr id="21" name="Slide Number Placeholder 1"/>
          <p:cNvSpPr>
            <a:spLocks noGrp="1"/>
          </p:cNvSpPr>
          <p:nvPr>
            <p:ph type="sldNum" sz="quarter" idx="12"/>
          </p:nvPr>
        </p:nvSpPr>
        <p:spPr>
          <a:xfrm>
            <a:off x="3505200" y="6356351"/>
            <a:ext cx="2133600" cy="365125"/>
          </a:xfrm>
        </p:spPr>
        <p:txBody>
          <a:bodyPr/>
          <a:lstStyle/>
          <a:p>
            <a:fld id="{5212C905-FF40-4437-BDDD-7BDE312C732D}" type="slidenum">
              <a:rPr lang="en-US"/>
              <a:pPr/>
              <a:t>5</a:t>
            </a:fld>
            <a:endParaRPr lang="en-US" dirty="0">
              <a:solidFill>
                <a:schemeClr val="bg1"/>
              </a:solidFill>
            </a:endParaRPr>
          </a:p>
        </p:txBody>
      </p:sp>
      <p:pic>
        <p:nvPicPr>
          <p:cNvPr id="19" name="Picture 18"/>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40948" y="2213187"/>
            <a:ext cx="1721252" cy="1149096"/>
          </a:xfrm>
          <a:prstGeom prst="rect">
            <a:avLst/>
          </a:prstGeom>
          <a:noFill/>
          <a:ln w="9525">
            <a:solidFill>
              <a:schemeClr val="tx1"/>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90600" y="1824336"/>
            <a:ext cx="1295400" cy="400110"/>
          </a:xfrm>
          <a:prstGeom prst="rect">
            <a:avLst/>
          </a:prstGeom>
          <a:noFill/>
        </p:spPr>
        <p:txBody>
          <a:bodyPr wrap="square" rtlCol="0">
            <a:spAutoFit/>
          </a:bodyPr>
          <a:lstStyle/>
          <a:p>
            <a:r>
              <a:rPr lang="en-US" sz="2000" b="1" dirty="0" smtClean="0">
                <a:solidFill>
                  <a:schemeClr val="tx2"/>
                </a:solidFill>
                <a:latin typeface="Arial" panose="020B0604020202020204" pitchFamily="34" charset="0"/>
                <a:cs typeface="Arial" panose="020B0604020202020204" pitchFamily="34" charset="0"/>
              </a:rPr>
              <a:t>Online</a:t>
            </a:r>
            <a:endParaRPr lang="en-US" sz="2000" b="1" dirty="0">
              <a:solidFill>
                <a:schemeClr val="tx2"/>
              </a:solidFill>
              <a:latin typeface="Arial" panose="020B0604020202020204" pitchFamily="34" charset="0"/>
              <a:cs typeface="Arial" panose="020B0604020202020204" pitchFamily="34" charset="0"/>
            </a:endParaRPr>
          </a:p>
        </p:txBody>
      </p:sp>
      <p:sp>
        <p:nvSpPr>
          <p:cNvPr id="22" name="TextBox 21"/>
          <p:cNvSpPr txBox="1"/>
          <p:nvPr/>
        </p:nvSpPr>
        <p:spPr>
          <a:xfrm>
            <a:off x="2971800" y="1824336"/>
            <a:ext cx="914400" cy="400110"/>
          </a:xfrm>
          <a:prstGeom prst="rect">
            <a:avLst/>
          </a:prstGeom>
          <a:noFill/>
        </p:spPr>
        <p:txBody>
          <a:bodyPr wrap="square" rtlCol="0">
            <a:spAutoFit/>
          </a:bodyPr>
          <a:lstStyle/>
          <a:p>
            <a:r>
              <a:rPr lang="en-US" sz="2000" b="1" dirty="0" smtClean="0">
                <a:solidFill>
                  <a:schemeClr val="tx2"/>
                </a:solidFill>
                <a:latin typeface="Arial" panose="020B0604020202020204" pitchFamily="34" charset="0"/>
                <a:cs typeface="Arial" panose="020B0604020202020204" pitchFamily="34" charset="0"/>
              </a:rPr>
              <a:t>Mail</a:t>
            </a:r>
            <a:endParaRPr lang="en-US" sz="2000" b="1" dirty="0">
              <a:solidFill>
                <a:schemeClr val="tx2"/>
              </a:solidFill>
              <a:latin typeface="Arial" panose="020B0604020202020204" pitchFamily="34" charset="0"/>
              <a:cs typeface="Arial" panose="020B0604020202020204" pitchFamily="34" charset="0"/>
            </a:endParaRPr>
          </a:p>
        </p:txBody>
      </p:sp>
      <p:sp>
        <p:nvSpPr>
          <p:cNvPr id="23" name="TextBox 22"/>
          <p:cNvSpPr txBox="1"/>
          <p:nvPr/>
        </p:nvSpPr>
        <p:spPr>
          <a:xfrm>
            <a:off x="4648200" y="1824336"/>
            <a:ext cx="1808162" cy="400110"/>
          </a:xfrm>
          <a:prstGeom prst="rect">
            <a:avLst/>
          </a:prstGeom>
          <a:noFill/>
        </p:spPr>
        <p:txBody>
          <a:bodyPr wrap="square" rtlCol="0">
            <a:spAutoFit/>
          </a:bodyPr>
          <a:lstStyle/>
          <a:p>
            <a:r>
              <a:rPr lang="en-US" sz="2000" b="1" dirty="0" smtClean="0">
                <a:solidFill>
                  <a:schemeClr val="tx2"/>
                </a:solidFill>
                <a:latin typeface="Arial" panose="020B0604020202020204" pitchFamily="34" charset="0"/>
                <a:cs typeface="Arial" panose="020B0604020202020204" pitchFamily="34" charset="0"/>
              </a:rPr>
              <a:t>Telephone</a:t>
            </a:r>
            <a:endParaRPr lang="en-US" sz="2000" b="1" dirty="0">
              <a:solidFill>
                <a:schemeClr val="tx2"/>
              </a:solidFill>
              <a:latin typeface="Arial" panose="020B0604020202020204" pitchFamily="34" charset="0"/>
              <a:cs typeface="Arial" panose="020B0604020202020204" pitchFamily="34" charset="0"/>
            </a:endParaRPr>
          </a:p>
        </p:txBody>
      </p:sp>
      <p:sp>
        <p:nvSpPr>
          <p:cNvPr id="24" name="TextBox 23"/>
          <p:cNvSpPr txBox="1"/>
          <p:nvPr/>
        </p:nvSpPr>
        <p:spPr>
          <a:xfrm>
            <a:off x="6477002" y="1828800"/>
            <a:ext cx="2009775" cy="400110"/>
          </a:xfrm>
          <a:prstGeom prst="rect">
            <a:avLst/>
          </a:prstGeom>
          <a:noFill/>
        </p:spPr>
        <p:txBody>
          <a:bodyPr wrap="square" rtlCol="0">
            <a:spAutoFit/>
          </a:bodyPr>
          <a:lstStyle/>
          <a:p>
            <a:r>
              <a:rPr lang="en-US" sz="2000" b="1" dirty="0" smtClean="0">
                <a:solidFill>
                  <a:schemeClr val="tx2"/>
                </a:solidFill>
                <a:latin typeface="Arial" panose="020B0604020202020204" pitchFamily="34" charset="0"/>
                <a:cs typeface="Arial" panose="020B0604020202020204" pitchFamily="34" charset="0"/>
              </a:rPr>
              <a:t>Personal Visit</a:t>
            </a:r>
            <a:endParaRPr lang="en-US" sz="2000"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52211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p:bldP spid="18"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cstate="print">
            <a:grayscl/>
            <a:extLst>
              <a:ext uri="{28A0092B-C50C-407E-A947-70E740481C1C}">
                <a14:useLocalDpi xmlns="" xmlns:a14="http://schemas.microsoft.com/office/drawing/2010/main" val="0"/>
              </a:ext>
            </a:extLst>
          </a:blip>
          <a:srcRect l="19872" r="3832"/>
          <a:stretch/>
        </p:blipFill>
        <p:spPr>
          <a:xfrm>
            <a:off x="3124200" y="2667001"/>
            <a:ext cx="2485048" cy="2171383"/>
          </a:xfrm>
          <a:prstGeom prst="rect">
            <a:avLst/>
          </a:prstGeom>
        </p:spPr>
      </p:pic>
      <p:sp>
        <p:nvSpPr>
          <p:cNvPr id="8195" name="Title 1"/>
          <p:cNvSpPr>
            <a:spLocks noGrp="1"/>
          </p:cNvSpPr>
          <p:nvPr>
            <p:ph type="title"/>
          </p:nvPr>
        </p:nvSpPr>
        <p:spPr>
          <a:xfrm>
            <a:off x="609600" y="152400"/>
            <a:ext cx="7696200" cy="838200"/>
          </a:xfrm>
        </p:spPr>
        <p:txBody>
          <a:bodyPr>
            <a:normAutofit/>
          </a:bodyPr>
          <a:lstStyle/>
          <a:p>
            <a:pPr eaLnBrk="1" hangingPunct="1"/>
            <a:r>
              <a:rPr lang="en-US" sz="4000" b="1" dirty="0" smtClean="0">
                <a:solidFill>
                  <a:srgbClr val="C00000"/>
                </a:solidFill>
                <a:cs typeface="Arial" panose="020B0604020202020204" pitchFamily="34" charset="0"/>
              </a:rPr>
              <a:t>ACS Content</a:t>
            </a:r>
            <a:endParaRPr lang="en-US" sz="2800" b="1" dirty="0" smtClean="0">
              <a:solidFill>
                <a:srgbClr val="C00000"/>
              </a:solidFill>
              <a:cs typeface="Arial" panose="020B0604020202020204" pitchFamily="34" charset="0"/>
            </a:endParaRPr>
          </a:p>
        </p:txBody>
      </p:sp>
      <p:pic>
        <p:nvPicPr>
          <p:cNvPr id="8197" name="Picture 10" descr="One girl walking beside another girl in a wheelchair"/>
          <p:cNvPicPr>
            <a:picLocks noGrp="1" noChangeAspect="1" noChangeArrowheads="1"/>
          </p:cNvPicPr>
          <p:nvPr>
            <p:ph idx="1"/>
          </p:nvPr>
        </p:nvPicPr>
        <p:blipFill rotWithShape="1">
          <a:blip r:embed="rId4" cstate="print">
            <a:grayscl/>
            <a:extLst>
              <a:ext uri="{BEBA8EAE-BF5A-486C-A8C5-ECC9F3942E4B}">
                <a14:imgProps xmlns="" xmlns:a14="http://schemas.microsoft.com/office/drawing/2010/main">
                  <a14:imgLayer r:embed="rId5">
                    <a14:imgEffect>
                      <a14:brightnessContrast bright="14000" contrast="10000"/>
                    </a14:imgEffect>
                  </a14:imgLayer>
                </a14:imgProps>
              </a:ext>
            </a:extLst>
          </a:blip>
          <a:srcRect r="10145" b="1787"/>
          <a:stretch/>
        </p:blipFill>
        <p:spPr>
          <a:xfrm>
            <a:off x="711073" y="1066800"/>
            <a:ext cx="2377107" cy="3782865"/>
          </a:xfrm>
          <a:ln>
            <a:noFill/>
          </a:ln>
        </p:spPr>
      </p:pic>
      <p:sp>
        <p:nvSpPr>
          <p:cNvPr id="4" name="Slide Number Placeholder 3"/>
          <p:cNvSpPr txBox="1">
            <a:spLocks noGrp="1"/>
          </p:cNvSpPr>
          <p:nvPr/>
        </p:nvSpPr>
        <p:spPr bwMode="auto">
          <a:xfrm>
            <a:off x="7239000" y="6019800"/>
            <a:ext cx="1905000" cy="457200"/>
          </a:xfrm>
          <a:prstGeom prst="rect">
            <a:avLst/>
          </a:prstGeom>
          <a:noFill/>
          <a:ln>
            <a:miter lim="800000"/>
            <a:headEnd/>
            <a:tailEnd/>
          </a:ln>
        </p:spPr>
        <p:txBody>
          <a:bodyPr/>
          <a:lstStyle/>
          <a:p>
            <a:pPr algn="r">
              <a:defRPr/>
            </a:pPr>
            <a:endParaRPr lang="en-US" sz="1200" b="0" dirty="0">
              <a:solidFill>
                <a:schemeClr val="bg1"/>
              </a:solidFill>
              <a:latin typeface="+mn-lt"/>
            </a:endParaRPr>
          </a:p>
        </p:txBody>
      </p:sp>
      <p:sp>
        <p:nvSpPr>
          <p:cNvPr id="3" name="Rectangle 2"/>
          <p:cNvSpPr/>
          <p:nvPr/>
        </p:nvSpPr>
        <p:spPr>
          <a:xfrm>
            <a:off x="685800" y="1066801"/>
            <a:ext cx="2380420" cy="3767058"/>
          </a:xfrm>
          <a:prstGeom prst="rect">
            <a:avLst/>
          </a:prstGeom>
          <a:solidFill>
            <a:srgbClr val="DCE6F2">
              <a:alpha val="83922"/>
            </a:srgb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400" dirty="0" smtClean="0">
              <a:solidFill>
                <a:schemeClr val="tx1"/>
              </a:solidFill>
              <a:latin typeface="Arial" panose="020B0604020202020204" pitchFamily="34" charset="0"/>
              <a:cs typeface="Arial" panose="020B0604020202020204" pitchFamily="34" charset="0"/>
            </a:endParaRPr>
          </a:p>
          <a:p>
            <a:endParaRPr lang="en-US" sz="1400" dirty="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Ancestry</a:t>
            </a:r>
          </a:p>
          <a:p>
            <a:r>
              <a:rPr lang="en-US" sz="1400" dirty="0">
                <a:solidFill>
                  <a:schemeClr val="tx1"/>
                </a:solidFill>
                <a:latin typeface="Arial" panose="020B0604020202020204" pitchFamily="34" charset="0"/>
                <a:cs typeface="Arial" panose="020B0604020202020204" pitchFamily="34" charset="0"/>
              </a:rPr>
              <a:t>Citizenship</a:t>
            </a:r>
          </a:p>
          <a:p>
            <a:r>
              <a:rPr lang="en-US" sz="1400" dirty="0">
                <a:solidFill>
                  <a:schemeClr val="tx1"/>
                </a:solidFill>
                <a:latin typeface="Arial" panose="020B0604020202020204" pitchFamily="34" charset="0"/>
                <a:cs typeface="Arial" panose="020B0604020202020204" pitchFamily="34" charset="0"/>
              </a:rPr>
              <a:t>Disability</a:t>
            </a:r>
          </a:p>
          <a:p>
            <a:r>
              <a:rPr lang="en-US" sz="1400" dirty="0" smtClean="0">
                <a:solidFill>
                  <a:schemeClr val="tx1"/>
                </a:solidFill>
                <a:latin typeface="Arial" panose="020B0604020202020204" pitchFamily="34" charset="0"/>
                <a:cs typeface="Arial" panose="020B0604020202020204" pitchFamily="34" charset="0"/>
              </a:rPr>
              <a:t>Educational Attainment</a:t>
            </a:r>
          </a:p>
          <a:p>
            <a:r>
              <a:rPr lang="en-US" sz="1400" dirty="0" smtClean="0">
                <a:solidFill>
                  <a:schemeClr val="tx1"/>
                </a:solidFill>
                <a:latin typeface="Arial" panose="020B0604020202020204" pitchFamily="34" charset="0"/>
                <a:cs typeface="Arial" panose="020B0604020202020204" pitchFamily="34" charset="0"/>
              </a:rPr>
              <a:t>Fertility</a:t>
            </a:r>
          </a:p>
          <a:p>
            <a:r>
              <a:rPr lang="en-US" sz="1400" dirty="0" smtClean="0">
                <a:solidFill>
                  <a:schemeClr val="tx1"/>
                </a:solidFill>
                <a:latin typeface="Arial" panose="020B0604020202020204" pitchFamily="34" charset="0"/>
                <a:cs typeface="Arial" panose="020B0604020202020204" pitchFamily="34" charset="0"/>
              </a:rPr>
              <a:t>Grandparents</a:t>
            </a:r>
          </a:p>
          <a:p>
            <a:r>
              <a:rPr lang="en-US" sz="1400" dirty="0">
                <a:solidFill>
                  <a:schemeClr val="tx1"/>
                </a:solidFill>
                <a:latin typeface="Arial" panose="020B0604020202020204" pitchFamily="34" charset="0"/>
                <a:cs typeface="Arial" panose="020B0604020202020204" pitchFamily="34" charset="0"/>
              </a:rPr>
              <a:t>Language</a:t>
            </a:r>
          </a:p>
          <a:p>
            <a:r>
              <a:rPr lang="en-US" sz="1400" dirty="0" smtClean="0">
                <a:solidFill>
                  <a:schemeClr val="tx1"/>
                </a:solidFill>
                <a:latin typeface="Arial" panose="020B0604020202020204" pitchFamily="34" charset="0"/>
                <a:cs typeface="Arial" panose="020B0604020202020204" pitchFamily="34" charset="0"/>
              </a:rPr>
              <a:t>Marital Status</a:t>
            </a:r>
            <a:endParaRPr lang="en-US" sz="1400" dirty="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Migration</a:t>
            </a:r>
            <a:endParaRPr lang="en-US" sz="1400" dirty="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School </a:t>
            </a:r>
            <a:r>
              <a:rPr lang="en-US" sz="1400" dirty="0">
                <a:solidFill>
                  <a:schemeClr val="tx1"/>
                </a:solidFill>
                <a:latin typeface="Arial" panose="020B0604020202020204" pitchFamily="34" charset="0"/>
                <a:cs typeface="Arial" panose="020B0604020202020204" pitchFamily="34" charset="0"/>
              </a:rPr>
              <a:t>Enrollment</a:t>
            </a:r>
          </a:p>
          <a:p>
            <a:r>
              <a:rPr lang="en-US" sz="1400" dirty="0" smtClean="0">
                <a:solidFill>
                  <a:schemeClr val="tx1"/>
                </a:solidFill>
                <a:latin typeface="Arial" panose="020B0604020202020204" pitchFamily="34" charset="0"/>
                <a:cs typeface="Arial" panose="020B0604020202020204" pitchFamily="34" charset="0"/>
              </a:rPr>
              <a:t>Veterans</a:t>
            </a:r>
            <a:endParaRPr lang="en-US" sz="1400" dirty="0">
              <a:solidFill>
                <a:schemeClr val="tx1"/>
              </a:solidFill>
              <a:latin typeface="Arial" panose="020B0604020202020204" pitchFamily="34" charset="0"/>
              <a:cs typeface="Arial" panose="020B0604020202020204" pitchFamily="34" charset="0"/>
            </a:endParaRPr>
          </a:p>
        </p:txBody>
      </p:sp>
      <p:pic>
        <p:nvPicPr>
          <p:cNvPr id="8200" name="Picture 14" descr="Three girls posing for photograph"/>
          <p:cNvPicPr>
            <a:picLocks noChangeAspect="1" noChangeArrowheads="1"/>
          </p:cNvPicPr>
          <p:nvPr/>
        </p:nvPicPr>
        <p:blipFill rotWithShape="1">
          <a:blip r:embed="rId6" cstate="print">
            <a:grayscl/>
            <a:extLst>
              <a:ext uri="{BEBA8EAE-BF5A-486C-A8C5-ECC9F3942E4B}">
                <a14:imgProps xmlns="" xmlns:a14="http://schemas.microsoft.com/office/drawing/2010/main">
                  <a14:imgLayer r:embed="rId7">
                    <a14:imgEffect>
                      <a14:colorTemperature colorTemp="6250"/>
                    </a14:imgEffect>
                  </a14:imgLayer>
                </a14:imgProps>
              </a:ext>
            </a:extLst>
          </a:blip>
          <a:srcRect t="82" r="3744" b="5534"/>
          <a:stretch/>
        </p:blipFill>
        <p:spPr bwMode="auto">
          <a:xfrm>
            <a:off x="3121310" y="1042268"/>
            <a:ext cx="2468034" cy="1582249"/>
          </a:xfrm>
          <a:prstGeom prst="rect">
            <a:avLst/>
          </a:prstGeom>
          <a:noFill/>
          <a:ln w="9525">
            <a:noFill/>
            <a:miter lim="800000"/>
            <a:headEnd/>
            <a:tailEnd/>
          </a:ln>
        </p:spPr>
      </p:pic>
      <p:sp>
        <p:nvSpPr>
          <p:cNvPr id="9" name="TextBox 8"/>
          <p:cNvSpPr txBox="1"/>
          <p:nvPr/>
        </p:nvSpPr>
        <p:spPr>
          <a:xfrm>
            <a:off x="685800" y="1023693"/>
            <a:ext cx="1143000" cy="461665"/>
          </a:xfrm>
          <a:prstGeom prst="rect">
            <a:avLst/>
          </a:prstGeom>
          <a:noFill/>
        </p:spPr>
        <p:txBody>
          <a:bodyPr wrap="square" rtlCol="0">
            <a:spAutoFit/>
          </a:bodyPr>
          <a:lstStyle/>
          <a:p>
            <a:r>
              <a:rPr lang="en-US" sz="2400" b="1" dirty="0" smtClean="0">
                <a:solidFill>
                  <a:schemeClr val="accent2"/>
                </a:solidFill>
                <a:latin typeface="Arial" panose="020B0604020202020204" pitchFamily="34" charset="0"/>
                <a:cs typeface="Arial" panose="020B0604020202020204" pitchFamily="34" charset="0"/>
              </a:rPr>
              <a:t>Social</a:t>
            </a:r>
            <a:endParaRPr lang="en-US" sz="2400" b="1" dirty="0">
              <a:solidFill>
                <a:schemeClr val="accent2"/>
              </a:solidFill>
              <a:latin typeface="Arial" panose="020B0604020202020204" pitchFamily="34" charset="0"/>
              <a:cs typeface="Arial" panose="020B0604020202020204" pitchFamily="34" charset="0"/>
            </a:endParaRPr>
          </a:p>
        </p:txBody>
      </p:sp>
      <p:sp>
        <p:nvSpPr>
          <p:cNvPr id="14" name="Rectangle 13"/>
          <p:cNvSpPr/>
          <p:nvPr/>
        </p:nvSpPr>
        <p:spPr>
          <a:xfrm>
            <a:off x="3136969" y="2667001"/>
            <a:ext cx="2459510" cy="2176236"/>
          </a:xfrm>
          <a:prstGeom prst="rect">
            <a:avLst/>
          </a:prstGeom>
          <a:solidFill>
            <a:srgbClr val="DCE6F2">
              <a:alpha val="83922"/>
            </a:srgb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1200"/>
              </a:spcBef>
            </a:pPr>
            <a:endParaRPr lang="en-US" sz="1400" dirty="0" smtClean="0">
              <a:solidFill>
                <a:schemeClr val="tx1"/>
              </a:solidFill>
              <a:latin typeface="Arial" panose="020B0604020202020204" pitchFamily="34" charset="0"/>
              <a:cs typeface="Arial" panose="020B0604020202020204" pitchFamily="34" charset="0"/>
            </a:endParaRPr>
          </a:p>
          <a:p>
            <a:pPr>
              <a:spcBef>
                <a:spcPts val="1200"/>
              </a:spcBef>
            </a:pPr>
            <a:r>
              <a:rPr lang="en-US" sz="1400" dirty="0" smtClean="0">
                <a:solidFill>
                  <a:schemeClr val="tx1"/>
                </a:solidFill>
                <a:latin typeface="Arial" panose="020B0604020202020204" pitchFamily="34" charset="0"/>
                <a:cs typeface="Arial" panose="020B0604020202020204" pitchFamily="34" charset="0"/>
              </a:rPr>
              <a:t>Class </a:t>
            </a:r>
            <a:r>
              <a:rPr lang="en-US" sz="1400" dirty="0">
                <a:solidFill>
                  <a:schemeClr val="tx1"/>
                </a:solidFill>
                <a:latin typeface="Arial" panose="020B0604020202020204" pitchFamily="34" charset="0"/>
                <a:cs typeface="Arial" panose="020B0604020202020204" pitchFamily="34" charset="0"/>
              </a:rPr>
              <a:t>of </a:t>
            </a:r>
            <a:r>
              <a:rPr lang="en-US" sz="1400" dirty="0" smtClean="0">
                <a:solidFill>
                  <a:schemeClr val="tx1"/>
                </a:solidFill>
                <a:latin typeface="Arial" panose="020B0604020202020204" pitchFamily="34" charset="0"/>
                <a:cs typeface="Arial" panose="020B0604020202020204" pitchFamily="34" charset="0"/>
              </a:rPr>
              <a:t>Worker </a:t>
            </a:r>
          </a:p>
          <a:p>
            <a:r>
              <a:rPr lang="en-US" sz="1400" dirty="0" smtClean="0">
                <a:solidFill>
                  <a:schemeClr val="tx1"/>
                </a:solidFill>
                <a:latin typeface="Arial" panose="020B0604020202020204" pitchFamily="34" charset="0"/>
                <a:cs typeface="Arial" panose="020B0604020202020204" pitchFamily="34" charset="0"/>
              </a:rPr>
              <a:t>Commuting</a:t>
            </a:r>
            <a:endParaRPr lang="en-US" sz="1400" dirty="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Employment Status</a:t>
            </a:r>
          </a:p>
          <a:p>
            <a:r>
              <a:rPr lang="en-US" sz="1400" dirty="0">
                <a:solidFill>
                  <a:schemeClr val="tx1"/>
                </a:solidFill>
                <a:latin typeface="Arial" panose="020B0604020202020204" pitchFamily="34" charset="0"/>
                <a:cs typeface="Arial" panose="020B0604020202020204" pitchFamily="34" charset="0"/>
              </a:rPr>
              <a:t>Food </a:t>
            </a:r>
            <a:r>
              <a:rPr lang="en-US" sz="1400" dirty="0" smtClean="0">
                <a:solidFill>
                  <a:schemeClr val="tx1"/>
                </a:solidFill>
                <a:latin typeface="Arial" panose="020B0604020202020204" pitchFamily="34" charset="0"/>
                <a:cs typeface="Arial" panose="020B0604020202020204" pitchFamily="34" charset="0"/>
              </a:rPr>
              <a:t>Stamps (SNAP)</a:t>
            </a:r>
          </a:p>
          <a:p>
            <a:r>
              <a:rPr lang="en-US" sz="1400" dirty="0">
                <a:solidFill>
                  <a:schemeClr val="tx1"/>
                </a:solidFill>
                <a:latin typeface="Arial" panose="020B0604020202020204" pitchFamily="34" charset="0"/>
                <a:cs typeface="Arial" panose="020B0604020202020204" pitchFamily="34" charset="0"/>
              </a:rPr>
              <a:t>Health Insurance</a:t>
            </a:r>
          </a:p>
          <a:p>
            <a:r>
              <a:rPr lang="en-US" sz="1400" dirty="0" smtClean="0">
                <a:solidFill>
                  <a:schemeClr val="tx1"/>
                </a:solidFill>
                <a:latin typeface="Arial" panose="020B0604020202020204" pitchFamily="34" charset="0"/>
                <a:cs typeface="Arial" panose="020B0604020202020204" pitchFamily="34" charset="0"/>
              </a:rPr>
              <a:t>Hours/Week, Weeks/Year</a:t>
            </a:r>
          </a:p>
          <a:p>
            <a:r>
              <a:rPr lang="en-US" sz="1400" dirty="0" smtClean="0">
                <a:solidFill>
                  <a:schemeClr val="tx1"/>
                </a:solidFill>
                <a:latin typeface="Arial" panose="020B0604020202020204" pitchFamily="34" charset="0"/>
                <a:cs typeface="Arial" panose="020B0604020202020204" pitchFamily="34" charset="0"/>
              </a:rPr>
              <a:t>Income</a:t>
            </a:r>
          </a:p>
          <a:p>
            <a:r>
              <a:rPr lang="en-US" sz="1400" dirty="0">
                <a:solidFill>
                  <a:schemeClr val="tx1"/>
                </a:solidFill>
                <a:latin typeface="Arial" panose="020B0604020202020204" pitchFamily="34" charset="0"/>
                <a:cs typeface="Arial" panose="020B0604020202020204" pitchFamily="34" charset="0"/>
              </a:rPr>
              <a:t>Industry &amp; </a:t>
            </a:r>
            <a:r>
              <a:rPr lang="en-US" sz="1400" dirty="0" smtClean="0">
                <a:solidFill>
                  <a:schemeClr val="tx1"/>
                </a:solidFill>
                <a:latin typeface="Arial" panose="020B0604020202020204" pitchFamily="34" charset="0"/>
                <a:cs typeface="Arial" panose="020B0604020202020204" pitchFamily="34" charset="0"/>
              </a:rPr>
              <a:t>Occupation</a:t>
            </a:r>
          </a:p>
        </p:txBody>
      </p:sp>
      <p:sp>
        <p:nvSpPr>
          <p:cNvPr id="16" name="Rectangle 15"/>
          <p:cNvSpPr/>
          <p:nvPr/>
        </p:nvSpPr>
        <p:spPr>
          <a:xfrm>
            <a:off x="3124200" y="1030748"/>
            <a:ext cx="2459510" cy="1578266"/>
          </a:xfrm>
          <a:prstGeom prst="rect">
            <a:avLst/>
          </a:prstGeom>
          <a:solidFill>
            <a:srgbClr val="DCE6F2">
              <a:alpha val="83922"/>
            </a:srgb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400" dirty="0" smtClean="0">
              <a:solidFill>
                <a:schemeClr val="tx1"/>
              </a:solidFill>
              <a:latin typeface="Arial" panose="020B0604020202020204" pitchFamily="34" charset="0"/>
              <a:cs typeface="Arial" panose="020B0604020202020204" pitchFamily="34" charset="0"/>
            </a:endParaRPr>
          </a:p>
          <a:p>
            <a:endParaRPr lang="en-US" sz="1400" dirty="0">
              <a:solidFill>
                <a:schemeClr val="tx1"/>
              </a:solidFill>
              <a:latin typeface="Arial" panose="020B0604020202020204" pitchFamily="34" charset="0"/>
              <a:cs typeface="Arial" panose="020B0604020202020204" pitchFamily="34" charset="0"/>
            </a:endParaRPr>
          </a:p>
          <a:p>
            <a:r>
              <a:rPr lang="en-US" sz="1400" dirty="0">
                <a:solidFill>
                  <a:schemeClr val="tx1"/>
                </a:solidFill>
                <a:latin typeface="Arial" panose="020B0604020202020204" pitchFamily="34" charset="0"/>
                <a:cs typeface="Arial" panose="020B0604020202020204" pitchFamily="34" charset="0"/>
              </a:rPr>
              <a:t>Age</a:t>
            </a:r>
          </a:p>
          <a:p>
            <a:r>
              <a:rPr lang="en-US" sz="1400" dirty="0">
                <a:solidFill>
                  <a:schemeClr val="tx1"/>
                </a:solidFill>
                <a:latin typeface="Arial" panose="020B0604020202020204" pitchFamily="34" charset="0"/>
                <a:cs typeface="Arial" panose="020B0604020202020204" pitchFamily="34" charset="0"/>
              </a:rPr>
              <a:t>Hispanic Origin</a:t>
            </a:r>
          </a:p>
          <a:p>
            <a:r>
              <a:rPr lang="en-US" sz="1400" dirty="0" smtClean="0">
                <a:solidFill>
                  <a:schemeClr val="tx1"/>
                </a:solidFill>
                <a:latin typeface="Arial" panose="020B0604020202020204" pitchFamily="34" charset="0"/>
                <a:cs typeface="Arial" panose="020B0604020202020204" pitchFamily="34" charset="0"/>
              </a:rPr>
              <a:t>Race</a:t>
            </a:r>
          </a:p>
          <a:p>
            <a:r>
              <a:rPr lang="en-US" sz="1400" dirty="0" smtClean="0">
                <a:solidFill>
                  <a:schemeClr val="tx1"/>
                </a:solidFill>
                <a:latin typeface="Arial" panose="020B0604020202020204" pitchFamily="34" charset="0"/>
                <a:cs typeface="Arial" panose="020B0604020202020204" pitchFamily="34" charset="0"/>
              </a:rPr>
              <a:t>Relationship</a:t>
            </a:r>
          </a:p>
          <a:p>
            <a:r>
              <a:rPr lang="en-US" sz="1400" dirty="0">
                <a:solidFill>
                  <a:schemeClr val="tx1"/>
                </a:solidFill>
                <a:latin typeface="Arial" panose="020B0604020202020204" pitchFamily="34" charset="0"/>
                <a:cs typeface="Arial" panose="020B0604020202020204" pitchFamily="34" charset="0"/>
              </a:rPr>
              <a:t>Sex</a:t>
            </a:r>
          </a:p>
          <a:p>
            <a:endParaRPr lang="en-US" sz="1400" dirty="0">
              <a:solidFill>
                <a:schemeClr val="tx1"/>
              </a:solidFill>
              <a:latin typeface="Arial" panose="020B0604020202020204" pitchFamily="34" charset="0"/>
              <a:cs typeface="Arial" panose="020B0604020202020204" pitchFamily="34" charset="0"/>
            </a:endParaRPr>
          </a:p>
        </p:txBody>
      </p:sp>
      <p:sp>
        <p:nvSpPr>
          <p:cNvPr id="17" name="Line 4"/>
          <p:cNvSpPr>
            <a:spLocks noChangeShapeType="1"/>
          </p:cNvSpPr>
          <p:nvPr/>
        </p:nvSpPr>
        <p:spPr bwMode="auto">
          <a:xfrm flipV="1">
            <a:off x="381000" y="906235"/>
            <a:ext cx="8229600" cy="0"/>
          </a:xfrm>
          <a:prstGeom prst="line">
            <a:avLst/>
          </a:prstGeom>
          <a:noFill/>
          <a:ln w="38100">
            <a:solidFill>
              <a:schemeClr val="tx1"/>
            </a:solidFill>
            <a:round/>
            <a:headEnd/>
            <a:tailEnd/>
          </a:ln>
        </p:spPr>
        <p:txBody>
          <a:bodyPr/>
          <a:lstStyle/>
          <a:p>
            <a:endParaRPr lang="en-US">
              <a:latin typeface="Arial" panose="020B0604020202020204" pitchFamily="34" charset="0"/>
              <a:cs typeface="Arial" panose="020B0604020202020204" pitchFamily="34" charset="0"/>
            </a:endParaRPr>
          </a:p>
        </p:txBody>
      </p:sp>
      <p:sp>
        <p:nvSpPr>
          <p:cNvPr id="7" name="TextBox 6"/>
          <p:cNvSpPr txBox="1"/>
          <p:nvPr/>
        </p:nvSpPr>
        <p:spPr>
          <a:xfrm>
            <a:off x="1866903" y="5163236"/>
            <a:ext cx="1257299" cy="323165"/>
          </a:xfrm>
          <a:prstGeom prst="rect">
            <a:avLst/>
          </a:prstGeom>
          <a:noFill/>
        </p:spPr>
        <p:txBody>
          <a:bodyPr wrap="square" rtlCol="0">
            <a:spAutoFit/>
          </a:bodyPr>
          <a:lstStyle/>
          <a:p>
            <a:r>
              <a:rPr lang="en-US" sz="1500" b="1" dirty="0" smtClean="0">
                <a:solidFill>
                  <a:schemeClr val="accent2"/>
                </a:solidFill>
                <a:latin typeface="Arial" panose="020B0604020202020204" pitchFamily="34" charset="0"/>
                <a:cs typeface="Arial" panose="020B0604020202020204" pitchFamily="34" charset="0"/>
              </a:rPr>
              <a:t>35+ Topics</a:t>
            </a:r>
            <a:endParaRPr lang="en-US" sz="1500" b="1" dirty="0">
              <a:solidFill>
                <a:schemeClr val="accent2"/>
              </a:solidFill>
              <a:latin typeface="Arial" panose="020B0604020202020204" pitchFamily="34" charset="0"/>
              <a:cs typeface="Arial" panose="020B0604020202020204" pitchFamily="34" charset="0"/>
            </a:endParaRPr>
          </a:p>
        </p:txBody>
      </p:sp>
      <p:sp>
        <p:nvSpPr>
          <p:cNvPr id="23" name="TextBox 22"/>
          <p:cNvSpPr txBox="1"/>
          <p:nvPr/>
        </p:nvSpPr>
        <p:spPr>
          <a:xfrm>
            <a:off x="3238503" y="5163236"/>
            <a:ext cx="1562099" cy="323165"/>
          </a:xfrm>
          <a:prstGeom prst="rect">
            <a:avLst/>
          </a:prstGeom>
          <a:noFill/>
        </p:spPr>
        <p:txBody>
          <a:bodyPr wrap="square" rtlCol="0">
            <a:spAutoFit/>
          </a:bodyPr>
          <a:lstStyle/>
          <a:p>
            <a:r>
              <a:rPr lang="en-US" sz="1500" b="1" dirty="0" smtClean="0">
                <a:solidFill>
                  <a:schemeClr val="accent2"/>
                </a:solidFill>
                <a:latin typeface="Arial" panose="020B0604020202020204" pitchFamily="34" charset="0"/>
                <a:cs typeface="Arial" panose="020B0604020202020204" pitchFamily="34" charset="0"/>
              </a:rPr>
              <a:t>1000</a:t>
            </a:r>
            <a:r>
              <a:rPr lang="en-US" sz="1500" dirty="0" smtClean="0">
                <a:solidFill>
                  <a:schemeClr val="accent2"/>
                </a:solidFill>
                <a:latin typeface="Arial" panose="020B0604020202020204" pitchFamily="34" charset="0"/>
                <a:cs typeface="Arial" panose="020B0604020202020204" pitchFamily="34" charset="0"/>
              </a:rPr>
              <a:t>+</a:t>
            </a:r>
            <a:r>
              <a:rPr lang="en-US" sz="1500" b="1" dirty="0" smtClean="0">
                <a:solidFill>
                  <a:schemeClr val="accent2"/>
                </a:solidFill>
                <a:latin typeface="Arial" panose="020B0604020202020204" pitchFamily="34" charset="0"/>
                <a:cs typeface="Arial" panose="020B0604020202020204" pitchFamily="34" charset="0"/>
              </a:rPr>
              <a:t> Tables</a:t>
            </a:r>
            <a:endParaRPr lang="en-US" sz="1500" b="1" dirty="0">
              <a:solidFill>
                <a:schemeClr val="accent2"/>
              </a:solidFill>
              <a:latin typeface="Arial" panose="020B0604020202020204" pitchFamily="34" charset="0"/>
              <a:cs typeface="Arial" panose="020B0604020202020204" pitchFamily="34" charset="0"/>
            </a:endParaRPr>
          </a:p>
        </p:txBody>
      </p:sp>
      <p:sp>
        <p:nvSpPr>
          <p:cNvPr id="24" name="TextBox 23"/>
          <p:cNvSpPr txBox="1"/>
          <p:nvPr/>
        </p:nvSpPr>
        <p:spPr>
          <a:xfrm>
            <a:off x="4876800" y="5163236"/>
            <a:ext cx="2286000" cy="323165"/>
          </a:xfrm>
          <a:prstGeom prst="rect">
            <a:avLst/>
          </a:prstGeom>
          <a:noFill/>
        </p:spPr>
        <p:txBody>
          <a:bodyPr wrap="square" rtlCol="0">
            <a:spAutoFit/>
          </a:bodyPr>
          <a:lstStyle/>
          <a:p>
            <a:r>
              <a:rPr lang="en-US" sz="1500" b="1" dirty="0" smtClean="0">
                <a:solidFill>
                  <a:schemeClr val="accent2"/>
                </a:solidFill>
                <a:latin typeface="Arial" panose="020B0604020202020204" pitchFamily="34" charset="0"/>
                <a:cs typeface="Arial" panose="020B0604020202020204" pitchFamily="34" charset="0"/>
              </a:rPr>
              <a:t>11 Billion Estimates</a:t>
            </a:r>
            <a:endParaRPr lang="en-US" sz="1500" b="1" dirty="0">
              <a:solidFill>
                <a:schemeClr val="accent2"/>
              </a:solidFill>
              <a:latin typeface="Arial" panose="020B0604020202020204" pitchFamily="34" charset="0"/>
              <a:cs typeface="Arial" panose="020B0604020202020204" pitchFamily="34" charset="0"/>
            </a:endParaRPr>
          </a:p>
        </p:txBody>
      </p:sp>
      <p:sp>
        <p:nvSpPr>
          <p:cNvPr id="8" name="Right Arrow 7"/>
          <p:cNvSpPr/>
          <p:nvPr/>
        </p:nvSpPr>
        <p:spPr>
          <a:xfrm>
            <a:off x="3048002" y="5258545"/>
            <a:ext cx="152401" cy="76200"/>
          </a:xfrm>
          <a:prstGeom prst="rightArrow">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cs typeface="Arial" panose="020B0604020202020204" pitchFamily="34" charset="0"/>
            </a:endParaRPr>
          </a:p>
        </p:txBody>
      </p:sp>
      <p:sp>
        <p:nvSpPr>
          <p:cNvPr id="26" name="Right Arrow 25"/>
          <p:cNvSpPr/>
          <p:nvPr/>
        </p:nvSpPr>
        <p:spPr>
          <a:xfrm>
            <a:off x="4724401" y="5258545"/>
            <a:ext cx="152401" cy="76200"/>
          </a:xfrm>
          <a:prstGeom prst="rightArrow">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cs typeface="Arial" panose="020B0604020202020204" pitchFamily="34" charset="0"/>
            </a:endParaRPr>
          </a:p>
        </p:txBody>
      </p:sp>
      <p:sp>
        <p:nvSpPr>
          <p:cNvPr id="6" name="TextBox 5"/>
          <p:cNvSpPr txBox="1"/>
          <p:nvPr/>
        </p:nvSpPr>
        <p:spPr>
          <a:xfrm>
            <a:off x="3066222" y="2654372"/>
            <a:ext cx="1712843" cy="461665"/>
          </a:xfrm>
          <a:prstGeom prst="rect">
            <a:avLst/>
          </a:prstGeom>
          <a:noFill/>
        </p:spPr>
        <p:txBody>
          <a:bodyPr wrap="square" rtlCol="0">
            <a:spAutoFit/>
          </a:bodyPr>
          <a:lstStyle/>
          <a:p>
            <a:r>
              <a:rPr lang="en-US" sz="2400" b="1" dirty="0" smtClean="0">
                <a:solidFill>
                  <a:schemeClr val="accent2"/>
                </a:solidFill>
                <a:latin typeface="Arial" panose="020B0604020202020204" pitchFamily="34" charset="0"/>
                <a:cs typeface="Arial" panose="020B0604020202020204" pitchFamily="34" charset="0"/>
              </a:rPr>
              <a:t>Economic</a:t>
            </a:r>
            <a:endParaRPr lang="en-US" sz="2400" b="1" dirty="0">
              <a:solidFill>
                <a:schemeClr val="accent2"/>
              </a:solidFill>
              <a:latin typeface="Arial" panose="020B0604020202020204" pitchFamily="34" charset="0"/>
              <a:cs typeface="Arial" panose="020B0604020202020204" pitchFamily="34" charset="0"/>
            </a:endParaRPr>
          </a:p>
        </p:txBody>
      </p:sp>
      <p:sp>
        <p:nvSpPr>
          <p:cNvPr id="5" name="TextBox 4"/>
          <p:cNvSpPr txBox="1"/>
          <p:nvPr/>
        </p:nvSpPr>
        <p:spPr>
          <a:xfrm>
            <a:off x="3066220" y="982436"/>
            <a:ext cx="2286000" cy="461665"/>
          </a:xfrm>
          <a:prstGeom prst="rect">
            <a:avLst/>
          </a:prstGeom>
          <a:noFill/>
        </p:spPr>
        <p:txBody>
          <a:bodyPr wrap="square" rtlCol="0">
            <a:spAutoFit/>
          </a:bodyPr>
          <a:lstStyle/>
          <a:p>
            <a:r>
              <a:rPr lang="en-US" sz="2400" b="1" dirty="0" smtClean="0">
                <a:solidFill>
                  <a:schemeClr val="accent2"/>
                </a:solidFill>
                <a:latin typeface="Arial" panose="020B0604020202020204" pitchFamily="34" charset="0"/>
                <a:cs typeface="Arial" panose="020B0604020202020204" pitchFamily="34" charset="0"/>
              </a:rPr>
              <a:t>Demographic</a:t>
            </a:r>
            <a:endParaRPr lang="en-US" sz="2400" b="1" dirty="0">
              <a:solidFill>
                <a:schemeClr val="accent2"/>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rotWithShape="1">
          <a:blip r:embed="rId8" cstate="print">
            <a:grayscl/>
            <a:extLst>
              <a:ext uri="{28A0092B-C50C-407E-A947-70E740481C1C}">
                <a14:useLocalDpi xmlns="" xmlns:a14="http://schemas.microsoft.com/office/drawing/2010/main" val="0"/>
              </a:ext>
            </a:extLst>
          </a:blip>
          <a:srcRect l="45025"/>
          <a:stretch/>
        </p:blipFill>
        <p:spPr>
          <a:xfrm>
            <a:off x="5657022" y="1047119"/>
            <a:ext cx="2782579" cy="3796118"/>
          </a:xfrm>
          <a:prstGeom prst="rect">
            <a:avLst/>
          </a:prstGeom>
        </p:spPr>
      </p:pic>
      <p:sp>
        <p:nvSpPr>
          <p:cNvPr id="15" name="Rectangle 14"/>
          <p:cNvSpPr/>
          <p:nvPr/>
        </p:nvSpPr>
        <p:spPr>
          <a:xfrm>
            <a:off x="5657022" y="1042267"/>
            <a:ext cx="2782579" cy="3796116"/>
          </a:xfrm>
          <a:prstGeom prst="rect">
            <a:avLst/>
          </a:prstGeom>
          <a:solidFill>
            <a:srgbClr val="DCE6F2">
              <a:alpha val="83922"/>
            </a:srgb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400" dirty="0" smtClean="0">
              <a:solidFill>
                <a:schemeClr val="tx1"/>
              </a:solidFill>
              <a:latin typeface="Arial" panose="020B0604020202020204" pitchFamily="34" charset="0"/>
              <a:cs typeface="Arial" panose="020B0604020202020204" pitchFamily="34" charset="0"/>
            </a:endParaRPr>
          </a:p>
          <a:p>
            <a:endParaRPr lang="en-US" sz="1400" dirty="0">
              <a:solidFill>
                <a:schemeClr val="tx1"/>
              </a:solidFill>
              <a:latin typeface="Arial" panose="020B0604020202020204" pitchFamily="34" charset="0"/>
              <a:cs typeface="Arial" panose="020B0604020202020204" pitchFamily="34" charset="0"/>
            </a:endParaRPr>
          </a:p>
          <a:p>
            <a:endParaRPr lang="en-US" sz="1400" dirty="0" smtClean="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Computer </a:t>
            </a:r>
            <a:r>
              <a:rPr lang="en-US" sz="1400" dirty="0">
                <a:solidFill>
                  <a:schemeClr val="tx1"/>
                </a:solidFill>
                <a:latin typeface="Arial" panose="020B0604020202020204" pitchFamily="34" charset="0"/>
                <a:cs typeface="Arial" panose="020B0604020202020204" pitchFamily="34" charset="0"/>
              </a:rPr>
              <a:t>&amp; Internet </a:t>
            </a:r>
            <a:r>
              <a:rPr lang="en-US" sz="1400" dirty="0" smtClean="0">
                <a:solidFill>
                  <a:schemeClr val="tx1"/>
                </a:solidFill>
                <a:latin typeface="Arial" panose="020B0604020202020204" pitchFamily="34" charset="0"/>
                <a:cs typeface="Arial" panose="020B0604020202020204" pitchFamily="34" charset="0"/>
              </a:rPr>
              <a:t>Use</a:t>
            </a:r>
          </a:p>
          <a:p>
            <a:r>
              <a:rPr lang="en-US" sz="1400" dirty="0">
                <a:solidFill>
                  <a:schemeClr val="tx1"/>
                </a:solidFill>
                <a:latin typeface="Arial" panose="020B0604020202020204" pitchFamily="34" charset="0"/>
                <a:cs typeface="Arial" panose="020B0604020202020204" pitchFamily="34" charset="0"/>
              </a:rPr>
              <a:t>Costs </a:t>
            </a:r>
            <a:r>
              <a:rPr lang="en-US" sz="1000" dirty="0">
                <a:solidFill>
                  <a:schemeClr val="tx1"/>
                </a:solidFill>
                <a:latin typeface="Arial" panose="020B0604020202020204" pitchFamily="34" charset="0"/>
                <a:cs typeface="Arial" panose="020B0604020202020204" pitchFamily="34" charset="0"/>
              </a:rPr>
              <a:t>(Mortgage, Taxes, Insurance)</a:t>
            </a:r>
          </a:p>
          <a:p>
            <a:r>
              <a:rPr lang="en-US" sz="1400" dirty="0">
                <a:solidFill>
                  <a:schemeClr val="tx1"/>
                </a:solidFill>
                <a:latin typeface="Arial" panose="020B0604020202020204" pitchFamily="34" charset="0"/>
                <a:cs typeface="Arial" panose="020B0604020202020204" pitchFamily="34" charset="0"/>
              </a:rPr>
              <a:t>Heating Fuel </a:t>
            </a:r>
            <a:endParaRPr lang="en-US" sz="1400" dirty="0" smtClean="0">
              <a:solidFill>
                <a:schemeClr val="tx1"/>
              </a:solidFill>
              <a:latin typeface="Arial" panose="020B0604020202020204" pitchFamily="34" charset="0"/>
              <a:cs typeface="Arial" panose="020B0604020202020204" pitchFamily="34" charset="0"/>
            </a:endParaRPr>
          </a:p>
          <a:p>
            <a:r>
              <a:rPr lang="en-US" sz="1400" dirty="0" smtClean="0">
                <a:solidFill>
                  <a:schemeClr val="tx1"/>
                </a:solidFill>
                <a:latin typeface="Arial" panose="020B0604020202020204" pitchFamily="34" charset="0"/>
                <a:cs typeface="Arial" panose="020B0604020202020204" pitchFamily="34" charset="0"/>
              </a:rPr>
              <a:t>Home </a:t>
            </a:r>
            <a:r>
              <a:rPr lang="en-US" sz="1400" dirty="0">
                <a:solidFill>
                  <a:schemeClr val="tx1"/>
                </a:solidFill>
                <a:latin typeface="Arial" panose="020B0604020202020204" pitchFamily="34" charset="0"/>
                <a:cs typeface="Arial" panose="020B0604020202020204" pitchFamily="34" charset="0"/>
              </a:rPr>
              <a:t>Value</a:t>
            </a:r>
          </a:p>
          <a:p>
            <a:r>
              <a:rPr lang="en-US" sz="1400" dirty="0">
                <a:solidFill>
                  <a:schemeClr val="tx1"/>
                </a:solidFill>
                <a:latin typeface="Arial" panose="020B0604020202020204" pitchFamily="34" charset="0"/>
                <a:cs typeface="Arial" panose="020B0604020202020204" pitchFamily="34" charset="0"/>
              </a:rPr>
              <a:t>Occupancy</a:t>
            </a:r>
          </a:p>
          <a:p>
            <a:r>
              <a:rPr lang="en-US" sz="1400" dirty="0">
                <a:solidFill>
                  <a:schemeClr val="tx1"/>
                </a:solidFill>
                <a:latin typeface="Arial" panose="020B0604020202020204" pitchFamily="34" charset="0"/>
                <a:cs typeface="Arial" panose="020B0604020202020204" pitchFamily="34" charset="0"/>
              </a:rPr>
              <a:t>Plumbing/Kitchen Facilities</a:t>
            </a:r>
          </a:p>
          <a:p>
            <a:r>
              <a:rPr lang="en-US" sz="1400" dirty="0">
                <a:solidFill>
                  <a:schemeClr val="tx1"/>
                </a:solidFill>
                <a:latin typeface="Arial" panose="020B0604020202020204" pitchFamily="34" charset="0"/>
                <a:cs typeface="Arial" panose="020B0604020202020204" pitchFamily="34" charset="0"/>
              </a:rPr>
              <a:t>Structure</a:t>
            </a:r>
          </a:p>
          <a:p>
            <a:r>
              <a:rPr lang="en-US" sz="1400" dirty="0" smtClean="0">
                <a:solidFill>
                  <a:schemeClr val="tx1"/>
                </a:solidFill>
                <a:latin typeface="Arial" panose="020B0604020202020204" pitchFamily="34" charset="0"/>
                <a:cs typeface="Arial" panose="020B0604020202020204" pitchFamily="34" charset="0"/>
              </a:rPr>
              <a:t>Tenure (Own/Rent)</a:t>
            </a:r>
          </a:p>
          <a:p>
            <a:r>
              <a:rPr lang="en-US" sz="1400" dirty="0" smtClean="0">
                <a:solidFill>
                  <a:schemeClr val="tx1"/>
                </a:solidFill>
                <a:latin typeface="Arial" panose="020B0604020202020204" pitchFamily="34" charset="0"/>
                <a:cs typeface="Arial" panose="020B0604020202020204" pitchFamily="34" charset="0"/>
              </a:rPr>
              <a:t>Utilities</a:t>
            </a:r>
          </a:p>
          <a:p>
            <a:r>
              <a:rPr lang="en-US" sz="1400" dirty="0" smtClean="0">
                <a:solidFill>
                  <a:schemeClr val="tx1"/>
                </a:solidFill>
                <a:latin typeface="Arial" panose="020B0604020202020204" pitchFamily="34" charset="0"/>
                <a:cs typeface="Arial" panose="020B0604020202020204" pitchFamily="34" charset="0"/>
              </a:rPr>
              <a:t>Vehicles</a:t>
            </a:r>
          </a:p>
          <a:p>
            <a:r>
              <a:rPr lang="en-US" sz="1400" dirty="0">
                <a:solidFill>
                  <a:schemeClr val="tx1"/>
                </a:solidFill>
                <a:latin typeface="Arial" panose="020B0604020202020204" pitchFamily="34" charset="0"/>
                <a:cs typeface="Arial" panose="020B0604020202020204" pitchFamily="34" charset="0"/>
              </a:rPr>
              <a:t>Year Built/ Year Moved </a:t>
            </a:r>
            <a:r>
              <a:rPr lang="en-US" sz="1400" dirty="0" smtClean="0">
                <a:solidFill>
                  <a:schemeClr val="tx1"/>
                </a:solidFill>
                <a:latin typeface="Arial" panose="020B0604020202020204" pitchFamily="34" charset="0"/>
                <a:cs typeface="Arial" panose="020B0604020202020204" pitchFamily="34" charset="0"/>
              </a:rPr>
              <a:t>In</a:t>
            </a:r>
          </a:p>
        </p:txBody>
      </p:sp>
      <p:sp>
        <p:nvSpPr>
          <p:cNvPr id="19" name="TextBox 18"/>
          <p:cNvSpPr txBox="1"/>
          <p:nvPr/>
        </p:nvSpPr>
        <p:spPr>
          <a:xfrm>
            <a:off x="5657020" y="1057383"/>
            <a:ext cx="1427842" cy="461665"/>
          </a:xfrm>
          <a:prstGeom prst="rect">
            <a:avLst/>
          </a:prstGeom>
          <a:noFill/>
        </p:spPr>
        <p:txBody>
          <a:bodyPr wrap="square" rtlCol="0">
            <a:spAutoFit/>
          </a:bodyPr>
          <a:lstStyle/>
          <a:p>
            <a:r>
              <a:rPr lang="en-US" sz="2400" b="1" dirty="0" smtClean="0">
                <a:solidFill>
                  <a:schemeClr val="accent2"/>
                </a:solidFill>
                <a:latin typeface="Arial" panose="020B0604020202020204" pitchFamily="34" charset="0"/>
                <a:cs typeface="Arial" panose="020B0604020202020204" pitchFamily="34" charset="0"/>
              </a:rPr>
              <a:t>Housing</a:t>
            </a:r>
            <a:endParaRPr lang="en-US" sz="2400" b="1" dirty="0">
              <a:solidFill>
                <a:schemeClr val="accent2"/>
              </a:solidFill>
              <a:latin typeface="Arial" panose="020B0604020202020204" pitchFamily="34" charset="0"/>
              <a:cs typeface="Arial" panose="020B0604020202020204" pitchFamily="34" charset="0"/>
            </a:endParaRPr>
          </a:p>
        </p:txBody>
      </p:sp>
      <p:sp>
        <p:nvSpPr>
          <p:cNvPr id="25" name="Slide Number Placeholder 1"/>
          <p:cNvSpPr>
            <a:spLocks noGrp="1"/>
          </p:cNvSpPr>
          <p:nvPr>
            <p:ph type="sldNum" sz="quarter" idx="12"/>
          </p:nvPr>
        </p:nvSpPr>
        <p:spPr>
          <a:xfrm>
            <a:off x="3505200" y="6356351"/>
            <a:ext cx="2133600" cy="365125"/>
          </a:xfrm>
        </p:spPr>
        <p:txBody>
          <a:bodyPr/>
          <a:lstStyle/>
          <a:p>
            <a:fld id="{5212C905-FF40-4437-BDDD-7BDE312C732D}" type="slidenum">
              <a:rPr lang="en-US"/>
              <a:pPr/>
              <a:t>6</a:t>
            </a:fld>
            <a:endParaRPr lang="en-US" dirty="0">
              <a:solidFill>
                <a:schemeClr val="bg1"/>
              </a:solidFill>
            </a:endParaRPr>
          </a:p>
        </p:txBody>
      </p:sp>
    </p:spTree>
    <p:extLst>
      <p:ext uri="{BB962C8B-B14F-4D97-AF65-F5344CB8AC3E}">
        <p14:creationId xmlns="" xmlns:p14="http://schemas.microsoft.com/office/powerpoint/2010/main" val="30124111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124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999"/>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999"/>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grpId="0" nodeType="afterEffect">
                                  <p:stCondLst>
                                    <p:cond delay="500"/>
                                  </p:stCondLst>
                                  <p:childTnLst>
                                    <p:set>
                                      <p:cBhvr>
                                        <p:cTn id="25" dur="1" fill="hold">
                                          <p:stCondLst>
                                            <p:cond delay="0"/>
                                          </p:stCondLst>
                                        </p:cTn>
                                        <p:tgtEl>
                                          <p:spTgt spid="8"/>
                                        </p:tgtEl>
                                        <p:attrNameLst>
                                          <p:attrName>style.visibility</p:attrName>
                                        </p:attrNameLst>
                                      </p:cBhvr>
                                      <p:to>
                                        <p:strVal val="visible"/>
                                      </p:to>
                                    </p:set>
                                  </p:childTnLst>
                                </p:cTn>
                              </p:par>
                              <p:par>
                                <p:cTn id="26" presetID="1" presetClass="entr" presetSubtype="0" fill="hold" grpId="0" nodeType="withEffect">
                                  <p:stCondLst>
                                    <p:cond delay="500"/>
                                  </p:stCondLst>
                                  <p:childTnLst>
                                    <p:set>
                                      <p:cBhvr>
                                        <p:cTn id="27" dur="1" fill="hold">
                                          <p:stCondLst>
                                            <p:cond delay="0"/>
                                          </p:stCondLst>
                                        </p:cTn>
                                        <p:tgtEl>
                                          <p:spTgt spid="23"/>
                                        </p:tgtEl>
                                        <p:attrNameLst>
                                          <p:attrName>style.visibility</p:attrName>
                                        </p:attrNameLst>
                                      </p:cBhvr>
                                      <p:to>
                                        <p:strVal val="visible"/>
                                      </p:to>
                                    </p:set>
                                  </p:childTnLst>
                                </p:cTn>
                              </p:par>
                            </p:childTnLst>
                          </p:cTn>
                        </p:par>
                        <p:par>
                          <p:cTn id="28" fill="hold">
                            <p:stCondLst>
                              <p:cond delay="500"/>
                            </p:stCondLst>
                            <p:childTnLst>
                              <p:par>
                                <p:cTn id="29" presetID="1" presetClass="entr" presetSubtype="0" fill="hold" grpId="0" nodeType="afterEffect">
                                  <p:stCondLst>
                                    <p:cond delay="50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6" grpId="0" animBg="1"/>
      <p:bldP spid="7" grpId="0"/>
      <p:bldP spid="23" grpId="0"/>
      <p:bldP spid="24" grpId="0"/>
      <p:bldP spid="8" grpId="0" animBg="1"/>
      <p:bldP spid="26"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162"/>
          <p:cNvSpPr>
            <a:spLocks noGrp="1" noChangeArrowheads="1"/>
          </p:cNvSpPr>
          <p:nvPr>
            <p:ph type="title"/>
          </p:nvPr>
        </p:nvSpPr>
        <p:spPr>
          <a:xfrm>
            <a:off x="304800" y="76200"/>
            <a:ext cx="8534400" cy="762000"/>
          </a:xfrm>
          <a:effectLst/>
        </p:spPr>
        <p:txBody>
          <a:bodyPr>
            <a:noAutofit/>
          </a:bodyPr>
          <a:lstStyle/>
          <a:p>
            <a:r>
              <a:rPr lang="en-US" sz="3200" b="1" dirty="0" smtClean="0">
                <a:solidFill>
                  <a:srgbClr val="C00000"/>
                </a:solidFill>
              </a:rPr>
              <a:t>Selected Census Geographic Concepts</a:t>
            </a:r>
          </a:p>
        </p:txBody>
      </p:sp>
      <p:sp>
        <p:nvSpPr>
          <p:cNvPr id="3" name="TextBox 2"/>
          <p:cNvSpPr txBox="1"/>
          <p:nvPr/>
        </p:nvSpPr>
        <p:spPr>
          <a:xfrm>
            <a:off x="3810000" y="762000"/>
            <a:ext cx="1371600" cy="523220"/>
          </a:xfrm>
          <a:prstGeom prst="rect">
            <a:avLst/>
          </a:prstGeom>
          <a:noFill/>
        </p:spPr>
        <p:txBody>
          <a:bodyPr wrap="square" rtlCol="0">
            <a:spAutoFit/>
          </a:bodyPr>
          <a:lstStyle/>
          <a:p>
            <a:r>
              <a:rPr lang="en-US" sz="2800" b="1" dirty="0" smtClean="0">
                <a:solidFill>
                  <a:schemeClr val="tx2">
                    <a:lumMod val="75000"/>
                  </a:schemeClr>
                </a:solidFill>
                <a:latin typeface="Arial" panose="020B0604020202020204" pitchFamily="34" charset="0"/>
                <a:cs typeface="Arial" panose="020B0604020202020204" pitchFamily="34" charset="0"/>
              </a:rPr>
              <a:t>Nation</a:t>
            </a:r>
            <a:endParaRPr lang="en-US" sz="2800" b="1" dirty="0">
              <a:solidFill>
                <a:schemeClr val="tx2">
                  <a:lumMod val="75000"/>
                </a:schemeClr>
              </a:solidFill>
              <a:latin typeface="Arial" panose="020B0604020202020204" pitchFamily="34" charset="0"/>
              <a:cs typeface="Arial" panose="020B0604020202020204" pitchFamily="34" charset="0"/>
            </a:endParaRPr>
          </a:p>
        </p:txBody>
      </p:sp>
      <p:sp>
        <p:nvSpPr>
          <p:cNvPr id="14" name="TextBox 13"/>
          <p:cNvSpPr txBox="1"/>
          <p:nvPr/>
        </p:nvSpPr>
        <p:spPr>
          <a:xfrm>
            <a:off x="3810000" y="1811714"/>
            <a:ext cx="1333500" cy="446276"/>
          </a:xfrm>
          <a:prstGeom prst="rect">
            <a:avLst/>
          </a:prstGeom>
          <a:noFill/>
        </p:spPr>
        <p:txBody>
          <a:bodyPr wrap="square" rtlCol="0">
            <a:spAutoFit/>
          </a:bodyPr>
          <a:lstStyle/>
          <a:p>
            <a:r>
              <a:rPr lang="en-US" sz="2300" b="1" dirty="0" smtClean="0">
                <a:solidFill>
                  <a:schemeClr val="accent1">
                    <a:lumMod val="75000"/>
                  </a:schemeClr>
                </a:solidFill>
                <a:latin typeface="Arial" panose="020B0604020202020204" pitchFamily="34" charset="0"/>
                <a:cs typeface="Arial" panose="020B0604020202020204" pitchFamily="34" charset="0"/>
              </a:rPr>
              <a:t>Regions</a:t>
            </a:r>
            <a:endParaRPr lang="en-US" sz="2300" b="1" dirty="0">
              <a:solidFill>
                <a:schemeClr val="accent1">
                  <a:lumMod val="75000"/>
                </a:schemeClr>
              </a:solidFill>
              <a:latin typeface="Arial" panose="020B0604020202020204" pitchFamily="34" charset="0"/>
              <a:cs typeface="Arial" panose="020B0604020202020204" pitchFamily="34" charset="0"/>
            </a:endParaRPr>
          </a:p>
        </p:txBody>
      </p:sp>
      <p:sp>
        <p:nvSpPr>
          <p:cNvPr id="15" name="TextBox 14"/>
          <p:cNvSpPr txBox="1"/>
          <p:nvPr/>
        </p:nvSpPr>
        <p:spPr>
          <a:xfrm>
            <a:off x="4038600" y="2505076"/>
            <a:ext cx="914400" cy="384721"/>
          </a:xfrm>
          <a:prstGeom prst="rect">
            <a:avLst/>
          </a:prstGeom>
          <a:noFill/>
        </p:spPr>
        <p:txBody>
          <a:bodyPr wrap="square" rtlCol="0">
            <a:spAutoFit/>
          </a:bodyPr>
          <a:lstStyle/>
          <a:p>
            <a:r>
              <a:rPr lang="en-US" sz="1900" b="1" dirty="0" smtClean="0">
                <a:solidFill>
                  <a:schemeClr val="tx2">
                    <a:lumMod val="60000"/>
                    <a:lumOff val="40000"/>
                  </a:schemeClr>
                </a:solidFill>
                <a:latin typeface="Arial" panose="020B0604020202020204" pitchFamily="34" charset="0"/>
                <a:cs typeface="Arial" panose="020B0604020202020204" pitchFamily="34" charset="0"/>
              </a:rPr>
              <a:t>States</a:t>
            </a:r>
            <a:endParaRPr lang="en-US" sz="1900" b="1" dirty="0">
              <a:solidFill>
                <a:schemeClr val="tx2">
                  <a:lumMod val="60000"/>
                  <a:lumOff val="40000"/>
                </a:schemeClr>
              </a:solidFill>
              <a:latin typeface="Arial" panose="020B0604020202020204" pitchFamily="34" charset="0"/>
              <a:cs typeface="Arial" panose="020B0604020202020204" pitchFamily="34" charset="0"/>
            </a:endParaRPr>
          </a:p>
        </p:txBody>
      </p:sp>
      <p:sp>
        <p:nvSpPr>
          <p:cNvPr id="16" name="TextBox 15"/>
          <p:cNvSpPr txBox="1"/>
          <p:nvPr/>
        </p:nvSpPr>
        <p:spPr>
          <a:xfrm>
            <a:off x="3890962" y="3325666"/>
            <a:ext cx="1138238" cy="353943"/>
          </a:xfrm>
          <a:prstGeom prst="rect">
            <a:avLst/>
          </a:prstGeom>
          <a:noFill/>
        </p:spPr>
        <p:txBody>
          <a:bodyPr wrap="square" rtlCol="0">
            <a:spAutoFit/>
          </a:bodyPr>
          <a:lstStyle/>
          <a:p>
            <a:r>
              <a:rPr lang="en-US" sz="1700" b="1" dirty="0" smtClean="0">
                <a:solidFill>
                  <a:schemeClr val="accent1"/>
                </a:solidFill>
                <a:latin typeface="Arial" panose="020B0604020202020204" pitchFamily="34" charset="0"/>
                <a:cs typeface="Arial" panose="020B0604020202020204" pitchFamily="34" charset="0"/>
              </a:rPr>
              <a:t>Counties</a:t>
            </a:r>
            <a:endParaRPr lang="en-US" sz="1700" b="1" dirty="0">
              <a:solidFill>
                <a:schemeClr val="accent1"/>
              </a:solidFill>
              <a:latin typeface="Arial" panose="020B0604020202020204" pitchFamily="34" charset="0"/>
              <a:cs typeface="Arial" panose="020B0604020202020204" pitchFamily="34" charset="0"/>
            </a:endParaRPr>
          </a:p>
        </p:txBody>
      </p:sp>
      <p:sp>
        <p:nvSpPr>
          <p:cNvPr id="17" name="TextBox 16"/>
          <p:cNvSpPr txBox="1"/>
          <p:nvPr/>
        </p:nvSpPr>
        <p:spPr>
          <a:xfrm>
            <a:off x="3748087" y="4607495"/>
            <a:ext cx="1495425" cy="323165"/>
          </a:xfrm>
          <a:prstGeom prst="rect">
            <a:avLst/>
          </a:prstGeom>
          <a:noFill/>
        </p:spPr>
        <p:txBody>
          <a:bodyPr wrap="square" rtlCol="0">
            <a:spAutoFit/>
          </a:bodyPr>
          <a:lstStyle/>
          <a:p>
            <a:r>
              <a:rPr lang="en-US" sz="1500" b="1" dirty="0" smtClean="0">
                <a:solidFill>
                  <a:schemeClr val="accent1"/>
                </a:solidFill>
                <a:latin typeface="Arial" panose="020B0604020202020204" pitchFamily="34" charset="0"/>
                <a:cs typeface="Arial" panose="020B0604020202020204" pitchFamily="34" charset="0"/>
              </a:rPr>
              <a:t>Census Tracts</a:t>
            </a:r>
            <a:endParaRPr lang="en-US" sz="1500" b="1" dirty="0">
              <a:solidFill>
                <a:schemeClr val="accent1"/>
              </a:solidFill>
              <a:latin typeface="Arial" panose="020B0604020202020204" pitchFamily="34" charset="0"/>
              <a:cs typeface="Arial" panose="020B0604020202020204" pitchFamily="34" charset="0"/>
            </a:endParaRPr>
          </a:p>
        </p:txBody>
      </p:sp>
      <p:sp>
        <p:nvSpPr>
          <p:cNvPr id="18" name="TextBox 17"/>
          <p:cNvSpPr txBox="1"/>
          <p:nvPr/>
        </p:nvSpPr>
        <p:spPr>
          <a:xfrm>
            <a:off x="3786189" y="5219075"/>
            <a:ext cx="1457325" cy="307777"/>
          </a:xfrm>
          <a:prstGeom prst="rect">
            <a:avLst/>
          </a:prstGeom>
          <a:noFill/>
        </p:spPr>
        <p:txBody>
          <a:bodyPr wrap="square" rtlCol="0">
            <a:spAutoFit/>
          </a:bodyPr>
          <a:lstStyle/>
          <a:p>
            <a:r>
              <a:rPr lang="en-US" sz="1400" b="1" dirty="0" smtClean="0">
                <a:solidFill>
                  <a:schemeClr val="accent1"/>
                </a:solidFill>
                <a:latin typeface="Arial" panose="020B0604020202020204" pitchFamily="34" charset="0"/>
                <a:cs typeface="Arial" panose="020B0604020202020204" pitchFamily="34" charset="0"/>
              </a:rPr>
              <a:t>Block Groups</a:t>
            </a:r>
            <a:endParaRPr lang="en-US" sz="1400" b="1" dirty="0">
              <a:solidFill>
                <a:schemeClr val="accent1"/>
              </a:solidFill>
              <a:latin typeface="Arial" panose="020B0604020202020204" pitchFamily="34" charset="0"/>
              <a:cs typeface="Arial" panose="020B0604020202020204" pitchFamily="34" charset="0"/>
            </a:endParaRPr>
          </a:p>
        </p:txBody>
      </p:sp>
      <p:sp>
        <p:nvSpPr>
          <p:cNvPr id="19" name="TextBox 18"/>
          <p:cNvSpPr txBox="1"/>
          <p:nvPr/>
        </p:nvSpPr>
        <p:spPr>
          <a:xfrm>
            <a:off x="152400" y="3320028"/>
            <a:ext cx="1600200" cy="615553"/>
          </a:xfrm>
          <a:prstGeom prst="rect">
            <a:avLst/>
          </a:prstGeom>
          <a:noFill/>
        </p:spPr>
        <p:txBody>
          <a:bodyPr wrap="square" rtlCol="0">
            <a:spAutoFit/>
          </a:bodyPr>
          <a:lstStyle/>
          <a:p>
            <a:r>
              <a:rPr lang="en-US" sz="1700" dirty="0">
                <a:solidFill>
                  <a:schemeClr val="accent1"/>
                </a:solidFill>
                <a:latin typeface="Arial" panose="020B0604020202020204" pitchFamily="34" charset="0"/>
                <a:cs typeface="Arial" panose="020B0604020202020204" pitchFamily="34" charset="0"/>
              </a:rPr>
              <a:t>Congressional </a:t>
            </a:r>
            <a:r>
              <a:rPr lang="en-US" sz="1700" dirty="0" smtClean="0">
                <a:solidFill>
                  <a:schemeClr val="accent1"/>
                </a:solidFill>
                <a:latin typeface="Arial" panose="020B0604020202020204" pitchFamily="34" charset="0"/>
                <a:cs typeface="Arial" panose="020B0604020202020204" pitchFamily="34" charset="0"/>
              </a:rPr>
              <a:t>Districts</a:t>
            </a:r>
            <a:endParaRPr lang="en-US" sz="1700" dirty="0">
              <a:solidFill>
                <a:schemeClr val="accent1"/>
              </a:solidFill>
              <a:latin typeface="Arial" panose="020B0604020202020204" pitchFamily="34" charset="0"/>
              <a:cs typeface="Arial" panose="020B0604020202020204" pitchFamily="34" charset="0"/>
            </a:endParaRPr>
          </a:p>
        </p:txBody>
      </p:sp>
      <p:sp>
        <p:nvSpPr>
          <p:cNvPr id="20" name="TextBox 19"/>
          <p:cNvSpPr txBox="1"/>
          <p:nvPr/>
        </p:nvSpPr>
        <p:spPr>
          <a:xfrm>
            <a:off x="5457826" y="1683604"/>
            <a:ext cx="2238375" cy="830997"/>
          </a:xfrm>
          <a:prstGeom prst="rect">
            <a:avLst/>
          </a:prstGeom>
          <a:noFill/>
        </p:spPr>
        <p:txBody>
          <a:bodyPr wrap="square" rtlCol="0">
            <a:spAutoFit/>
          </a:bodyPr>
          <a:lstStyle/>
          <a:p>
            <a:r>
              <a:rPr lang="en-US" sz="1600" dirty="0" smtClean="0">
                <a:solidFill>
                  <a:schemeClr val="accent1"/>
                </a:solidFill>
                <a:latin typeface="Arial" panose="020B0604020202020204" pitchFamily="34" charset="0"/>
                <a:cs typeface="Arial" panose="020B0604020202020204" pitchFamily="34" charset="0"/>
              </a:rPr>
              <a:t>American Indian/</a:t>
            </a:r>
          </a:p>
          <a:p>
            <a:r>
              <a:rPr lang="en-US" sz="1600" dirty="0" smtClean="0">
                <a:solidFill>
                  <a:schemeClr val="accent1"/>
                </a:solidFill>
                <a:latin typeface="Arial" panose="020B0604020202020204" pitchFamily="34" charset="0"/>
                <a:cs typeface="Arial" panose="020B0604020202020204" pitchFamily="34" charset="0"/>
              </a:rPr>
              <a:t>Alaska Native Areas/ </a:t>
            </a:r>
          </a:p>
          <a:p>
            <a:r>
              <a:rPr lang="en-US" sz="1600" dirty="0" smtClean="0">
                <a:solidFill>
                  <a:schemeClr val="accent1"/>
                </a:solidFill>
                <a:latin typeface="Arial" panose="020B0604020202020204" pitchFamily="34" charset="0"/>
                <a:cs typeface="Arial" panose="020B0604020202020204" pitchFamily="34" charset="0"/>
              </a:rPr>
              <a:t>Hawaiian Home Lands</a:t>
            </a:r>
          </a:p>
        </p:txBody>
      </p:sp>
      <p:sp>
        <p:nvSpPr>
          <p:cNvPr id="4" name="TextBox 3"/>
          <p:cNvSpPr txBox="1"/>
          <p:nvPr/>
        </p:nvSpPr>
        <p:spPr>
          <a:xfrm>
            <a:off x="2057400" y="1793126"/>
            <a:ext cx="1371600" cy="338554"/>
          </a:xfrm>
          <a:prstGeom prst="rect">
            <a:avLst/>
          </a:prstGeom>
          <a:noFill/>
        </p:spPr>
        <p:txBody>
          <a:bodyPr wrap="square" rtlCol="0">
            <a:spAutoFit/>
          </a:bodyPr>
          <a:lstStyle/>
          <a:p>
            <a:r>
              <a:rPr lang="en-US" sz="1600" dirty="0">
                <a:solidFill>
                  <a:schemeClr val="accent1"/>
                </a:solidFill>
                <a:latin typeface="Arial" panose="020B0604020202020204" pitchFamily="34" charset="0"/>
                <a:cs typeface="Arial" panose="020B0604020202020204" pitchFamily="34" charset="0"/>
              </a:rPr>
              <a:t>Urban </a:t>
            </a:r>
            <a:r>
              <a:rPr lang="en-US" sz="1600" dirty="0" smtClean="0">
                <a:solidFill>
                  <a:schemeClr val="accent1"/>
                </a:solidFill>
                <a:latin typeface="Arial" panose="020B0604020202020204" pitchFamily="34" charset="0"/>
                <a:cs typeface="Arial" panose="020B0604020202020204" pitchFamily="34" charset="0"/>
              </a:rPr>
              <a:t>Areas</a:t>
            </a:r>
            <a:endParaRPr lang="en-US" sz="1600" dirty="0">
              <a:solidFill>
                <a:schemeClr val="accent1"/>
              </a:solidFill>
              <a:latin typeface="Arial" panose="020B0604020202020204" pitchFamily="34" charset="0"/>
              <a:cs typeface="Arial" panose="020B0604020202020204" pitchFamily="34" charset="0"/>
            </a:endParaRPr>
          </a:p>
        </p:txBody>
      </p:sp>
      <p:sp>
        <p:nvSpPr>
          <p:cNvPr id="5" name="TextBox 4"/>
          <p:cNvSpPr txBox="1"/>
          <p:nvPr/>
        </p:nvSpPr>
        <p:spPr>
          <a:xfrm>
            <a:off x="152400" y="1646531"/>
            <a:ext cx="1905000" cy="584775"/>
          </a:xfrm>
          <a:prstGeom prst="rect">
            <a:avLst/>
          </a:prstGeom>
          <a:noFill/>
        </p:spPr>
        <p:txBody>
          <a:bodyPr wrap="square" rtlCol="0">
            <a:spAutoFit/>
          </a:bodyPr>
          <a:lstStyle/>
          <a:p>
            <a:r>
              <a:rPr lang="en-US" sz="1600" dirty="0">
                <a:solidFill>
                  <a:schemeClr val="accent1"/>
                </a:solidFill>
                <a:latin typeface="Arial" panose="020B0604020202020204" pitchFamily="34" charset="0"/>
                <a:cs typeface="Arial" panose="020B0604020202020204" pitchFamily="34" charset="0"/>
              </a:rPr>
              <a:t>Metropolitan and Micropolitan </a:t>
            </a:r>
            <a:r>
              <a:rPr lang="en-US" sz="1600" dirty="0" smtClean="0">
                <a:solidFill>
                  <a:schemeClr val="accent1"/>
                </a:solidFill>
                <a:latin typeface="Arial" panose="020B0604020202020204" pitchFamily="34" charset="0"/>
                <a:cs typeface="Arial" panose="020B0604020202020204" pitchFamily="34" charset="0"/>
              </a:rPr>
              <a:t>Areas</a:t>
            </a:r>
            <a:endParaRPr lang="en-US" sz="1600" dirty="0">
              <a:solidFill>
                <a:schemeClr val="accent1"/>
              </a:solidFill>
              <a:latin typeface="Arial" panose="020B0604020202020204" pitchFamily="34" charset="0"/>
              <a:cs typeface="Arial" panose="020B0604020202020204" pitchFamily="34" charset="0"/>
            </a:endParaRPr>
          </a:p>
        </p:txBody>
      </p:sp>
      <p:sp>
        <p:nvSpPr>
          <p:cNvPr id="6" name="TextBox 5"/>
          <p:cNvSpPr txBox="1"/>
          <p:nvPr/>
        </p:nvSpPr>
        <p:spPr>
          <a:xfrm>
            <a:off x="7696200" y="1637006"/>
            <a:ext cx="1143000" cy="830997"/>
          </a:xfrm>
          <a:prstGeom prst="rect">
            <a:avLst/>
          </a:prstGeom>
          <a:noFill/>
        </p:spPr>
        <p:txBody>
          <a:bodyPr wrap="square" rtlCol="0">
            <a:spAutoFit/>
          </a:bodyPr>
          <a:lstStyle/>
          <a:p>
            <a:r>
              <a:rPr lang="en-US" sz="1600" dirty="0">
                <a:solidFill>
                  <a:schemeClr val="accent1"/>
                </a:solidFill>
                <a:latin typeface="Arial" panose="020B0604020202020204" pitchFamily="34" charset="0"/>
                <a:cs typeface="Arial" panose="020B0604020202020204" pitchFamily="34" charset="0"/>
              </a:rPr>
              <a:t>Zip Code Tabulation </a:t>
            </a:r>
            <a:r>
              <a:rPr lang="en-US" sz="1600" dirty="0" smtClean="0">
                <a:solidFill>
                  <a:schemeClr val="accent1"/>
                </a:solidFill>
                <a:latin typeface="Arial" panose="020B0604020202020204" pitchFamily="34" charset="0"/>
                <a:cs typeface="Arial" panose="020B0604020202020204" pitchFamily="34" charset="0"/>
              </a:rPr>
              <a:t>Areas</a:t>
            </a: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2809875" y="3292970"/>
            <a:ext cx="952500" cy="369332"/>
          </a:xfrm>
          <a:prstGeom prst="rect">
            <a:avLst/>
          </a:prstGeom>
          <a:noFill/>
        </p:spPr>
        <p:txBody>
          <a:bodyPr wrap="square" rtlCol="0">
            <a:spAutoFit/>
          </a:bodyPr>
          <a:lstStyle/>
          <a:p>
            <a:r>
              <a:rPr lang="en-US" dirty="0" smtClean="0">
                <a:solidFill>
                  <a:schemeClr val="accent1"/>
                </a:solidFill>
                <a:latin typeface="Arial" panose="020B0604020202020204" pitchFamily="34" charset="0"/>
                <a:cs typeface="Arial" panose="020B0604020202020204" pitchFamily="34" charset="0"/>
              </a:rPr>
              <a:t>Places</a:t>
            </a:r>
            <a:endParaRPr lang="en-US" dirty="0">
              <a:solidFill>
                <a:schemeClr val="accent1"/>
              </a:solidFill>
              <a:latin typeface="Arial" panose="020B0604020202020204" pitchFamily="34" charset="0"/>
              <a:cs typeface="Arial" panose="020B0604020202020204" pitchFamily="34" charset="0"/>
            </a:endParaRPr>
          </a:p>
        </p:txBody>
      </p:sp>
      <p:sp>
        <p:nvSpPr>
          <p:cNvPr id="9" name="TextBox 8"/>
          <p:cNvSpPr txBox="1"/>
          <p:nvPr/>
        </p:nvSpPr>
        <p:spPr>
          <a:xfrm>
            <a:off x="1676400" y="3320027"/>
            <a:ext cx="1219200" cy="646331"/>
          </a:xfrm>
          <a:prstGeom prst="rect">
            <a:avLst/>
          </a:prstGeom>
          <a:noFill/>
        </p:spPr>
        <p:txBody>
          <a:bodyPr wrap="square" rtlCol="0">
            <a:spAutoFit/>
          </a:bodyPr>
          <a:lstStyle/>
          <a:p>
            <a:r>
              <a:rPr lang="en-US" dirty="0">
                <a:solidFill>
                  <a:schemeClr val="accent1"/>
                </a:solidFill>
                <a:latin typeface="Arial" panose="020B0604020202020204" pitchFamily="34" charset="0"/>
                <a:cs typeface="Arial" panose="020B0604020202020204" pitchFamily="34" charset="0"/>
              </a:rPr>
              <a:t>School </a:t>
            </a:r>
            <a:r>
              <a:rPr lang="en-US" dirty="0" smtClean="0">
                <a:solidFill>
                  <a:schemeClr val="accent1"/>
                </a:solidFill>
                <a:latin typeface="Arial" panose="020B0604020202020204" pitchFamily="34" charset="0"/>
                <a:cs typeface="Arial" panose="020B0604020202020204" pitchFamily="34" charset="0"/>
              </a:rPr>
              <a:t>Districts</a:t>
            </a:r>
            <a:endParaRPr lang="en-US" dirty="0">
              <a:solidFill>
                <a:schemeClr val="accent1"/>
              </a:solidFill>
              <a:latin typeface="Arial" panose="020B0604020202020204" pitchFamily="34" charset="0"/>
              <a:cs typeface="Arial" panose="020B0604020202020204" pitchFamily="34" charset="0"/>
            </a:endParaRPr>
          </a:p>
        </p:txBody>
      </p:sp>
      <p:sp>
        <p:nvSpPr>
          <p:cNvPr id="12" name="TextBox 11"/>
          <p:cNvSpPr txBox="1"/>
          <p:nvPr/>
        </p:nvSpPr>
        <p:spPr>
          <a:xfrm>
            <a:off x="5124450" y="3276599"/>
            <a:ext cx="1371600" cy="1138773"/>
          </a:xfrm>
          <a:prstGeom prst="rect">
            <a:avLst/>
          </a:prstGeom>
          <a:noFill/>
        </p:spPr>
        <p:txBody>
          <a:bodyPr wrap="square" rtlCol="0">
            <a:spAutoFit/>
          </a:bodyPr>
          <a:lstStyle/>
          <a:p>
            <a:r>
              <a:rPr lang="en-US" sz="1700" dirty="0">
                <a:solidFill>
                  <a:schemeClr val="accent1"/>
                </a:solidFill>
                <a:latin typeface="Arial" panose="020B0604020202020204" pitchFamily="34" charset="0"/>
                <a:cs typeface="Arial" panose="020B0604020202020204" pitchFamily="34" charset="0"/>
              </a:rPr>
              <a:t>Public Use Microdata Areas (PUMAs)</a:t>
            </a:r>
          </a:p>
        </p:txBody>
      </p:sp>
      <p:sp>
        <p:nvSpPr>
          <p:cNvPr id="13" name="TextBox 12"/>
          <p:cNvSpPr txBox="1"/>
          <p:nvPr/>
        </p:nvSpPr>
        <p:spPr>
          <a:xfrm>
            <a:off x="6553202" y="3339389"/>
            <a:ext cx="1114425" cy="1138773"/>
          </a:xfrm>
          <a:prstGeom prst="rect">
            <a:avLst/>
          </a:prstGeom>
          <a:noFill/>
        </p:spPr>
        <p:txBody>
          <a:bodyPr wrap="square" rtlCol="0">
            <a:spAutoFit/>
          </a:bodyPr>
          <a:lstStyle/>
          <a:p>
            <a:r>
              <a:rPr lang="en-US" sz="1700" dirty="0">
                <a:solidFill>
                  <a:schemeClr val="accent1"/>
                </a:solidFill>
                <a:latin typeface="Arial" panose="020B0604020202020204" pitchFamily="34" charset="0"/>
                <a:cs typeface="Arial" panose="020B0604020202020204" pitchFamily="34" charset="0"/>
              </a:rPr>
              <a:t>Alaska Native Regional Areas</a:t>
            </a:r>
          </a:p>
        </p:txBody>
      </p:sp>
      <p:sp>
        <p:nvSpPr>
          <p:cNvPr id="21" name="TextBox 20"/>
          <p:cNvSpPr txBox="1"/>
          <p:nvPr/>
        </p:nvSpPr>
        <p:spPr>
          <a:xfrm>
            <a:off x="7772400" y="3339390"/>
            <a:ext cx="1219200" cy="877163"/>
          </a:xfrm>
          <a:prstGeom prst="rect">
            <a:avLst/>
          </a:prstGeom>
          <a:noFill/>
        </p:spPr>
        <p:txBody>
          <a:bodyPr wrap="square" rtlCol="0">
            <a:spAutoFit/>
          </a:bodyPr>
          <a:lstStyle/>
          <a:p>
            <a:r>
              <a:rPr lang="en-US" sz="1700" dirty="0">
                <a:solidFill>
                  <a:schemeClr val="accent1"/>
                </a:solidFill>
                <a:latin typeface="Arial" panose="020B0604020202020204" pitchFamily="34" charset="0"/>
                <a:cs typeface="Arial" panose="020B0604020202020204" pitchFamily="34" charset="0"/>
              </a:rPr>
              <a:t>State Legislative Districts</a:t>
            </a:r>
          </a:p>
        </p:txBody>
      </p:sp>
      <p:cxnSp>
        <p:nvCxnSpPr>
          <p:cNvPr id="23" name="Straight Connector 22"/>
          <p:cNvCxnSpPr>
            <a:endCxn id="3" idx="2"/>
          </p:cNvCxnSpPr>
          <p:nvPr/>
        </p:nvCxnSpPr>
        <p:spPr>
          <a:xfrm flipV="1">
            <a:off x="1295400" y="1285220"/>
            <a:ext cx="3200400" cy="314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4" idx="0"/>
            <a:endCxn id="3" idx="2"/>
          </p:cNvCxnSpPr>
          <p:nvPr/>
        </p:nvCxnSpPr>
        <p:spPr>
          <a:xfrm flipV="1">
            <a:off x="2743200" y="1285220"/>
            <a:ext cx="1752600" cy="507906"/>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endCxn id="3" idx="2"/>
          </p:cNvCxnSpPr>
          <p:nvPr/>
        </p:nvCxnSpPr>
        <p:spPr>
          <a:xfrm flipV="1">
            <a:off x="4495800" y="1285220"/>
            <a:ext cx="0" cy="50790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0" idx="0"/>
          </p:cNvCxnSpPr>
          <p:nvPr/>
        </p:nvCxnSpPr>
        <p:spPr>
          <a:xfrm flipH="1" flipV="1">
            <a:off x="4419604" y="1285223"/>
            <a:ext cx="2157410" cy="3983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6" idx="0"/>
            <a:endCxn id="3" idx="2"/>
          </p:cNvCxnSpPr>
          <p:nvPr/>
        </p:nvCxnSpPr>
        <p:spPr>
          <a:xfrm flipH="1" flipV="1">
            <a:off x="4495800" y="1285220"/>
            <a:ext cx="3771900" cy="351786"/>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4505325" y="2257990"/>
            <a:ext cx="0" cy="256610"/>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Straight Connector 46"/>
          <p:cNvCxnSpPr>
            <a:endCxn id="15" idx="2"/>
          </p:cNvCxnSpPr>
          <p:nvPr/>
        </p:nvCxnSpPr>
        <p:spPr>
          <a:xfrm flipV="1">
            <a:off x="4495800" y="2889797"/>
            <a:ext cx="0" cy="449593"/>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V="1">
            <a:off x="4507706" y="3679609"/>
            <a:ext cx="0" cy="798553"/>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Straight Connector 65"/>
          <p:cNvCxnSpPr>
            <a:endCxn id="17" idx="2"/>
          </p:cNvCxnSpPr>
          <p:nvPr/>
        </p:nvCxnSpPr>
        <p:spPr>
          <a:xfrm flipV="1">
            <a:off x="4495800" y="4930660"/>
            <a:ext cx="0" cy="242251"/>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19" idx="0"/>
            <a:endCxn id="15" idx="2"/>
          </p:cNvCxnSpPr>
          <p:nvPr/>
        </p:nvCxnSpPr>
        <p:spPr>
          <a:xfrm flipV="1">
            <a:off x="952500" y="2889797"/>
            <a:ext cx="3543300" cy="430231"/>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9" idx="0"/>
            <a:endCxn id="15" idx="2"/>
          </p:cNvCxnSpPr>
          <p:nvPr/>
        </p:nvCxnSpPr>
        <p:spPr>
          <a:xfrm flipV="1">
            <a:off x="2286000" y="2889797"/>
            <a:ext cx="2209800" cy="43023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8" idx="0"/>
            <a:endCxn id="15" idx="2"/>
          </p:cNvCxnSpPr>
          <p:nvPr/>
        </p:nvCxnSpPr>
        <p:spPr>
          <a:xfrm flipV="1">
            <a:off x="3286125" y="2889797"/>
            <a:ext cx="1209675" cy="403173"/>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p:cNvCxnSpPr>
            <a:stCxn id="12" idx="0"/>
            <a:endCxn id="15" idx="2"/>
          </p:cNvCxnSpPr>
          <p:nvPr/>
        </p:nvCxnSpPr>
        <p:spPr>
          <a:xfrm flipH="1" flipV="1">
            <a:off x="4495800" y="2889797"/>
            <a:ext cx="1314450" cy="386802"/>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Straight Connector 82"/>
          <p:cNvCxnSpPr>
            <a:stCxn id="13" idx="0"/>
            <a:endCxn id="15" idx="2"/>
          </p:cNvCxnSpPr>
          <p:nvPr/>
        </p:nvCxnSpPr>
        <p:spPr>
          <a:xfrm flipH="1" flipV="1">
            <a:off x="4495800" y="2889797"/>
            <a:ext cx="2614615" cy="449592"/>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a:stCxn id="21" idx="0"/>
            <a:endCxn id="15" idx="2"/>
          </p:cNvCxnSpPr>
          <p:nvPr/>
        </p:nvCxnSpPr>
        <p:spPr>
          <a:xfrm flipH="1" flipV="1">
            <a:off x="4495800" y="2889797"/>
            <a:ext cx="3886200" cy="449593"/>
          </a:xfrm>
          <a:prstGeom prst="line">
            <a:avLst/>
          </a:prstGeom>
        </p:spPr>
        <p:style>
          <a:lnRef idx="1">
            <a:schemeClr val="accent1"/>
          </a:lnRef>
          <a:fillRef idx="0">
            <a:schemeClr val="accent1"/>
          </a:fillRef>
          <a:effectRef idx="0">
            <a:schemeClr val="accent1"/>
          </a:effectRef>
          <a:fontRef idx="minor">
            <a:schemeClr val="tx1"/>
          </a:fontRef>
        </p:style>
      </p:cxnSp>
      <p:sp>
        <p:nvSpPr>
          <p:cNvPr id="97" name="TextBox 96"/>
          <p:cNvSpPr txBox="1"/>
          <p:nvPr/>
        </p:nvSpPr>
        <p:spPr>
          <a:xfrm>
            <a:off x="685801" y="4769078"/>
            <a:ext cx="2438401" cy="707886"/>
          </a:xfrm>
          <a:prstGeom prst="rect">
            <a:avLst/>
          </a:prstGeom>
          <a:noFill/>
        </p:spPr>
        <p:txBody>
          <a:bodyPr wrap="square" rtlCol="0">
            <a:spAutoFit/>
          </a:bodyPr>
          <a:lstStyle/>
          <a:p>
            <a:r>
              <a:rPr lang="en-US" sz="2000" b="1" dirty="0" smtClean="0">
                <a:solidFill>
                  <a:schemeClr val="accent2"/>
                </a:solidFill>
                <a:latin typeface="Arial" panose="020B0604020202020204" pitchFamily="34" charset="0"/>
                <a:cs typeface="Arial" panose="020B0604020202020204" pitchFamily="34" charset="0"/>
              </a:rPr>
              <a:t>930,000  Geographic Areas</a:t>
            </a:r>
            <a:endParaRPr lang="en-US" sz="2000" b="1" dirty="0">
              <a:solidFill>
                <a:schemeClr val="accent2"/>
              </a:solidFill>
              <a:latin typeface="Arial" panose="020B0604020202020204" pitchFamily="34" charset="0"/>
              <a:cs typeface="Arial" panose="020B0604020202020204" pitchFamily="34" charset="0"/>
            </a:endParaRPr>
          </a:p>
        </p:txBody>
      </p:sp>
      <p:sp>
        <p:nvSpPr>
          <p:cNvPr id="99" name="TextBox 98"/>
          <p:cNvSpPr txBox="1"/>
          <p:nvPr/>
        </p:nvSpPr>
        <p:spPr>
          <a:xfrm>
            <a:off x="6781800" y="4818964"/>
            <a:ext cx="1828800" cy="707886"/>
          </a:xfrm>
          <a:prstGeom prst="rect">
            <a:avLst/>
          </a:prstGeom>
          <a:noFill/>
        </p:spPr>
        <p:txBody>
          <a:bodyPr wrap="square" rtlCol="0">
            <a:spAutoFit/>
          </a:bodyPr>
          <a:lstStyle/>
          <a:p>
            <a:r>
              <a:rPr lang="en-US" sz="2000" b="1" dirty="0" smtClean="0">
                <a:solidFill>
                  <a:schemeClr val="accent2"/>
                </a:solidFill>
                <a:latin typeface="Arial" panose="020B0604020202020204" pitchFamily="34" charset="0"/>
                <a:cs typeface="Arial" panose="020B0604020202020204" pitchFamily="34" charset="0"/>
              </a:rPr>
              <a:t>35,000+ Communities</a:t>
            </a:r>
            <a:endParaRPr lang="en-US" sz="2000" b="1" dirty="0">
              <a:solidFill>
                <a:schemeClr val="accent2"/>
              </a:solidFill>
              <a:latin typeface="Arial" panose="020B0604020202020204" pitchFamily="34" charset="0"/>
              <a:cs typeface="Arial" panose="020B0604020202020204" pitchFamily="34" charset="0"/>
            </a:endParaRPr>
          </a:p>
        </p:txBody>
      </p:sp>
      <p:sp>
        <p:nvSpPr>
          <p:cNvPr id="102" name="Slide Number Placeholder 1"/>
          <p:cNvSpPr txBox="1">
            <a:spLocks/>
          </p:cNvSpPr>
          <p:nvPr/>
        </p:nvSpPr>
        <p:spPr>
          <a:xfrm>
            <a:off x="3505200" y="6356351"/>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baseline="0">
                <a:solidFill>
                  <a:schemeClr val="tx2"/>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a:pPr/>
              <a:t>7</a:t>
            </a:fld>
            <a:endParaRPr lang="en-US" dirty="0">
              <a:solidFill>
                <a:schemeClr val="bg1"/>
              </a:solidFill>
            </a:endParaRPr>
          </a:p>
        </p:txBody>
      </p:sp>
    </p:spTree>
    <p:extLst>
      <p:ext uri="{BB962C8B-B14F-4D97-AF65-F5344CB8AC3E}">
        <p14:creationId xmlns="" xmlns:p14="http://schemas.microsoft.com/office/powerpoint/2010/main" val="53164309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7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74"/>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7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8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86"/>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66"/>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97"/>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15" grpId="0"/>
      <p:bldP spid="16" grpId="0"/>
      <p:bldP spid="17" grpId="0"/>
      <p:bldP spid="18" grpId="0"/>
      <p:bldP spid="19" grpId="0"/>
      <p:bldP spid="20" grpId="0"/>
      <p:bldP spid="4" grpId="0"/>
      <p:bldP spid="5" grpId="0"/>
      <p:bldP spid="6" grpId="0"/>
      <p:bldP spid="8" grpId="0"/>
      <p:bldP spid="9" grpId="0"/>
      <p:bldP spid="12" grpId="0"/>
      <p:bldP spid="13" grpId="0"/>
      <p:bldP spid="21" grpId="0"/>
      <p:bldP spid="97" grpId="0"/>
      <p:bldP spid="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idx="4294967295"/>
          </p:nvPr>
        </p:nvSpPr>
        <p:spPr>
          <a:xfrm>
            <a:off x="726369" y="154983"/>
            <a:ext cx="7718155" cy="909234"/>
          </a:xfrm>
        </p:spPr>
        <p:txBody>
          <a:bodyPr>
            <a:normAutofit/>
          </a:bodyPr>
          <a:lstStyle/>
          <a:p>
            <a:pPr algn="l" eaLnBrk="1" hangingPunct="1"/>
            <a:r>
              <a:rPr lang="en-US" sz="3600" b="1" dirty="0" smtClean="0">
                <a:solidFill>
                  <a:srgbClr val="C00000"/>
                </a:solidFill>
                <a:latin typeface="Arial" charset="0"/>
              </a:rPr>
              <a:t>Availability of ACS Data Products</a:t>
            </a:r>
            <a:endParaRPr lang="en-US" sz="3600" b="1" dirty="0" smtClean="0">
              <a:latin typeface="Arial" charset="0"/>
            </a:endParaRPr>
          </a:p>
        </p:txBody>
      </p:sp>
      <p:graphicFrame>
        <p:nvGraphicFramePr>
          <p:cNvPr id="314393" name="Group 25"/>
          <p:cNvGraphicFramePr>
            <a:graphicFrameLocks noGrp="1"/>
          </p:cNvGraphicFramePr>
          <p:nvPr>
            <p:ph type="tbl" idx="4294967295"/>
            <p:extLst>
              <p:ext uri="{D42A27DB-BD31-4B8C-83A1-F6EECF244321}">
                <p14:modId xmlns="" xmlns:p14="http://schemas.microsoft.com/office/powerpoint/2010/main" val="2778809066"/>
              </p:ext>
            </p:extLst>
          </p:nvPr>
        </p:nvGraphicFramePr>
        <p:xfrm>
          <a:off x="563169" y="1382711"/>
          <a:ext cx="7934712" cy="4028998"/>
        </p:xfrm>
        <a:graphic>
          <a:graphicData uri="http://schemas.openxmlformats.org/drawingml/2006/table">
            <a:tbl>
              <a:tblPr>
                <a:tableStyleId>{5940675A-B579-460E-94D1-54222C63F5DA}</a:tableStyleId>
              </a:tblPr>
              <a:tblGrid>
                <a:gridCol w="2272366"/>
                <a:gridCol w="1874520"/>
                <a:gridCol w="1871424"/>
                <a:gridCol w="1916402"/>
              </a:tblGrid>
              <a:tr h="1022169">
                <a:tc>
                  <a:txBody>
                    <a:bodyPr/>
                    <a:lstStyle/>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2000" b="1" u="none" strike="noStrike" cap="none" normalizeH="0" baseline="0" dirty="0" smtClean="0">
                          <a:ln>
                            <a:noFill/>
                          </a:ln>
                          <a:solidFill>
                            <a:srgbClr val="0070C0"/>
                          </a:solidFill>
                          <a:effectLst/>
                          <a:latin typeface="Arial" panose="020B0604020202020204" pitchFamily="34" charset="0"/>
                          <a:cs typeface="Arial" panose="020B0604020202020204" pitchFamily="34" charset="0"/>
                        </a:rPr>
                        <a:t>Estimated Population of Geographic Area</a:t>
                      </a:r>
                      <a:endParaRPr kumimoji="0" lang="en-US" sz="2000" b="1" i="0" u="none" strike="noStrike" cap="none" normalizeH="0" baseline="0" dirty="0" smtClean="0">
                        <a:ln>
                          <a:noFill/>
                        </a:ln>
                        <a:solidFill>
                          <a:srgbClr val="0070C0"/>
                        </a:solidFill>
                        <a:effectLst/>
                        <a:latin typeface="Arial" pitchFamily="34" charset="0"/>
                        <a:cs typeface="Arial" pitchFamily="34" charset="0"/>
                      </a:endParaRPr>
                    </a:p>
                  </a:txBody>
                  <a:tcPr anchor="ctr" horzOverflow="overflow">
                    <a:lnL w="12700" cmpd="sng">
                      <a:noFill/>
                    </a:lnL>
                    <a:lnR w="6350" cap="flat" cmpd="sng" algn="ctr">
                      <a:solidFill>
                        <a:schemeClr val="tx2">
                          <a:lumMod val="40000"/>
                          <a:lumOff val="60000"/>
                        </a:schemeClr>
                      </a:solidFill>
                      <a:prstDash val="solid"/>
                      <a:round/>
                      <a:headEnd type="none" w="med" len="med"/>
                      <a:tailEnd type="none" w="med" len="med"/>
                    </a:lnR>
                    <a:lnT w="12700" cmpd="sng">
                      <a:noFill/>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b="1" u="none" strike="noStrike" cap="none" normalizeH="0" baseline="0" dirty="0" smtClean="0">
                          <a:ln>
                            <a:noFill/>
                          </a:ln>
                          <a:solidFill>
                            <a:srgbClr val="0070C0"/>
                          </a:solidFill>
                          <a:effectLst/>
                          <a:latin typeface="Arial" panose="020B0604020202020204" pitchFamily="34" charset="0"/>
                          <a:cs typeface="Arial" panose="020B0604020202020204" pitchFamily="34" charset="0"/>
                        </a:rPr>
                        <a:t>1-Year Estimates</a:t>
                      </a:r>
                      <a:endParaRPr kumimoji="0" lang="en-US" sz="2000" b="1" i="0" u="none" strike="noStrike" cap="none" normalizeH="0" baseline="0" dirty="0" smtClean="0">
                        <a:ln>
                          <a:noFill/>
                        </a:ln>
                        <a:solidFill>
                          <a:srgbClr val="0070C0"/>
                        </a:solidFill>
                        <a:effectLst/>
                        <a:latin typeface="Arial" pitchFamily="34" charset="0"/>
                        <a:cs typeface="Arial" pitchFamily="34" charset="0"/>
                      </a:endParaRPr>
                    </a:p>
                  </a:txBody>
                  <a:tcPr anchor="b"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12700" cmpd="sng">
                      <a:noFill/>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b="1" u="none" strike="noStrike" cap="none" normalizeH="0" baseline="0" dirty="0" smtClean="0">
                          <a:ln>
                            <a:noFill/>
                          </a:ln>
                          <a:solidFill>
                            <a:schemeClr val="tx2">
                              <a:lumMod val="40000"/>
                              <a:lumOff val="60000"/>
                            </a:schemeClr>
                          </a:solidFill>
                          <a:effectLst/>
                          <a:latin typeface="Arial" panose="020B0604020202020204" pitchFamily="34" charset="0"/>
                          <a:cs typeface="Arial" panose="020B0604020202020204" pitchFamily="34" charset="0"/>
                        </a:rPr>
                        <a:t>3-Year Estimates</a:t>
                      </a:r>
                      <a:endParaRPr kumimoji="0" lang="en-US" sz="2000" b="1" i="0" u="none" strike="noStrike" cap="none" normalizeH="0" baseline="0" dirty="0" smtClean="0">
                        <a:ln>
                          <a:noFill/>
                        </a:ln>
                        <a:solidFill>
                          <a:schemeClr val="tx2">
                            <a:lumMod val="40000"/>
                            <a:lumOff val="60000"/>
                          </a:schemeClr>
                        </a:solidFill>
                        <a:effectLst/>
                        <a:latin typeface="Arial" pitchFamily="34" charset="0"/>
                        <a:cs typeface="Arial" pitchFamily="34" charset="0"/>
                      </a:endParaRPr>
                    </a:p>
                  </a:txBody>
                  <a:tcPr anchor="b"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12700" cmpd="sng">
                      <a:noFill/>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b="1" u="none" strike="noStrike" cap="none" normalizeH="0" baseline="0" dirty="0" smtClean="0">
                          <a:ln>
                            <a:noFill/>
                          </a:ln>
                          <a:solidFill>
                            <a:srgbClr val="0070C0"/>
                          </a:solidFill>
                          <a:effectLst/>
                          <a:latin typeface="Arial" panose="020B0604020202020204" pitchFamily="34" charset="0"/>
                          <a:cs typeface="Arial" panose="020B0604020202020204" pitchFamily="34" charset="0"/>
                        </a:rPr>
                        <a:t>5-Year Estimates</a:t>
                      </a:r>
                      <a:endParaRPr kumimoji="0" lang="en-US" sz="2000" b="1" i="0" u="none" strike="noStrike" cap="none" normalizeH="0" baseline="0" dirty="0" smtClean="0">
                        <a:ln>
                          <a:noFill/>
                        </a:ln>
                        <a:solidFill>
                          <a:srgbClr val="0070C0"/>
                        </a:solidFill>
                        <a:effectLst/>
                        <a:latin typeface="Arial" pitchFamily="34" charset="0"/>
                        <a:cs typeface="Arial" pitchFamily="34" charset="0"/>
                      </a:endParaRPr>
                    </a:p>
                  </a:txBody>
                  <a:tcPr anchor="b" horzOverflow="overflow">
                    <a:lnL w="6350" cap="flat" cmpd="sng" algn="ctr">
                      <a:solidFill>
                        <a:schemeClr val="tx2">
                          <a:lumMod val="40000"/>
                          <a:lumOff val="60000"/>
                        </a:schemeClr>
                      </a:solidFill>
                      <a:prstDash val="solid"/>
                      <a:round/>
                      <a:headEnd type="none" w="med" len="med"/>
                      <a:tailEnd type="none" w="med" len="med"/>
                    </a:lnL>
                    <a:lnR w="12700" cmpd="sng">
                      <a:noFill/>
                    </a:lnR>
                    <a:lnT w="12700" cmpd="sng">
                      <a:noFill/>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r>
              <a:tr h="737082">
                <a:tc>
                  <a:txBody>
                    <a:bodyPr/>
                    <a:lstStyle/>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65,000 or more</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mpd="sng">
                      <a:noFill/>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solidFill>
                            <a:schemeClr val="bg1">
                              <a:lumMod val="65000"/>
                            </a:schemeClr>
                          </a:solidFill>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bg1">
                            <a:lumMod val="65000"/>
                          </a:schemeClr>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12700" cmpd="sng">
                      <a:noFill/>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r>
              <a:tr h="737082">
                <a:tc>
                  <a:txBody>
                    <a:bodyPr/>
                    <a:lstStyle/>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20,000 to 64,999</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mpd="sng">
                      <a:noFill/>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solidFill>
                            <a:schemeClr val="bg1">
                              <a:lumMod val="65000"/>
                            </a:schemeClr>
                          </a:solidFill>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bg1">
                            <a:lumMod val="65000"/>
                          </a:schemeClr>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12700" cmpd="sng">
                      <a:noFill/>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r>
              <a:tr h="737082">
                <a:tc>
                  <a:txBody>
                    <a:bodyPr/>
                    <a:lstStyle/>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Less than 20,000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mpd="sng">
                      <a:noFill/>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endParaRPr kumimoji="0" lang="en-US" sz="1800" b="1" i="0" u="none" strike="noStrike" cap="none" normalizeH="0" baseline="0" dirty="0" smtClean="0">
                        <a:ln>
                          <a:noFill/>
                        </a:ln>
                        <a:solidFill>
                          <a:schemeClr val="bg1">
                            <a:lumMod val="65000"/>
                          </a:schemeClr>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1800" u="none" strike="noStrike" cap="none" normalizeH="0" baseline="0" dirty="0" smtClean="0">
                          <a:ln>
                            <a:noFill/>
                          </a:ln>
                          <a:effectLst/>
                          <a:latin typeface="Arial" panose="020B0604020202020204" pitchFamily="34" charset="0"/>
                          <a:cs typeface="Arial" panose="020B0604020202020204" pitchFamily="34" charset="0"/>
                        </a:rPr>
                        <a:t>X</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12700" cmpd="sng">
                      <a:noFill/>
                    </a:lnR>
                    <a:lnT w="6350" cap="flat" cmpd="sng" algn="ctr">
                      <a:solidFill>
                        <a:schemeClr val="tx2">
                          <a:lumMod val="40000"/>
                          <a:lumOff val="60000"/>
                        </a:schemeClr>
                      </a:solidFill>
                      <a:prstDash val="solid"/>
                      <a:round/>
                      <a:headEnd type="none" w="med" len="med"/>
                      <a:tailEnd type="none" w="med" len="med"/>
                    </a:lnT>
                    <a:lnB w="6350" cap="flat" cmpd="sng" algn="ctr">
                      <a:solidFill>
                        <a:schemeClr val="tx2">
                          <a:lumMod val="40000"/>
                          <a:lumOff val="60000"/>
                        </a:schemeClr>
                      </a:solidFill>
                      <a:prstDash val="solid"/>
                      <a:round/>
                      <a:headEnd type="none" w="med" len="med"/>
                      <a:tailEnd type="none" w="med" len="med"/>
                    </a:lnB>
                    <a:lnTlToBr w="12700" cmpd="sng">
                      <a:noFill/>
                      <a:prstDash val="solid"/>
                    </a:lnTlToBr>
                    <a:lnBlToTr w="12700" cmpd="sng">
                      <a:noFill/>
                      <a:prstDash val="solid"/>
                    </a:lnBlToTr>
                  </a:tcPr>
                </a:tc>
              </a:tr>
              <a:tr h="795583">
                <a:tc>
                  <a:txBody>
                    <a:bodyPr/>
                    <a:lstStyle/>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2000" u="none" strike="noStrike" cap="none" normalizeH="0" baseline="0" dirty="0" smtClean="0">
                          <a:ln>
                            <a:noFill/>
                          </a:ln>
                          <a:effectLst/>
                          <a:latin typeface="Arial" panose="020B0604020202020204" pitchFamily="34" charset="0"/>
                          <a:cs typeface="Arial" panose="020B0604020202020204" pitchFamily="34" charset="0"/>
                        </a:rPr>
                        <a:t>Planned </a:t>
                      </a:r>
                    </a:p>
                    <a:p>
                      <a:pPr marL="0" marR="0" lvl="0" indent="0" algn="l" defTabSz="914400" rtl="0" eaLnBrk="0" fontAlgn="base" latinLnBrk="0" hangingPunct="0">
                        <a:lnSpc>
                          <a:spcPct val="100000"/>
                        </a:lnSpc>
                        <a:spcBef>
                          <a:spcPct val="20000"/>
                        </a:spcBef>
                        <a:spcAft>
                          <a:spcPct val="0"/>
                        </a:spcAft>
                        <a:buClr>
                          <a:schemeClr val="bg1"/>
                        </a:buClr>
                        <a:buSzTx/>
                        <a:buFontTx/>
                        <a:buNone/>
                        <a:tabLst/>
                      </a:pPr>
                      <a:r>
                        <a:rPr kumimoji="0" lang="en-US" sz="2000" u="none" strike="noStrike" cap="none" normalizeH="0" baseline="0" dirty="0" smtClean="0">
                          <a:ln>
                            <a:noFill/>
                          </a:ln>
                          <a:effectLst/>
                          <a:latin typeface="Arial" panose="020B0604020202020204" pitchFamily="34" charset="0"/>
                          <a:cs typeface="Arial" panose="020B0604020202020204" pitchFamily="34" charset="0"/>
                        </a:rPr>
                        <a:t>Release Date</a:t>
                      </a:r>
                      <a:endParaRPr kumimoji="0" lang="en-US" sz="2000" b="1"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12700" cmpd="sng">
                      <a:noFill/>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u="none" strike="noStrike" cap="none" normalizeH="0" baseline="0" dirty="0" smtClean="0">
                          <a:ln>
                            <a:noFill/>
                          </a:ln>
                          <a:effectLst/>
                          <a:latin typeface="Arial" panose="020B0604020202020204" pitchFamily="34" charset="0"/>
                          <a:cs typeface="Arial" panose="020B0604020202020204" pitchFamily="34" charset="0"/>
                        </a:rPr>
                        <a:t>September  2016</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u="none" strike="noStrike" cap="none" normalizeH="0" baseline="0" dirty="0" smtClean="0">
                          <a:ln>
                            <a:noFill/>
                          </a:ln>
                          <a:solidFill>
                            <a:schemeClr val="bg1">
                              <a:lumMod val="65000"/>
                            </a:schemeClr>
                          </a:solidFill>
                          <a:effectLst/>
                          <a:latin typeface="Arial" panose="020B0604020202020204" pitchFamily="34" charset="0"/>
                          <a:cs typeface="Arial" panose="020B0604020202020204" pitchFamily="34" charset="0"/>
                        </a:rPr>
                        <a:t>N/A</a:t>
                      </a:r>
                      <a:endParaRPr kumimoji="0" lang="en-US" sz="2000" b="0" i="0" u="none" strike="noStrike" cap="none" normalizeH="0" baseline="0" dirty="0" smtClean="0">
                        <a:ln>
                          <a:noFill/>
                        </a:ln>
                        <a:solidFill>
                          <a:schemeClr val="bg1">
                            <a:lumMod val="65000"/>
                          </a:schemeClr>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6350" cap="flat" cmpd="sng" algn="ctr">
                      <a:solidFill>
                        <a:schemeClr val="tx2">
                          <a:lumMod val="40000"/>
                          <a:lumOff val="60000"/>
                        </a:schemeClr>
                      </a:solidFill>
                      <a:prstDash val="solid"/>
                      <a:round/>
                      <a:headEnd type="none" w="med" len="med"/>
                      <a:tailEnd type="none" w="med" len="med"/>
                    </a:lnR>
                    <a:lnT w="6350" cap="flat" cmpd="sng" algn="ctr">
                      <a:solidFill>
                        <a:schemeClr val="tx2">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20000"/>
                        </a:spcBef>
                        <a:spcAft>
                          <a:spcPct val="0"/>
                        </a:spcAft>
                        <a:buClr>
                          <a:schemeClr val="bg1"/>
                        </a:buClr>
                        <a:buSzTx/>
                        <a:buFontTx/>
                        <a:buNone/>
                        <a:tabLst/>
                      </a:pPr>
                      <a:r>
                        <a:rPr kumimoji="0" lang="en-US" sz="2000" u="none" strike="noStrike" cap="none" normalizeH="0" baseline="0" dirty="0" smtClean="0">
                          <a:ln>
                            <a:noFill/>
                          </a:ln>
                          <a:effectLst/>
                          <a:latin typeface="Arial" panose="020B0604020202020204" pitchFamily="34" charset="0"/>
                          <a:cs typeface="Arial" panose="020B0604020202020204" pitchFamily="34" charset="0"/>
                        </a:rPr>
                        <a:t>December 2016</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6350" cap="flat" cmpd="sng" algn="ctr">
                      <a:solidFill>
                        <a:schemeClr val="tx2">
                          <a:lumMod val="40000"/>
                          <a:lumOff val="60000"/>
                        </a:schemeClr>
                      </a:solidFill>
                      <a:prstDash val="solid"/>
                      <a:round/>
                      <a:headEnd type="none" w="med" len="med"/>
                      <a:tailEnd type="none" w="med" len="med"/>
                    </a:lnL>
                    <a:lnR w="12700" cmpd="sng">
                      <a:noFill/>
                    </a:lnR>
                    <a:lnT w="6350" cap="flat" cmpd="sng" algn="ctr">
                      <a:solidFill>
                        <a:schemeClr val="tx2">
                          <a:lumMod val="40000"/>
                          <a:lumOff val="60000"/>
                        </a:schemeClr>
                      </a:solidFill>
                      <a:prstDash val="solid"/>
                      <a:round/>
                      <a:headEnd type="none" w="med" len="med"/>
                      <a:tailEnd type="none" w="med" len="med"/>
                    </a:lnT>
                    <a:lnB w="12700" cmpd="sng">
                      <a:noFill/>
                    </a:lnB>
                    <a:lnTlToBr w="12700" cmpd="sng">
                      <a:noFill/>
                      <a:prstDash val="solid"/>
                    </a:lnTlToBr>
                    <a:lnBlToTr w="12700" cmpd="sng">
                      <a:noFill/>
                      <a:prstDash val="solid"/>
                    </a:lnBlToTr>
                  </a:tcPr>
                </a:tc>
              </a:tr>
            </a:tbl>
          </a:graphicData>
        </a:graphic>
      </p:graphicFrame>
      <p:sp>
        <p:nvSpPr>
          <p:cNvPr id="2" name="Slide Number Placeholder 1"/>
          <p:cNvSpPr>
            <a:spLocks noGrp="1"/>
          </p:cNvSpPr>
          <p:nvPr>
            <p:ph type="sldNum" sz="quarter" idx="12"/>
          </p:nvPr>
        </p:nvSpPr>
        <p:spPr/>
        <p:txBody>
          <a:bodyPr/>
          <a:lstStyle/>
          <a:p>
            <a:fld id="{5212C905-FF40-4437-BDDD-7BDE312C732D}" type="slidenum">
              <a:rPr lang="en-US"/>
              <a:pPr/>
              <a:t>8</a:t>
            </a:fld>
            <a:endParaRPr lang="en-US" dirty="0">
              <a:solidFill>
                <a:schemeClr val="bg1"/>
              </a:solidFill>
            </a:endParaRPr>
          </a:p>
        </p:txBody>
      </p:sp>
    </p:spTree>
    <p:extLst>
      <p:ext uri="{BB962C8B-B14F-4D97-AF65-F5344CB8AC3E}">
        <p14:creationId xmlns="" xmlns:p14="http://schemas.microsoft.com/office/powerpoint/2010/main" val="894827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US" sz="3600" b="1" dirty="0" smtClean="0">
                <a:solidFill>
                  <a:srgbClr val="C00000"/>
                </a:solidFill>
              </a:rPr>
              <a:t>Outline</a:t>
            </a:r>
          </a:p>
        </p:txBody>
      </p:sp>
      <p:sp>
        <p:nvSpPr>
          <p:cNvPr id="6147" name="Content Placeholder 2"/>
          <p:cNvSpPr>
            <a:spLocks noGrp="1"/>
          </p:cNvSpPr>
          <p:nvPr>
            <p:ph idx="1"/>
          </p:nvPr>
        </p:nvSpPr>
        <p:spPr>
          <a:xfrm>
            <a:off x="457200" y="1295401"/>
            <a:ext cx="8229600" cy="3992563"/>
          </a:xfrm>
        </p:spPr>
        <p:txBody>
          <a:bodyPr>
            <a:normAutofit lnSpcReduction="10000"/>
          </a:bodyPr>
          <a:lstStyle/>
          <a:p>
            <a:endParaRPr lang="en-US" dirty="0" smtClean="0"/>
          </a:p>
          <a:p>
            <a:pPr>
              <a:spcAft>
                <a:spcPts val="1800"/>
              </a:spcAft>
            </a:pPr>
            <a:r>
              <a:rPr lang="en-US" sz="2800" dirty="0" smtClean="0"/>
              <a:t>American Community Survey (ACS) basics</a:t>
            </a:r>
          </a:p>
          <a:p>
            <a:pPr>
              <a:spcAft>
                <a:spcPts val="1800"/>
              </a:spcAft>
            </a:pPr>
            <a:r>
              <a:rPr lang="en-US" sz="2800" b="1" dirty="0" smtClean="0"/>
              <a:t>Resources for </a:t>
            </a:r>
            <a:r>
              <a:rPr lang="en-US" sz="2800" b="1" dirty="0"/>
              <a:t>l</a:t>
            </a:r>
            <a:r>
              <a:rPr lang="en-US" sz="2800" b="1" dirty="0" smtClean="0"/>
              <a:t>earning more</a:t>
            </a:r>
          </a:p>
          <a:p>
            <a:pPr>
              <a:spcAft>
                <a:spcPts val="1800"/>
              </a:spcAft>
            </a:pPr>
            <a:r>
              <a:rPr lang="en-US" sz="2800" dirty="0"/>
              <a:t>Accessing block groups in American </a:t>
            </a:r>
            <a:r>
              <a:rPr lang="en-US" sz="2800" dirty="0" err="1"/>
              <a:t>FactFinder</a:t>
            </a:r>
            <a:endParaRPr lang="en-US" sz="2800" dirty="0"/>
          </a:p>
          <a:p>
            <a:pPr>
              <a:spcAft>
                <a:spcPts val="1800"/>
              </a:spcAft>
            </a:pPr>
            <a:r>
              <a:rPr lang="en-US" sz="2800" dirty="0" smtClean="0"/>
              <a:t>Stay in touch</a:t>
            </a:r>
          </a:p>
          <a:p>
            <a:pPr>
              <a:spcAft>
                <a:spcPts val="1800"/>
              </a:spcAft>
            </a:pPr>
            <a:r>
              <a:rPr lang="en-US" sz="2800" dirty="0" smtClean="0"/>
              <a:t>Questions</a:t>
            </a:r>
          </a:p>
        </p:txBody>
      </p:sp>
      <p:sp>
        <p:nvSpPr>
          <p:cNvPr id="2" name="Slide Number Placeholder 1"/>
          <p:cNvSpPr>
            <a:spLocks noGrp="1"/>
          </p:cNvSpPr>
          <p:nvPr>
            <p:ph type="sldNum" sz="quarter" idx="12"/>
          </p:nvPr>
        </p:nvSpPr>
        <p:spPr/>
        <p:txBody>
          <a:bodyPr/>
          <a:lstStyle/>
          <a:p>
            <a:fld id="{5212C905-FF40-4437-BDDD-7BDE312C732D}" type="slidenum">
              <a:rPr lang="en-US"/>
              <a:pPr/>
              <a:t>9</a:t>
            </a:fld>
            <a:endParaRPr lang="en-US" dirty="0">
              <a:solidFill>
                <a:schemeClr val="bg1"/>
              </a:solidFill>
            </a:endParaRPr>
          </a:p>
        </p:txBody>
      </p:sp>
    </p:spTree>
    <p:extLst>
      <p:ext uri="{BB962C8B-B14F-4D97-AF65-F5344CB8AC3E}">
        <p14:creationId xmlns="" xmlns:p14="http://schemas.microsoft.com/office/powerpoint/2010/main" val="341371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6147">
                                            <p:txEl>
                                              <p:pRg st="2" end="2"/>
                                            </p:txEl>
                                          </p:spTgt>
                                        </p:tgtEl>
                                        <p:attrNameLst>
                                          <p:attrName>style.color</p:attrName>
                                        </p:attrNameLst>
                                      </p:cBhvr>
                                      <p:to>
                                        <a:schemeClr val="accent2"/>
                                      </p:to>
                                    </p:animClr>
                                    <p:animClr clrSpc="rgb" dir="cw">
                                      <p:cBhvr>
                                        <p:cTn id="7" dur="500" fill="hold"/>
                                        <p:tgtEl>
                                          <p:spTgt spid="6147">
                                            <p:txEl>
                                              <p:pRg st="2" end="2"/>
                                            </p:txEl>
                                          </p:spTgt>
                                        </p:tgtEl>
                                        <p:attrNameLst>
                                          <p:attrName>fillcolor</p:attrName>
                                        </p:attrNameLst>
                                      </p:cBhvr>
                                      <p:to>
                                        <a:schemeClr val="accent2"/>
                                      </p:to>
                                    </p:animClr>
                                    <p:set>
                                      <p:cBhvr>
                                        <p:cTn id="8" dur="500" fill="hold"/>
                                        <p:tgtEl>
                                          <p:spTgt spid="6147">
                                            <p:txEl>
                                              <p:pRg st="2" end="2"/>
                                            </p:txEl>
                                          </p:spTgt>
                                        </p:tgtEl>
                                        <p:attrNameLst>
                                          <p:attrName>fill.type</p:attrName>
                                        </p:attrNameLst>
                                      </p:cBhvr>
                                      <p:to>
                                        <p:strVal val="solid"/>
                                      </p:to>
                                    </p:set>
                                    <p:set>
                                      <p:cBhvr>
                                        <p:cTn id="9" dur="500" fill="hold"/>
                                        <p:tgtEl>
                                          <p:spTgt spid="6147">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a:xfrm>
            <a:off x="471770" y="0"/>
            <a:ext cx="8229600" cy="792162"/>
          </a:xfrm>
        </p:spPr>
        <p:txBody>
          <a:bodyPr/>
          <a:lstStyle/>
          <a:p>
            <a:pPr eaLnBrk="1" hangingPunct="1"/>
            <a:r>
              <a:rPr lang="en-US" sz="3600" b="1" dirty="0" smtClean="0">
                <a:solidFill>
                  <a:srgbClr val="C00000"/>
                </a:solidFill>
                <a:latin typeface="Arial" charset="0"/>
              </a:rPr>
              <a:t>ACS Main Page</a:t>
            </a:r>
          </a:p>
        </p:txBody>
      </p:sp>
      <p:sp>
        <p:nvSpPr>
          <p:cNvPr id="41989" name="Text Box 10"/>
          <p:cNvSpPr txBox="1">
            <a:spLocks noChangeArrowheads="1"/>
          </p:cNvSpPr>
          <p:nvPr/>
        </p:nvSpPr>
        <p:spPr bwMode="auto">
          <a:xfrm>
            <a:off x="2819400" y="5638800"/>
            <a:ext cx="2876550" cy="400110"/>
          </a:xfrm>
          <a:prstGeom prst="rect">
            <a:avLst/>
          </a:prstGeom>
          <a:noFill/>
          <a:ln w="9525">
            <a:noFill/>
            <a:miter lim="800000"/>
            <a:headEnd/>
            <a:tailEnd/>
          </a:ln>
        </p:spPr>
        <p:txBody>
          <a:bodyPr wrap="square">
            <a:spAutoFit/>
          </a:bodyPr>
          <a:lstStyle/>
          <a:p>
            <a:pPr algn="ctr">
              <a:spcBef>
                <a:spcPct val="75000"/>
              </a:spcBef>
              <a:spcAft>
                <a:spcPts val="1200"/>
              </a:spcAft>
              <a:buClr>
                <a:schemeClr val="bg1"/>
              </a:buClr>
            </a:pPr>
            <a:r>
              <a:rPr lang="fr-FR" sz="2000" dirty="0" smtClean="0">
                <a:solidFill>
                  <a:srgbClr val="C00000"/>
                </a:solidFill>
                <a:latin typeface="Arial" panose="020B0604020202020204" pitchFamily="34" charset="0"/>
                <a:cs typeface="Arial" panose="020B0604020202020204" pitchFamily="34" charset="0"/>
              </a:rPr>
              <a:t>census.gov/</a:t>
            </a:r>
            <a:r>
              <a:rPr lang="fr-FR" sz="2000" dirty="0" err="1" smtClean="0">
                <a:solidFill>
                  <a:srgbClr val="C00000"/>
                </a:solidFill>
                <a:latin typeface="Arial" panose="020B0604020202020204" pitchFamily="34" charset="0"/>
                <a:cs typeface="Arial" panose="020B0604020202020204" pitchFamily="34" charset="0"/>
              </a:rPr>
              <a:t>acs</a:t>
            </a:r>
            <a:endParaRPr lang="en-US" sz="2000" dirty="0">
              <a:solidFill>
                <a:srgbClr val="C00000"/>
              </a:solidFill>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5212C905-FF40-4437-BDDD-7BDE312C732D}" type="slidenum">
              <a:rPr lang="en-US"/>
              <a:pPr/>
              <a:t>10</a:t>
            </a:fld>
            <a:endParaRPr lang="en-US" dirty="0">
              <a:solidFill>
                <a:schemeClr val="bg1"/>
              </a:solidFill>
            </a:endParaRPr>
          </a:p>
        </p:txBody>
      </p:sp>
      <p:pic>
        <p:nvPicPr>
          <p:cNvPr id="3"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6300" t="4245" r="7476" b="2418"/>
          <a:stretch/>
        </p:blipFill>
        <p:spPr bwMode="auto">
          <a:xfrm>
            <a:off x="1066800" y="734498"/>
            <a:ext cx="7086600" cy="4980503"/>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Tree>
    <p:extLst>
      <p:ext uri="{BB962C8B-B14F-4D97-AF65-F5344CB8AC3E}">
        <p14:creationId xmlns="" xmlns:p14="http://schemas.microsoft.com/office/powerpoint/2010/main" val="9330158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859"/>
            <a:ext cx="8229600" cy="878541"/>
          </a:xfrm>
        </p:spPr>
        <p:txBody>
          <a:bodyPr/>
          <a:lstStyle/>
          <a:p>
            <a:r>
              <a:rPr lang="en-US" dirty="0" smtClean="0"/>
              <a:t>Data Tools Chart</a:t>
            </a:r>
            <a:endParaRPr lang="en-US" dirty="0"/>
          </a:p>
        </p:txBody>
      </p:sp>
      <p:sp>
        <p:nvSpPr>
          <p:cNvPr id="4" name="Slide Number Placeholder 3"/>
          <p:cNvSpPr>
            <a:spLocks noGrp="1"/>
          </p:cNvSpPr>
          <p:nvPr>
            <p:ph type="sldNum" sz="quarter" idx="12"/>
          </p:nvPr>
        </p:nvSpPr>
        <p:spPr/>
        <p:txBody>
          <a:bodyPr/>
          <a:lstStyle/>
          <a:p>
            <a:fld id="{5212C905-FF40-4437-BDDD-7BDE312C732D}" type="slidenum">
              <a:rPr lang="en-US" smtClean="0"/>
              <a:pPr/>
              <a:t>11</a:t>
            </a:fld>
            <a:endParaRPr lang="en-US"/>
          </a:p>
        </p:txBody>
      </p:sp>
      <p:pic>
        <p:nvPicPr>
          <p:cNvPr id="1026" name="Picture 2"/>
          <p:cNvPicPr>
            <a:picLocks noGrp="1" noChangeAspect="1" noChangeArrowheads="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bwMode="auto">
          <a:xfrm>
            <a:off x="1600200" y="914400"/>
            <a:ext cx="5878480" cy="479252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6" name="TextBox 5"/>
          <p:cNvSpPr txBox="1"/>
          <p:nvPr/>
        </p:nvSpPr>
        <p:spPr>
          <a:xfrm>
            <a:off x="0" y="5706140"/>
            <a:ext cx="9144000" cy="338554"/>
          </a:xfrm>
          <a:prstGeom prst="rect">
            <a:avLst/>
          </a:prstGeom>
          <a:noFill/>
        </p:spPr>
        <p:txBody>
          <a:bodyPr wrap="square" rtlCol="0">
            <a:spAutoFit/>
          </a:bodyPr>
          <a:lstStyle/>
          <a:p>
            <a:pPr algn="ctr"/>
            <a:r>
              <a:rPr lang="en-US" sz="1600" dirty="0" smtClean="0">
                <a:solidFill>
                  <a:srgbClr val="C00000"/>
                </a:solidFill>
                <a:latin typeface="Arial" panose="020B0604020202020204" pitchFamily="34" charset="0"/>
                <a:cs typeface="Arial" panose="020B0604020202020204" pitchFamily="34" charset="0"/>
              </a:rPr>
              <a:t>census.gov/programs-surveys/</a:t>
            </a:r>
            <a:r>
              <a:rPr lang="en-US" sz="1600" dirty="0" err="1" smtClean="0">
                <a:solidFill>
                  <a:srgbClr val="C00000"/>
                </a:solidFill>
                <a:latin typeface="Arial" panose="020B0604020202020204" pitchFamily="34" charset="0"/>
                <a:cs typeface="Arial" panose="020B0604020202020204" pitchFamily="34" charset="0"/>
              </a:rPr>
              <a:t>acs</a:t>
            </a:r>
            <a:r>
              <a:rPr lang="en-US" sz="1600" dirty="0" smtClean="0">
                <a:solidFill>
                  <a:srgbClr val="C00000"/>
                </a:solidFill>
                <a:latin typeface="Arial" panose="020B0604020202020204" pitchFamily="34" charset="0"/>
                <a:cs typeface="Arial" panose="020B0604020202020204" pitchFamily="34" charset="0"/>
              </a:rPr>
              <a:t>/guidance/which-data-tool/data-tools-chart.html</a:t>
            </a:r>
            <a:endParaRPr lang="en-US" sz="16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6354829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55002" y="659278"/>
            <a:ext cx="8337916" cy="4950401"/>
          </a:xfrm>
          <a:prstGeom prst="rect">
            <a:avLst/>
          </a:prstGeom>
          <a:ln w="9525">
            <a:solidFill>
              <a:schemeClr val="tx1"/>
            </a:solidFill>
            <a:miter lim="800000"/>
            <a:headEnd/>
            <a:tailEnd/>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chemeClr val="accent1"/>
                </a:solidFill>
              </a14:hiddenFill>
            </a:ext>
          </a:extLst>
        </p:spPr>
      </p:pic>
      <p:sp>
        <p:nvSpPr>
          <p:cNvPr id="6" name="Title 5"/>
          <p:cNvSpPr>
            <a:spLocks noGrp="1"/>
          </p:cNvSpPr>
          <p:nvPr>
            <p:ph type="ctrTitle"/>
          </p:nvPr>
        </p:nvSpPr>
        <p:spPr>
          <a:xfrm>
            <a:off x="0" y="2"/>
            <a:ext cx="9144000" cy="761999"/>
          </a:xfrm>
        </p:spPr>
        <p:txBody>
          <a:bodyPr>
            <a:normAutofit/>
          </a:bodyPr>
          <a:lstStyle/>
          <a:p>
            <a:r>
              <a:rPr lang="en-US" sz="3200" b="1" dirty="0" smtClean="0">
                <a:solidFill>
                  <a:srgbClr val="C00000"/>
                </a:solidFill>
              </a:rPr>
              <a:t>Find Data Tools on Census.gov</a:t>
            </a:r>
            <a:endParaRPr lang="en-US" sz="3200" b="1" dirty="0">
              <a:solidFill>
                <a:srgbClr val="C00000"/>
              </a:solidFill>
            </a:endParaRPr>
          </a:p>
        </p:txBody>
      </p:sp>
      <p:sp>
        <p:nvSpPr>
          <p:cNvPr id="12" name="Slide Number Placeholder 3"/>
          <p:cNvSpPr txBox="1">
            <a:spLocks/>
          </p:cNvSpPr>
          <p:nvPr/>
        </p:nvSpPr>
        <p:spPr>
          <a:xfrm>
            <a:off x="3504406" y="6344094"/>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latin typeface="Arial" panose="020B0604020202020204" pitchFamily="34" charset="0"/>
                <a:cs typeface="Arial" panose="020B0604020202020204" pitchFamily="34" charset="0"/>
              </a:rPr>
              <a:pPr/>
              <a:t>12</a:t>
            </a:fld>
            <a:endParaRPr lang="en-US" dirty="0">
              <a:latin typeface="Arial" panose="020B0604020202020204" pitchFamily="34" charset="0"/>
              <a:cs typeface="Arial" panose="020B0604020202020204" pitchFamily="34" charset="0"/>
            </a:endParaRPr>
          </a:p>
        </p:txBody>
      </p:sp>
      <p:sp>
        <p:nvSpPr>
          <p:cNvPr id="2" name="Oval 1"/>
          <p:cNvSpPr/>
          <p:nvPr/>
        </p:nvSpPr>
        <p:spPr>
          <a:xfrm>
            <a:off x="4267200" y="1107540"/>
            <a:ext cx="762000" cy="304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3475098" y="1556093"/>
            <a:ext cx="1066800" cy="304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4512593" y="1708494"/>
            <a:ext cx="2650209" cy="118710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171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407" y="16933"/>
            <a:ext cx="8229600" cy="1143000"/>
          </a:xfrm>
        </p:spPr>
        <p:txBody>
          <a:bodyPr/>
          <a:lstStyle/>
          <a:p>
            <a:r>
              <a:rPr lang="en-US" dirty="0" smtClean="0"/>
              <a:t>Block Group Availability</a:t>
            </a:r>
            <a:endParaRPr lang="en-US" dirty="0"/>
          </a:p>
        </p:txBody>
      </p:sp>
      <p:sp>
        <p:nvSpPr>
          <p:cNvPr id="4" name="Slide Number Placeholder 3"/>
          <p:cNvSpPr>
            <a:spLocks noGrp="1"/>
          </p:cNvSpPr>
          <p:nvPr>
            <p:ph type="sldNum" sz="quarter" idx="12"/>
          </p:nvPr>
        </p:nvSpPr>
        <p:spPr/>
        <p:txBody>
          <a:bodyPr/>
          <a:lstStyle/>
          <a:p>
            <a:fld id="{5212C905-FF40-4437-BDDD-7BDE312C732D}" type="slidenum">
              <a:rPr lang="en-US" smtClean="0"/>
              <a:pPr/>
              <a:t>13</a:t>
            </a:fld>
            <a:endParaRPr lang="en-US"/>
          </a:p>
        </p:txBody>
      </p:sp>
      <p:pic>
        <p:nvPicPr>
          <p:cNvPr id="614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217614" y="1024778"/>
            <a:ext cx="6707186" cy="468136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6" name="Oval 5"/>
          <p:cNvSpPr/>
          <p:nvPr/>
        </p:nvSpPr>
        <p:spPr>
          <a:xfrm>
            <a:off x="4800600" y="5222779"/>
            <a:ext cx="2133599" cy="483361"/>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0" y="5706140"/>
            <a:ext cx="9144000" cy="338554"/>
          </a:xfrm>
          <a:prstGeom prst="rect">
            <a:avLst/>
          </a:prstGeom>
          <a:noFill/>
        </p:spPr>
        <p:txBody>
          <a:bodyPr wrap="square" rtlCol="0">
            <a:spAutoFit/>
          </a:bodyPr>
          <a:lstStyle/>
          <a:p>
            <a:pPr algn="ctr"/>
            <a:r>
              <a:rPr lang="en-US" sz="1600" dirty="0" smtClean="0">
                <a:solidFill>
                  <a:srgbClr val="C00000"/>
                </a:solidFill>
                <a:latin typeface="Arial" panose="020B0604020202020204" pitchFamily="34" charset="0"/>
                <a:cs typeface="Arial" panose="020B0604020202020204" pitchFamily="34" charset="0"/>
              </a:rPr>
              <a:t>census.gov/programs-surveys/</a:t>
            </a:r>
            <a:r>
              <a:rPr lang="en-US" sz="1600" dirty="0" err="1" smtClean="0">
                <a:solidFill>
                  <a:srgbClr val="C00000"/>
                </a:solidFill>
                <a:latin typeface="Arial" panose="020B0604020202020204" pitchFamily="34" charset="0"/>
                <a:cs typeface="Arial" panose="020B0604020202020204" pitchFamily="34" charset="0"/>
              </a:rPr>
              <a:t>acs</a:t>
            </a:r>
            <a:r>
              <a:rPr lang="en-US" sz="1600" dirty="0" smtClean="0">
                <a:solidFill>
                  <a:srgbClr val="C00000"/>
                </a:solidFill>
                <a:latin typeface="Arial" panose="020B0604020202020204" pitchFamily="34" charset="0"/>
                <a:cs typeface="Arial" panose="020B0604020202020204" pitchFamily="34" charset="0"/>
              </a:rPr>
              <a:t>/technical-documentation/summary-file-documentation.html</a:t>
            </a:r>
            <a:endParaRPr lang="en-US" sz="16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1510444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US" sz="3600" b="1" dirty="0" smtClean="0">
                <a:solidFill>
                  <a:srgbClr val="C00000"/>
                </a:solidFill>
              </a:rPr>
              <a:t>Outline</a:t>
            </a:r>
          </a:p>
        </p:txBody>
      </p:sp>
      <p:sp>
        <p:nvSpPr>
          <p:cNvPr id="6147" name="Content Placeholder 2"/>
          <p:cNvSpPr>
            <a:spLocks noGrp="1"/>
          </p:cNvSpPr>
          <p:nvPr>
            <p:ph idx="1"/>
          </p:nvPr>
        </p:nvSpPr>
        <p:spPr>
          <a:xfrm>
            <a:off x="457200" y="1295401"/>
            <a:ext cx="8229600" cy="3992563"/>
          </a:xfrm>
        </p:spPr>
        <p:txBody>
          <a:bodyPr>
            <a:normAutofit fontScale="92500"/>
          </a:bodyPr>
          <a:lstStyle/>
          <a:p>
            <a:endParaRPr lang="en-US" dirty="0" smtClean="0"/>
          </a:p>
          <a:p>
            <a:pPr>
              <a:spcAft>
                <a:spcPts val="1800"/>
              </a:spcAft>
            </a:pPr>
            <a:r>
              <a:rPr lang="en-US" sz="2800" dirty="0" smtClean="0"/>
              <a:t>American Community Survey (ACS) basics</a:t>
            </a:r>
          </a:p>
          <a:p>
            <a:pPr>
              <a:spcAft>
                <a:spcPts val="1800"/>
              </a:spcAft>
            </a:pPr>
            <a:r>
              <a:rPr lang="en-US" sz="2800" dirty="0" smtClean="0"/>
              <a:t>Resources for </a:t>
            </a:r>
            <a:r>
              <a:rPr lang="en-US" sz="2800" dirty="0"/>
              <a:t>l</a:t>
            </a:r>
            <a:r>
              <a:rPr lang="en-US" sz="2800" dirty="0" smtClean="0"/>
              <a:t>earning more</a:t>
            </a:r>
          </a:p>
          <a:p>
            <a:pPr>
              <a:spcAft>
                <a:spcPts val="1800"/>
              </a:spcAft>
            </a:pPr>
            <a:r>
              <a:rPr lang="en-US" sz="2800" b="1" dirty="0"/>
              <a:t>Accessing block groups in American </a:t>
            </a:r>
            <a:r>
              <a:rPr lang="en-US" sz="2800" b="1" dirty="0" err="1"/>
              <a:t>FactFinder</a:t>
            </a:r>
            <a:endParaRPr lang="en-US" sz="2800" b="1" dirty="0"/>
          </a:p>
          <a:p>
            <a:pPr>
              <a:spcAft>
                <a:spcPts val="1800"/>
              </a:spcAft>
            </a:pPr>
            <a:r>
              <a:rPr lang="en-US" sz="2800" dirty="0" smtClean="0"/>
              <a:t>Stay in touch</a:t>
            </a:r>
          </a:p>
          <a:p>
            <a:pPr>
              <a:spcAft>
                <a:spcPts val="1800"/>
              </a:spcAft>
            </a:pPr>
            <a:r>
              <a:rPr lang="en-US" sz="2800" dirty="0" smtClean="0"/>
              <a:t>Questions</a:t>
            </a:r>
          </a:p>
        </p:txBody>
      </p:sp>
      <p:sp>
        <p:nvSpPr>
          <p:cNvPr id="2" name="Slide Number Placeholder 1"/>
          <p:cNvSpPr>
            <a:spLocks noGrp="1"/>
          </p:cNvSpPr>
          <p:nvPr>
            <p:ph type="sldNum" sz="quarter" idx="12"/>
          </p:nvPr>
        </p:nvSpPr>
        <p:spPr/>
        <p:txBody>
          <a:bodyPr/>
          <a:lstStyle/>
          <a:p>
            <a:fld id="{5212C905-FF40-4437-BDDD-7BDE312C732D}" type="slidenum">
              <a:rPr lang="en-US"/>
              <a:pPr/>
              <a:t>14</a:t>
            </a:fld>
            <a:endParaRPr lang="en-US" dirty="0">
              <a:solidFill>
                <a:schemeClr val="bg1"/>
              </a:solidFill>
            </a:endParaRPr>
          </a:p>
        </p:txBody>
      </p:sp>
    </p:spTree>
    <p:extLst>
      <p:ext uri="{BB962C8B-B14F-4D97-AF65-F5344CB8AC3E}">
        <p14:creationId xmlns="" xmlns:p14="http://schemas.microsoft.com/office/powerpoint/2010/main" val="92421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400" y="143633"/>
            <a:ext cx="9144000" cy="646331"/>
          </a:xfrm>
          <a:prstGeom prst="rect">
            <a:avLst/>
          </a:prstGeom>
          <a:noFill/>
        </p:spPr>
        <p:txBody>
          <a:bodyPr wrap="square" rtlCol="0">
            <a:spAutoFit/>
          </a:bodyPr>
          <a:lstStyle/>
          <a:p>
            <a:pPr algn="ctr"/>
            <a:r>
              <a:rPr lang="en-US" sz="3600" b="1" dirty="0" smtClean="0">
                <a:solidFill>
                  <a:srgbClr val="C00000"/>
                </a:solidFill>
                <a:latin typeface="Arial" pitchFamily="34" charset="0"/>
                <a:cs typeface="Arial" pitchFamily="34" charset="0"/>
              </a:rPr>
              <a:t>American FactFinder</a:t>
            </a:r>
            <a:endParaRPr lang="en-US" sz="3600" dirty="0"/>
          </a:p>
        </p:txBody>
      </p:sp>
      <p:sp>
        <p:nvSpPr>
          <p:cNvPr id="7" name="Slide Number Placeholder 3"/>
          <p:cNvSpPr txBox="1">
            <a:spLocks/>
          </p:cNvSpPr>
          <p:nvPr/>
        </p:nvSpPr>
        <p:spPr>
          <a:xfrm>
            <a:off x="3504406" y="6344094"/>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latin typeface="Arial" panose="020B0604020202020204" pitchFamily="34" charset="0"/>
                <a:cs typeface="Arial" panose="020B0604020202020204" pitchFamily="34" charset="0"/>
              </a:rPr>
              <a:pPr/>
              <a:t>15</a:t>
            </a:fld>
            <a:endParaRPr lang="en-US" dirty="0">
              <a:latin typeface="Arial" panose="020B0604020202020204" pitchFamily="34" charset="0"/>
              <a:cs typeface="Arial" panose="020B0604020202020204" pitchFamily="34" charset="0"/>
            </a:endParaRPr>
          </a:p>
        </p:txBody>
      </p:sp>
      <p:pic>
        <p:nvPicPr>
          <p:cNvPr id="7170"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2265" r="4835"/>
          <a:stretch/>
        </p:blipFill>
        <p:spPr bwMode="auto">
          <a:xfrm>
            <a:off x="238127" y="762000"/>
            <a:ext cx="6238875" cy="4434049"/>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8" name="Title 1"/>
          <p:cNvSpPr txBox="1">
            <a:spLocks/>
          </p:cNvSpPr>
          <p:nvPr/>
        </p:nvSpPr>
        <p:spPr>
          <a:xfrm>
            <a:off x="6629401" y="1452488"/>
            <a:ext cx="2362201" cy="27432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b="1" i="0" kern="1200" baseline="0">
                <a:solidFill>
                  <a:srgbClr val="C00000"/>
                </a:solidFill>
                <a:latin typeface="Arial" panose="020B0604020202020204" pitchFamily="34" charset="0"/>
                <a:ea typeface="+mj-ea"/>
                <a:cs typeface="+mj-cs"/>
              </a:defRPr>
            </a:lvl1pPr>
          </a:lstStyle>
          <a:p>
            <a:r>
              <a:rPr lang="en-US" sz="1600" dirty="0" smtClean="0">
                <a:solidFill>
                  <a:schemeClr val="accent1">
                    <a:lumMod val="75000"/>
                  </a:schemeClr>
                </a:solidFill>
              </a:rPr>
              <a:t>When to use</a:t>
            </a:r>
            <a:r>
              <a:rPr lang="en-US" sz="1600" b="0" dirty="0" smtClean="0">
                <a:solidFill>
                  <a:schemeClr val="accent1">
                    <a:lumMod val="75000"/>
                  </a:schemeClr>
                </a:solidFill>
              </a:rPr>
              <a:t>: </a:t>
            </a:r>
          </a:p>
          <a:p>
            <a:r>
              <a:rPr lang="en-US" sz="1600" b="0" dirty="0" smtClean="0">
                <a:solidFill>
                  <a:schemeClr val="accent1">
                    <a:lumMod val="75000"/>
                  </a:schemeClr>
                </a:solidFill>
              </a:rPr>
              <a:t>Search all ACS data for all geographies down to the block group level </a:t>
            </a:r>
          </a:p>
          <a:p>
            <a:r>
              <a:rPr lang="en-US" sz="1600" b="0" dirty="0" smtClean="0"/>
              <a:t/>
            </a:r>
            <a:br>
              <a:rPr lang="en-US" sz="1600" b="0" dirty="0" smtClean="0"/>
            </a:br>
            <a:r>
              <a:rPr lang="en-US" sz="1600" b="0" dirty="0" smtClean="0">
                <a:cs typeface="Arial" panose="020B0604020202020204" pitchFamily="34" charset="0"/>
              </a:rPr>
              <a:t>factfinder.census.gov </a:t>
            </a:r>
          </a:p>
          <a:p>
            <a:r>
              <a:rPr lang="en-US" sz="2000" b="0" dirty="0" smtClean="0"/>
              <a:t/>
            </a:r>
            <a:br>
              <a:rPr lang="en-US" sz="2000" b="0" dirty="0" smtClean="0"/>
            </a:br>
            <a:endParaRPr lang="en-US" sz="2000" b="0" dirty="0"/>
          </a:p>
        </p:txBody>
      </p:sp>
    </p:spTree>
    <p:extLst>
      <p:ext uri="{BB962C8B-B14F-4D97-AF65-F5344CB8AC3E}">
        <p14:creationId xmlns="" xmlns:p14="http://schemas.microsoft.com/office/powerpoint/2010/main" val="843640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Two Options to Find </a:t>
            </a:r>
            <a:br>
              <a:rPr lang="en-US" dirty="0" smtClean="0"/>
            </a:br>
            <a:r>
              <a:rPr lang="en-US" dirty="0" smtClean="0"/>
              <a:t>Block Groups in AFF</a:t>
            </a:r>
            <a:endParaRPr lang="en-US" dirty="0"/>
          </a:p>
        </p:txBody>
      </p:sp>
      <p:sp>
        <p:nvSpPr>
          <p:cNvPr id="5" name="Content Placeholder 4"/>
          <p:cNvSpPr>
            <a:spLocks noGrp="1"/>
          </p:cNvSpPr>
          <p:nvPr>
            <p:ph idx="1"/>
          </p:nvPr>
        </p:nvSpPr>
        <p:spPr>
          <a:xfrm>
            <a:off x="457200" y="1752600"/>
            <a:ext cx="8229600" cy="4373564"/>
          </a:xfrm>
        </p:spPr>
        <p:txBody>
          <a:bodyPr>
            <a:normAutofit/>
          </a:bodyPr>
          <a:lstStyle/>
          <a:p>
            <a:r>
              <a:rPr lang="en-US" dirty="0" smtClean="0"/>
              <a:t>AFF Advanced Search</a:t>
            </a:r>
          </a:p>
          <a:p>
            <a:pPr lvl="1"/>
            <a:r>
              <a:rPr lang="en-US" dirty="0" smtClean="0"/>
              <a:t>Useful if you only want a few BGs</a:t>
            </a:r>
          </a:p>
          <a:p>
            <a:r>
              <a:rPr lang="en-US" dirty="0" smtClean="0"/>
              <a:t>AFF Download Center</a:t>
            </a:r>
          </a:p>
          <a:p>
            <a:pPr lvl="1"/>
            <a:r>
              <a:rPr lang="en-US" dirty="0" smtClean="0"/>
              <a:t>Useful if you want all BGs in your state</a:t>
            </a:r>
          </a:p>
        </p:txBody>
      </p:sp>
      <p:sp>
        <p:nvSpPr>
          <p:cNvPr id="3" name="Slide Number Placeholder 2"/>
          <p:cNvSpPr>
            <a:spLocks noGrp="1"/>
          </p:cNvSpPr>
          <p:nvPr>
            <p:ph type="sldNum" sz="quarter" idx="12"/>
          </p:nvPr>
        </p:nvSpPr>
        <p:spPr/>
        <p:txBody>
          <a:bodyPr/>
          <a:lstStyle/>
          <a:p>
            <a:fld id="{5212C905-FF40-4437-BDDD-7BDE312C732D}" type="slidenum">
              <a:rPr lang="en-US" smtClean="0"/>
              <a:pPr/>
              <a:t>16</a:t>
            </a:fld>
            <a:endParaRPr lang="en-US"/>
          </a:p>
        </p:txBody>
      </p:sp>
    </p:spTree>
    <p:extLst>
      <p:ext uri="{BB962C8B-B14F-4D97-AF65-F5344CB8AC3E}">
        <p14:creationId xmlns="" xmlns:p14="http://schemas.microsoft.com/office/powerpoint/2010/main" val="3407810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407" y="76200"/>
            <a:ext cx="8229600" cy="1143000"/>
          </a:xfrm>
        </p:spPr>
        <p:txBody>
          <a:bodyPr>
            <a:normAutofit fontScale="90000"/>
          </a:bodyPr>
          <a:lstStyle/>
          <a:p>
            <a:r>
              <a:rPr lang="en-US" dirty="0" smtClean="0"/>
              <a:t>Option 1-AFF Advanced Search</a:t>
            </a:r>
            <a:endParaRPr lang="en-US" dirty="0"/>
          </a:p>
        </p:txBody>
      </p:sp>
      <p:pic>
        <p:nvPicPr>
          <p:cNvPr id="2050"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065212" y="1066801"/>
            <a:ext cx="7011988" cy="4719286"/>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9" name="Slide Number Placeholder 3"/>
          <p:cNvSpPr txBox="1">
            <a:spLocks/>
          </p:cNvSpPr>
          <p:nvPr/>
        </p:nvSpPr>
        <p:spPr>
          <a:xfrm>
            <a:off x="3504406" y="6344094"/>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latin typeface="Arial" panose="020B0604020202020204" pitchFamily="34" charset="0"/>
                <a:cs typeface="Arial" panose="020B0604020202020204" pitchFamily="34" charset="0"/>
              </a:rPr>
              <a:pPr/>
              <a:t>17</a:t>
            </a:fld>
            <a:endParaRPr lang="en-US" dirty="0">
              <a:latin typeface="Arial" panose="020B0604020202020204" pitchFamily="34" charset="0"/>
              <a:cs typeface="Arial" panose="020B0604020202020204" pitchFamily="34" charset="0"/>
            </a:endParaRPr>
          </a:p>
        </p:txBody>
      </p:sp>
      <p:sp>
        <p:nvSpPr>
          <p:cNvPr id="10" name="Oval 9"/>
          <p:cNvSpPr/>
          <p:nvPr/>
        </p:nvSpPr>
        <p:spPr>
          <a:xfrm>
            <a:off x="990600" y="2133600"/>
            <a:ext cx="1828800" cy="762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ight Arrow 3"/>
          <p:cNvSpPr/>
          <p:nvPr/>
        </p:nvSpPr>
        <p:spPr>
          <a:xfrm>
            <a:off x="552104" y="3630319"/>
            <a:ext cx="381000" cy="304800"/>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504406" y="1600200"/>
            <a:ext cx="1453076" cy="4572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53681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249"/>
                                          </p:stCondLst>
                                        </p:cTn>
                                        <p:tgtEl>
                                          <p:spTgt spid="4"/>
                                        </p:tgtEl>
                                        <p:attrNameLst>
                                          <p:attrName>style.visibility</p:attrName>
                                        </p:attrNameLst>
                                      </p:cBhvr>
                                      <p:to>
                                        <p:strVal val="visible"/>
                                      </p:to>
                                    </p:set>
                                  </p:childTnLst>
                                </p:cTn>
                              </p:par>
                            </p:childTnLst>
                          </p:cTn>
                        </p:par>
                        <p:par>
                          <p:cTn id="17" fill="hold">
                            <p:stCondLst>
                              <p:cond delay="250"/>
                            </p:stCondLst>
                            <p:childTnLst>
                              <p:par>
                                <p:cTn id="18" presetID="63" presetClass="path" presetSubtype="0" accel="50000" decel="50000" fill="hold" grpId="3" nodeType="afterEffect">
                                  <p:stCondLst>
                                    <p:cond delay="0"/>
                                  </p:stCondLst>
                                  <p:childTnLst>
                                    <p:animMotion origin="layout" path="M -3.33333E-6 6.79612E-7 L 0.025 6.79612E-7 " pathEditMode="relative" rAng="0" ptsTypes="AA">
                                      <p:cBhvr>
                                        <p:cTn id="19" dur="2000" fill="hold"/>
                                        <p:tgtEl>
                                          <p:spTgt spid="4"/>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4" grpId="3"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96081" y="0"/>
            <a:ext cx="8229600" cy="1143000"/>
          </a:xfrm>
        </p:spPr>
        <p:txBody>
          <a:bodyPr/>
          <a:lstStyle/>
          <a:p>
            <a:r>
              <a:rPr lang="en-US" dirty="0" smtClean="0"/>
              <a:t>AFF Geographies-List Tab</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18</a:t>
            </a:fld>
            <a:endParaRPr lang="en-US"/>
          </a:p>
        </p:txBody>
      </p:sp>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49759" y="1066800"/>
            <a:ext cx="7522244" cy="4759944"/>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1981200" y="2476500"/>
            <a:ext cx="609600" cy="1905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2261260" y="5105400"/>
            <a:ext cx="1091540" cy="4572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752600" y="2971800"/>
            <a:ext cx="3348842" cy="17526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89593730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dirty="0" smtClean="0"/>
              <a:t>Selecting a Topic</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19</a:t>
            </a:fld>
            <a:endParaRPr lang="en-US"/>
          </a:p>
        </p:txBody>
      </p:sp>
      <p:pic>
        <p:nvPicPr>
          <p:cNvPr id="2050"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846890" y="990600"/>
            <a:ext cx="5011110" cy="4989628"/>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1780694" y="2209800"/>
            <a:ext cx="1610205" cy="762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780695" y="3276600"/>
            <a:ext cx="1714500" cy="6096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495195" y="4419600"/>
            <a:ext cx="1714500" cy="762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129397655"/>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668"/>
            <a:ext cx="8229600" cy="882732"/>
          </a:xfrm>
        </p:spPr>
        <p:txBody>
          <a:bodyPr/>
          <a:lstStyle/>
          <a:p>
            <a:r>
              <a:rPr lang="en-US" dirty="0" smtClean="0"/>
              <a:t>Selecting a Table</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20</a:t>
            </a:fld>
            <a:endParaRPr lang="en-US"/>
          </a:p>
        </p:txBody>
      </p:sp>
      <p:pic>
        <p:nvPicPr>
          <p:cNvPr id="3074"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52400" y="914400"/>
            <a:ext cx="8856466" cy="472440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0" y="2057400"/>
            <a:ext cx="1714500" cy="130232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714500" y="3048000"/>
            <a:ext cx="7200900" cy="2590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89197711"/>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793"/>
            <a:ext cx="8229600" cy="1143000"/>
          </a:xfrm>
        </p:spPr>
        <p:txBody>
          <a:bodyPr/>
          <a:lstStyle/>
          <a:p>
            <a:r>
              <a:rPr lang="en-US" dirty="0" smtClean="0"/>
              <a:t>Table B17017</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21</a:t>
            </a:fld>
            <a:endParaRPr lang="en-US"/>
          </a:p>
        </p:txBody>
      </p:sp>
      <p:pic>
        <p:nvPicPr>
          <p:cNvPr id="409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28600" y="1264722"/>
            <a:ext cx="8594636" cy="4225638"/>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Tree>
    <p:extLst>
      <p:ext uri="{BB962C8B-B14F-4D97-AF65-F5344CB8AC3E}">
        <p14:creationId xmlns="" xmlns:p14="http://schemas.microsoft.com/office/powerpoint/2010/main" val="2528729759"/>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167"/>
            <a:ext cx="8229600" cy="1143000"/>
          </a:xfrm>
        </p:spPr>
        <p:txBody>
          <a:bodyPr/>
          <a:lstStyle/>
          <a:p>
            <a:r>
              <a:rPr lang="en-US" dirty="0" smtClean="0"/>
              <a:t>AFF Geographies-Name Tab</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22</a:t>
            </a:fld>
            <a:endParaRPr lang="en-US"/>
          </a:p>
        </p:txBody>
      </p:sp>
      <p:pic>
        <p:nvPicPr>
          <p:cNvPr id="2050"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4800" y="1048790"/>
            <a:ext cx="8393962" cy="472281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6" name="Oval 5"/>
          <p:cNvSpPr/>
          <p:nvPr/>
        </p:nvSpPr>
        <p:spPr>
          <a:xfrm>
            <a:off x="4724400" y="3410196"/>
            <a:ext cx="838200" cy="39980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1752600" y="2743200"/>
            <a:ext cx="3124200" cy="762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505200" y="4724400"/>
            <a:ext cx="4572000" cy="304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77872761"/>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808" y="76200"/>
            <a:ext cx="8229600" cy="1143000"/>
          </a:xfrm>
        </p:spPr>
        <p:txBody>
          <a:bodyPr/>
          <a:lstStyle/>
          <a:p>
            <a:r>
              <a:rPr lang="en-US" dirty="0" smtClean="0"/>
              <a:t>Selecting a Topic</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23</a:t>
            </a:fld>
            <a:endParaRPr lang="en-US"/>
          </a:p>
        </p:txBody>
      </p:sp>
      <p:pic>
        <p:nvPicPr>
          <p:cNvPr id="3074"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81000" y="1219200"/>
            <a:ext cx="8280928" cy="472281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190500" y="2279073"/>
            <a:ext cx="1714500" cy="762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752600" y="4495800"/>
            <a:ext cx="1981200" cy="6096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42900" y="3352800"/>
            <a:ext cx="1562100" cy="6096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060428153"/>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288" y="5542"/>
            <a:ext cx="8229600" cy="1143000"/>
          </a:xfrm>
        </p:spPr>
        <p:txBody>
          <a:bodyPr/>
          <a:lstStyle/>
          <a:p>
            <a:r>
              <a:rPr lang="en-US" dirty="0" smtClean="0"/>
              <a:t>Selecting a Table</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24</a:t>
            </a:fld>
            <a:endParaRPr lang="en-US"/>
          </a:p>
        </p:txBody>
      </p:sp>
      <p:pic>
        <p:nvPicPr>
          <p:cNvPr id="409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4221" y="1066801"/>
            <a:ext cx="8778976" cy="472440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0" y="2279072"/>
            <a:ext cx="1714500" cy="130232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714500" y="3088148"/>
            <a:ext cx="7048500" cy="270305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54521748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48399"/>
          </a:xfrm>
        </p:spPr>
        <p:txBody>
          <a:bodyPr/>
          <a:lstStyle/>
          <a:p>
            <a:r>
              <a:rPr lang="en-US" dirty="0" smtClean="0"/>
              <a:t>Table B17017</a:t>
            </a:r>
            <a:endParaRPr lang="en-US" dirty="0"/>
          </a:p>
        </p:txBody>
      </p:sp>
      <p:sp>
        <p:nvSpPr>
          <p:cNvPr id="3" name="Slide Number Placeholder 2"/>
          <p:cNvSpPr>
            <a:spLocks noGrp="1"/>
          </p:cNvSpPr>
          <p:nvPr>
            <p:ph type="sldNum" sz="quarter" idx="12"/>
          </p:nvPr>
        </p:nvSpPr>
        <p:spPr/>
        <p:txBody>
          <a:bodyPr/>
          <a:lstStyle/>
          <a:p>
            <a:fld id="{5212C905-FF40-4437-BDDD-7BDE312C732D}" type="slidenum">
              <a:rPr lang="en-US" smtClean="0"/>
              <a:pPr/>
              <a:t>25</a:t>
            </a:fld>
            <a:endParaRPr lang="en-US"/>
          </a:p>
        </p:txBody>
      </p:sp>
      <p:pic>
        <p:nvPicPr>
          <p:cNvPr id="5122"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22854"/>
          <a:stretch/>
        </p:blipFill>
        <p:spPr bwMode="auto">
          <a:xfrm>
            <a:off x="1143000" y="948399"/>
            <a:ext cx="6727770" cy="479682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5" name="Oval 4"/>
          <p:cNvSpPr/>
          <p:nvPr/>
        </p:nvSpPr>
        <p:spPr>
          <a:xfrm>
            <a:off x="685800" y="685800"/>
            <a:ext cx="6934199" cy="1676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44799458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162"/>
          <p:cNvSpPr>
            <a:spLocks noGrp="1" noChangeArrowheads="1"/>
          </p:cNvSpPr>
          <p:nvPr>
            <p:ph type="title"/>
          </p:nvPr>
        </p:nvSpPr>
        <p:spPr/>
        <p:txBody>
          <a:bodyPr>
            <a:noAutofit/>
          </a:bodyPr>
          <a:lstStyle/>
          <a:p>
            <a:r>
              <a:rPr lang="en-US" sz="4000" b="1" dirty="0" smtClean="0">
                <a:solidFill>
                  <a:srgbClr val="C00000"/>
                </a:solidFill>
                <a:cs typeface="Arial" panose="020B0604020202020204" pitchFamily="34" charset="0"/>
              </a:rPr>
              <a:t>Data Product Types</a:t>
            </a:r>
          </a:p>
        </p:txBody>
      </p:sp>
      <p:sp>
        <p:nvSpPr>
          <p:cNvPr id="6" name="Text Placeholder 5"/>
          <p:cNvSpPr>
            <a:spLocks noGrp="1"/>
          </p:cNvSpPr>
          <p:nvPr>
            <p:ph type="body" idx="1"/>
          </p:nvPr>
        </p:nvSpPr>
        <p:spPr>
          <a:xfrm>
            <a:off x="500743" y="1186770"/>
            <a:ext cx="4040188" cy="639762"/>
          </a:xfrm>
        </p:spPr>
        <p:txBody>
          <a:bodyPr>
            <a:normAutofit/>
          </a:bodyPr>
          <a:lstStyle/>
          <a:p>
            <a:pPr>
              <a:defRPr/>
            </a:pPr>
            <a:r>
              <a:rPr lang="en-US" dirty="0" smtClean="0">
                <a:solidFill>
                  <a:schemeClr val="accent1">
                    <a:lumMod val="75000"/>
                  </a:schemeClr>
                </a:solidFill>
                <a:latin typeface="Arial" panose="020B0604020202020204" pitchFamily="34" charset="0"/>
                <a:cs typeface="Arial" panose="020B0604020202020204" pitchFamily="34" charset="0"/>
              </a:rPr>
              <a:t>Profiles</a:t>
            </a:r>
            <a:endParaRPr lang="en-US" dirty="0">
              <a:solidFill>
                <a:schemeClr val="accent1">
                  <a:lumMod val="75000"/>
                </a:schemeClr>
              </a:solidFill>
              <a:latin typeface="Arial" panose="020B0604020202020204" pitchFamily="34" charset="0"/>
              <a:cs typeface="Arial" panose="020B0604020202020204" pitchFamily="34" charset="0"/>
            </a:endParaRPr>
          </a:p>
        </p:txBody>
      </p:sp>
      <p:sp>
        <p:nvSpPr>
          <p:cNvPr id="7" name="Content Placeholder 6"/>
          <p:cNvSpPr>
            <a:spLocks noGrp="1"/>
          </p:cNvSpPr>
          <p:nvPr>
            <p:ph sz="half" idx="2"/>
          </p:nvPr>
        </p:nvSpPr>
        <p:spPr>
          <a:xfrm>
            <a:off x="471714" y="1957162"/>
            <a:ext cx="4040188" cy="2730953"/>
          </a:xfrm>
        </p:spPr>
        <p:txBody>
          <a:bodyPr/>
          <a:lstStyle/>
          <a:p>
            <a:pPr marL="342900" lvl="1" indent="-342900">
              <a:buClr>
                <a:srgbClr val="1C5696"/>
              </a:buClr>
              <a:buFont typeface="Arial"/>
              <a:buChar char="•"/>
            </a:pPr>
            <a:r>
              <a:rPr lang="en-US" sz="2400" dirty="0">
                <a:latin typeface="Arial" panose="020B0604020202020204" pitchFamily="34" charset="0"/>
                <a:cs typeface="Arial" panose="020B0604020202020204" pitchFamily="34" charset="0"/>
              </a:rPr>
              <a:t>Data </a:t>
            </a:r>
            <a:r>
              <a:rPr lang="en-US" sz="2400" dirty="0" smtClean="0">
                <a:latin typeface="Arial" panose="020B0604020202020204" pitchFamily="34" charset="0"/>
                <a:cs typeface="Arial" panose="020B0604020202020204" pitchFamily="34" charset="0"/>
              </a:rPr>
              <a:t>Profiles (DP) </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Narrative Profiles (NP) </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Comparison Profiles (CP)</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Selected </a:t>
            </a:r>
            <a:r>
              <a:rPr lang="en-US" sz="2400" dirty="0">
                <a:latin typeface="Arial" panose="020B0604020202020204" pitchFamily="34" charset="0"/>
                <a:cs typeface="Arial" panose="020B0604020202020204" pitchFamily="34" charset="0"/>
              </a:rPr>
              <a:t>Population </a:t>
            </a:r>
            <a:r>
              <a:rPr lang="en-US" sz="2400" dirty="0" smtClean="0">
                <a:latin typeface="Arial" panose="020B0604020202020204" pitchFamily="34" charset="0"/>
                <a:cs typeface="Arial" panose="020B0604020202020204" pitchFamily="34" charset="0"/>
              </a:rPr>
              <a:t>Profiles (S0201)</a:t>
            </a:r>
            <a:endParaRPr lang="en-US" sz="2400" dirty="0">
              <a:latin typeface="Arial" panose="020B0604020202020204" pitchFamily="34" charset="0"/>
              <a:cs typeface="Arial" panose="020B0604020202020204" pitchFamily="34" charset="0"/>
            </a:endParaRPr>
          </a:p>
        </p:txBody>
      </p:sp>
      <p:sp>
        <p:nvSpPr>
          <p:cNvPr id="8" name="Text Placeholder 7"/>
          <p:cNvSpPr>
            <a:spLocks noGrp="1"/>
          </p:cNvSpPr>
          <p:nvPr>
            <p:ph type="body" sz="quarter" idx="3"/>
          </p:nvPr>
        </p:nvSpPr>
        <p:spPr>
          <a:xfrm>
            <a:off x="4645027" y="1186770"/>
            <a:ext cx="4041775" cy="639762"/>
          </a:xfrm>
        </p:spPr>
        <p:txBody>
          <a:bodyPr/>
          <a:lstStyle/>
          <a:p>
            <a:pPr>
              <a:defRPr/>
            </a:pPr>
            <a:r>
              <a:rPr lang="en-US" dirty="0" smtClean="0">
                <a:solidFill>
                  <a:schemeClr val="accent1">
                    <a:lumMod val="75000"/>
                  </a:schemeClr>
                </a:solidFill>
                <a:latin typeface="Arial" panose="020B0604020202020204" pitchFamily="34" charset="0"/>
                <a:cs typeface="Arial" panose="020B0604020202020204" pitchFamily="34" charset="0"/>
              </a:rPr>
              <a:t>Tables</a:t>
            </a:r>
            <a:endParaRPr lang="en-US" dirty="0">
              <a:solidFill>
                <a:schemeClr val="accent1">
                  <a:lumMod val="75000"/>
                </a:schemeClr>
              </a:solidFill>
              <a:latin typeface="Arial" panose="020B0604020202020204" pitchFamily="34" charset="0"/>
              <a:cs typeface="Arial" panose="020B0604020202020204" pitchFamily="34" charset="0"/>
            </a:endParaRPr>
          </a:p>
        </p:txBody>
      </p:sp>
      <p:sp>
        <p:nvSpPr>
          <p:cNvPr id="9" name="Content Placeholder 8"/>
          <p:cNvSpPr>
            <a:spLocks noGrp="1"/>
          </p:cNvSpPr>
          <p:nvPr>
            <p:ph sz="quarter" idx="4"/>
          </p:nvPr>
        </p:nvSpPr>
        <p:spPr>
          <a:xfrm>
            <a:off x="4645027" y="1942646"/>
            <a:ext cx="4041775" cy="3951288"/>
          </a:xfrm>
        </p:spPr>
        <p:txBody>
          <a:bodyPr/>
          <a:lstStyle/>
          <a:p>
            <a:pPr marL="342900" lvl="1" indent="-342900">
              <a:buClr>
                <a:srgbClr val="1C5696"/>
              </a:buClr>
              <a:buFont typeface="Arial"/>
              <a:buChar char="•"/>
            </a:pPr>
            <a:r>
              <a:rPr lang="en-US" sz="2400" dirty="0">
                <a:latin typeface="Arial" panose="020B0604020202020204" pitchFamily="34" charset="0"/>
                <a:cs typeface="Arial" panose="020B0604020202020204" pitchFamily="34" charset="0"/>
              </a:rPr>
              <a:t>Detailed </a:t>
            </a:r>
            <a:r>
              <a:rPr lang="en-US" sz="2400" dirty="0" smtClean="0">
                <a:latin typeface="Arial" panose="020B0604020202020204" pitchFamily="34" charset="0"/>
                <a:cs typeface="Arial" panose="020B0604020202020204" pitchFamily="34" charset="0"/>
              </a:rPr>
              <a:t>Tables (B or C)</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Subject Tables (S)</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Ranking Tables (R)</a:t>
            </a:r>
          </a:p>
          <a:p>
            <a:pPr marL="342900" lvl="1" indent="-342900">
              <a:buClr>
                <a:srgbClr val="1C5696"/>
              </a:buClr>
              <a:buFont typeface="Arial"/>
              <a:buChar char="•"/>
            </a:pPr>
            <a:r>
              <a:rPr lang="en-US" sz="2400" dirty="0" smtClean="0">
                <a:latin typeface="Arial" panose="020B0604020202020204" pitchFamily="34" charset="0"/>
                <a:cs typeface="Arial" panose="020B0604020202020204" pitchFamily="34" charset="0"/>
              </a:rPr>
              <a:t>Geographic </a:t>
            </a:r>
            <a:r>
              <a:rPr lang="en-US" sz="2400" dirty="0">
                <a:latin typeface="Arial" panose="020B0604020202020204" pitchFamily="34" charset="0"/>
                <a:cs typeface="Arial" panose="020B0604020202020204" pitchFamily="34" charset="0"/>
              </a:rPr>
              <a:t>Comparison </a:t>
            </a:r>
            <a:r>
              <a:rPr lang="en-US" sz="2400" dirty="0" smtClean="0">
                <a:latin typeface="Arial" panose="020B0604020202020204" pitchFamily="34" charset="0"/>
                <a:cs typeface="Arial" panose="020B0604020202020204" pitchFamily="34" charset="0"/>
              </a:rPr>
              <a:t>Tables (GCT)</a:t>
            </a:r>
            <a:endParaRPr lang="en-US" sz="2400"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p:txBody>
      </p:sp>
      <p:sp>
        <p:nvSpPr>
          <p:cNvPr id="11" name="Slide Number Placeholder 3"/>
          <p:cNvSpPr txBox="1">
            <a:spLocks/>
          </p:cNvSpPr>
          <p:nvPr/>
        </p:nvSpPr>
        <p:spPr>
          <a:xfrm>
            <a:off x="3504406" y="6344094"/>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latin typeface="Arial" panose="020B0604020202020204" pitchFamily="34" charset="0"/>
                <a:cs typeface="Arial" panose="020B0604020202020204" pitchFamily="34" charset="0"/>
              </a:rPr>
              <a:pPr/>
              <a:t>26</a:t>
            </a:fld>
            <a:endParaRPr lang="en-US"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21191088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Table Numbering</a:t>
            </a:r>
            <a:endParaRPr lang="en-US" dirty="0"/>
          </a:p>
        </p:txBody>
      </p:sp>
      <p:sp>
        <p:nvSpPr>
          <p:cNvPr id="9" name="Content Placeholder 8"/>
          <p:cNvSpPr>
            <a:spLocks noGrp="1"/>
          </p:cNvSpPr>
          <p:nvPr>
            <p:ph idx="1"/>
          </p:nvPr>
        </p:nvSpPr>
        <p:spPr>
          <a:xfrm>
            <a:off x="457200" y="1905000"/>
            <a:ext cx="8229600" cy="3581400"/>
          </a:xfrm>
        </p:spPr>
        <p:txBody>
          <a:bodyPr>
            <a:normAutofit/>
          </a:bodyPr>
          <a:lstStyle/>
          <a:p>
            <a:r>
              <a:rPr lang="en-US" dirty="0" smtClean="0"/>
              <a:t>B=Data Product Type (Base Table)</a:t>
            </a:r>
          </a:p>
          <a:p>
            <a:r>
              <a:rPr lang="en-US" dirty="0" smtClean="0"/>
              <a:t>06=Subject (Place of Birth)</a:t>
            </a:r>
          </a:p>
          <a:p>
            <a:pPr marL="0" indent="0">
              <a:buNone/>
            </a:pPr>
            <a:r>
              <a:rPr lang="en-US" sz="1900" dirty="0"/>
              <a:t> </a:t>
            </a:r>
            <a:r>
              <a:rPr lang="en-US" sz="1900" dirty="0" smtClean="0"/>
              <a:t>     </a:t>
            </a:r>
            <a:r>
              <a:rPr lang="en-US" sz="1600" dirty="0" smtClean="0"/>
              <a:t>census.gov/programs-surveys/</a:t>
            </a:r>
            <a:r>
              <a:rPr lang="en-US" sz="1600" dirty="0" err="1" smtClean="0"/>
              <a:t>acs</a:t>
            </a:r>
            <a:r>
              <a:rPr lang="en-US" sz="1600" dirty="0" smtClean="0"/>
              <a:t>/guidance/comparing-</a:t>
            </a:r>
            <a:r>
              <a:rPr lang="en-US" sz="1600" dirty="0" err="1" smtClean="0"/>
              <a:t>acs</a:t>
            </a:r>
            <a:r>
              <a:rPr lang="en-US" sz="1600" dirty="0" smtClean="0"/>
              <a:t>-data/2014.html</a:t>
            </a:r>
            <a:endParaRPr lang="en-US" sz="1900" dirty="0" smtClean="0"/>
          </a:p>
          <a:p>
            <a:r>
              <a:rPr lang="en-US" dirty="0" smtClean="0"/>
              <a:t>004=Sequential Number</a:t>
            </a:r>
          </a:p>
          <a:p>
            <a:r>
              <a:rPr lang="en-US" dirty="0" smtClean="0"/>
              <a:t>A=Race/Hispanic Origin (White Alone)</a:t>
            </a:r>
          </a:p>
          <a:p>
            <a:r>
              <a:rPr lang="en-US" dirty="0" smtClean="0"/>
              <a:t>PR=For Puerto Rico Geographies Only</a:t>
            </a:r>
            <a:endParaRPr lang="en-US" dirty="0"/>
          </a:p>
        </p:txBody>
      </p:sp>
      <p:sp>
        <p:nvSpPr>
          <p:cNvPr id="7" name="Slide Number Placeholder 6"/>
          <p:cNvSpPr>
            <a:spLocks noGrp="1"/>
          </p:cNvSpPr>
          <p:nvPr>
            <p:ph type="sldNum" sz="quarter" idx="12"/>
          </p:nvPr>
        </p:nvSpPr>
        <p:spPr/>
        <p:txBody>
          <a:bodyPr/>
          <a:lstStyle/>
          <a:p>
            <a:fld id="{4346EC0E-3689-403F-ABDE-5C4658716F5E}" type="slidenum">
              <a:rPr lang="en-US" smtClean="0"/>
              <a:pPr/>
              <a:t>27</a:t>
            </a:fld>
            <a:endParaRPr lang="en-US"/>
          </a:p>
        </p:txBody>
      </p:sp>
      <p:sp>
        <p:nvSpPr>
          <p:cNvPr id="11" name="TextBox 10"/>
          <p:cNvSpPr txBox="1"/>
          <p:nvPr/>
        </p:nvSpPr>
        <p:spPr>
          <a:xfrm>
            <a:off x="821724" y="1221373"/>
            <a:ext cx="473676" cy="584775"/>
          </a:xfrm>
          <a:prstGeom prst="rect">
            <a:avLst/>
          </a:prstGeom>
          <a:noFill/>
        </p:spPr>
        <p:txBody>
          <a:bodyPr wrap="square" rtlCol="0">
            <a:spAutoFit/>
          </a:bodyPr>
          <a:lstStyle/>
          <a:p>
            <a:r>
              <a:rPr lang="en-US" sz="3200" dirty="0" smtClean="0">
                <a:solidFill>
                  <a:schemeClr val="tx2"/>
                </a:solidFill>
                <a:latin typeface="Arial" panose="020B0604020202020204" pitchFamily="34" charset="0"/>
                <a:cs typeface="Arial" panose="020B0604020202020204" pitchFamily="34" charset="0"/>
              </a:rPr>
              <a:t>B</a:t>
            </a:r>
            <a:endParaRPr lang="en-US" sz="3200" dirty="0">
              <a:solidFill>
                <a:schemeClr val="tx2"/>
              </a:solidFill>
              <a:latin typeface="Arial" panose="020B0604020202020204" pitchFamily="34" charset="0"/>
              <a:cs typeface="Arial" panose="020B0604020202020204" pitchFamily="34" charset="0"/>
            </a:endParaRPr>
          </a:p>
        </p:txBody>
      </p:sp>
      <p:sp>
        <p:nvSpPr>
          <p:cNvPr id="12" name="TextBox 11"/>
          <p:cNvSpPr txBox="1"/>
          <p:nvPr/>
        </p:nvSpPr>
        <p:spPr>
          <a:xfrm>
            <a:off x="1164624" y="1221373"/>
            <a:ext cx="685800" cy="584775"/>
          </a:xfrm>
          <a:prstGeom prst="rect">
            <a:avLst/>
          </a:prstGeom>
          <a:noFill/>
        </p:spPr>
        <p:txBody>
          <a:bodyPr wrap="square" rtlCol="0">
            <a:spAutoFit/>
          </a:bodyPr>
          <a:lstStyle/>
          <a:p>
            <a:r>
              <a:rPr lang="en-US" sz="3200" dirty="0" smtClean="0">
                <a:solidFill>
                  <a:schemeClr val="tx2"/>
                </a:solidFill>
                <a:latin typeface="Arial" panose="020B0604020202020204" pitchFamily="34" charset="0"/>
                <a:cs typeface="Arial" panose="020B0604020202020204" pitchFamily="34" charset="0"/>
              </a:rPr>
              <a:t>06</a:t>
            </a:r>
            <a:endParaRPr lang="en-US" sz="3200" dirty="0">
              <a:solidFill>
                <a:schemeClr val="tx2"/>
              </a:solidFill>
              <a:latin typeface="Arial" panose="020B0604020202020204" pitchFamily="34" charset="0"/>
              <a:cs typeface="Arial" panose="020B0604020202020204" pitchFamily="34" charset="0"/>
            </a:endParaRPr>
          </a:p>
        </p:txBody>
      </p:sp>
      <p:sp>
        <p:nvSpPr>
          <p:cNvPr id="13" name="TextBox 12"/>
          <p:cNvSpPr txBox="1"/>
          <p:nvPr/>
        </p:nvSpPr>
        <p:spPr>
          <a:xfrm>
            <a:off x="1638300" y="1221373"/>
            <a:ext cx="1028700" cy="584775"/>
          </a:xfrm>
          <a:prstGeom prst="rect">
            <a:avLst/>
          </a:prstGeom>
          <a:noFill/>
        </p:spPr>
        <p:txBody>
          <a:bodyPr wrap="square" rtlCol="0">
            <a:spAutoFit/>
          </a:bodyPr>
          <a:lstStyle/>
          <a:p>
            <a:r>
              <a:rPr lang="en-US" sz="3200" dirty="0" smtClean="0">
                <a:solidFill>
                  <a:schemeClr val="tx2"/>
                </a:solidFill>
                <a:latin typeface="Arial" panose="020B0604020202020204" pitchFamily="34" charset="0"/>
                <a:cs typeface="Arial" panose="020B0604020202020204" pitchFamily="34" charset="0"/>
              </a:rPr>
              <a:t>004</a:t>
            </a:r>
            <a:endParaRPr lang="en-US" sz="3200" dirty="0">
              <a:solidFill>
                <a:schemeClr val="tx2"/>
              </a:solidFill>
              <a:latin typeface="Arial" panose="020B0604020202020204" pitchFamily="34" charset="0"/>
              <a:cs typeface="Arial" panose="020B0604020202020204" pitchFamily="34" charset="0"/>
            </a:endParaRPr>
          </a:p>
        </p:txBody>
      </p:sp>
      <p:sp>
        <p:nvSpPr>
          <p:cNvPr id="14" name="TextBox 13"/>
          <p:cNvSpPr txBox="1"/>
          <p:nvPr/>
        </p:nvSpPr>
        <p:spPr>
          <a:xfrm>
            <a:off x="2347912" y="1221373"/>
            <a:ext cx="471488" cy="584775"/>
          </a:xfrm>
          <a:prstGeom prst="rect">
            <a:avLst/>
          </a:prstGeom>
          <a:noFill/>
        </p:spPr>
        <p:txBody>
          <a:bodyPr wrap="square" rtlCol="0">
            <a:spAutoFit/>
          </a:bodyPr>
          <a:lstStyle/>
          <a:p>
            <a:r>
              <a:rPr lang="en-US" sz="3200" dirty="0">
                <a:solidFill>
                  <a:schemeClr val="tx2"/>
                </a:solidFill>
                <a:latin typeface="Arial" panose="020B0604020202020204" pitchFamily="34" charset="0"/>
                <a:cs typeface="Arial" panose="020B0604020202020204" pitchFamily="34" charset="0"/>
              </a:rPr>
              <a:t>A</a:t>
            </a:r>
          </a:p>
        </p:txBody>
      </p:sp>
      <p:sp>
        <p:nvSpPr>
          <p:cNvPr id="15" name="TextBox 14"/>
          <p:cNvSpPr txBox="1"/>
          <p:nvPr/>
        </p:nvSpPr>
        <p:spPr>
          <a:xfrm>
            <a:off x="2671762" y="1221373"/>
            <a:ext cx="762000" cy="584775"/>
          </a:xfrm>
          <a:prstGeom prst="rect">
            <a:avLst/>
          </a:prstGeom>
          <a:noFill/>
        </p:spPr>
        <p:txBody>
          <a:bodyPr wrap="square" rtlCol="0">
            <a:spAutoFit/>
          </a:bodyPr>
          <a:lstStyle/>
          <a:p>
            <a:r>
              <a:rPr lang="en-US" sz="3200" dirty="0" smtClean="0">
                <a:solidFill>
                  <a:schemeClr val="tx2"/>
                </a:solidFill>
                <a:latin typeface="Arial" panose="020B0604020202020204" pitchFamily="34" charset="0"/>
                <a:cs typeface="Arial" panose="020B0604020202020204" pitchFamily="34" charset="0"/>
              </a:rPr>
              <a:t>PR</a:t>
            </a:r>
            <a:endParaRPr lang="en-US" sz="32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176793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11">
                                            <p:txEl>
                                              <p:pRg st="0" end="0"/>
                                            </p:txEl>
                                          </p:spTgt>
                                        </p:tgtEl>
                                        <p:attrNameLst>
                                          <p:attrName>style.textDecorationUnderline</p:attrName>
                                        </p:attrNameLst>
                                      </p:cBhvr>
                                      <p:to>
                                        <p:strVal val="tru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8" presetClass="emph" presetSubtype="0" fill="hold" grpId="0" nodeType="clickEffect">
                                  <p:stCondLst>
                                    <p:cond delay="0"/>
                                  </p:stCondLst>
                                  <p:iterate type="lt">
                                    <p:tmPct val="4000"/>
                                  </p:iterate>
                                  <p:childTnLst>
                                    <p:set>
                                      <p:cBhvr override="childStyle">
                                        <p:cTn id="14" dur="500" fill="hold"/>
                                        <p:tgtEl>
                                          <p:spTgt spid="12"/>
                                        </p:tgtEl>
                                        <p:attrNameLst>
                                          <p:attrName>style.textDecorationUnderline</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8" presetClass="emph" presetSubtype="0" fill="hold" grpId="0" nodeType="clickEffect">
                                  <p:stCondLst>
                                    <p:cond delay="0"/>
                                  </p:stCondLst>
                                  <p:iterate type="lt">
                                    <p:tmPct val="4000"/>
                                  </p:iterate>
                                  <p:childTnLst>
                                    <p:set>
                                      <p:cBhvr override="childStyle">
                                        <p:cTn id="26" dur="500" fill="hold"/>
                                        <p:tgtEl>
                                          <p:spTgt spid="13"/>
                                        </p:tgtEl>
                                        <p:attrNameLst>
                                          <p:attrName>style.textDecorationUnderline</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8" presetClass="emph" presetSubtype="0" fill="hold" grpId="0" nodeType="clickEffect">
                                  <p:stCondLst>
                                    <p:cond delay="0"/>
                                  </p:stCondLst>
                                  <p:iterate type="lt">
                                    <p:tmPct val="4000"/>
                                  </p:iterate>
                                  <p:childTnLst>
                                    <p:set>
                                      <p:cBhvr override="childStyle">
                                        <p:cTn id="34" dur="500" fill="hold"/>
                                        <p:tgtEl>
                                          <p:spTgt spid="14"/>
                                        </p:tgtEl>
                                        <p:attrNameLst>
                                          <p:attrName>style.textDecorationUnderline</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8" presetClass="emph" presetSubtype="0" fill="hold" grpId="0" nodeType="clickEffect">
                                  <p:stCondLst>
                                    <p:cond delay="0"/>
                                  </p:stCondLst>
                                  <p:iterate type="lt">
                                    <p:tmPct val="4000"/>
                                  </p:iterate>
                                  <p:childTnLst>
                                    <p:set>
                                      <p:cBhvr override="childStyle">
                                        <p:cTn id="42" dur="500" fill="hold"/>
                                        <p:tgtEl>
                                          <p:spTgt spid="15"/>
                                        </p:tgtEl>
                                        <p:attrNameLst>
                                          <p:attrName>style.textDecorationUnderline</p:attrName>
                                        </p:attrNameLst>
                                      </p:cBhvr>
                                      <p:to>
                                        <p:strVal val="tru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4638"/>
            <a:ext cx="8229600" cy="1020762"/>
          </a:xfrm>
        </p:spPr>
        <p:txBody>
          <a:bodyPr/>
          <a:lstStyle/>
          <a:p>
            <a:r>
              <a:rPr lang="en-US" dirty="0" smtClean="0"/>
              <a:t>Subject Categories</a:t>
            </a:r>
            <a:endParaRPr lang="en-US" dirty="0"/>
          </a:p>
        </p:txBody>
      </p:sp>
      <p:sp>
        <p:nvSpPr>
          <p:cNvPr id="9" name="Content Placeholder 8"/>
          <p:cNvSpPr>
            <a:spLocks noGrp="1"/>
          </p:cNvSpPr>
          <p:nvPr>
            <p:ph sz="half" idx="1"/>
          </p:nvPr>
        </p:nvSpPr>
        <p:spPr>
          <a:xfrm>
            <a:off x="457200" y="1371600"/>
            <a:ext cx="4038600" cy="4754563"/>
          </a:xfrm>
        </p:spPr>
        <p:txBody>
          <a:bodyPr>
            <a:normAutofit/>
          </a:bodyPr>
          <a:lstStyle/>
          <a:p>
            <a:pPr marL="0" indent="0">
              <a:buNone/>
            </a:pPr>
            <a:r>
              <a:rPr lang="en-US" sz="2400" dirty="0" smtClean="0"/>
              <a:t>01:  Age and Sex</a:t>
            </a:r>
          </a:p>
          <a:p>
            <a:pPr marL="0" indent="0">
              <a:buNone/>
            </a:pPr>
            <a:r>
              <a:rPr lang="en-US" sz="2400" dirty="0" smtClean="0"/>
              <a:t>02:  Race</a:t>
            </a:r>
          </a:p>
          <a:p>
            <a:pPr marL="0" indent="0">
              <a:buNone/>
            </a:pPr>
            <a:r>
              <a:rPr lang="en-US" sz="2400" dirty="0" smtClean="0"/>
              <a:t>03:  Hispanic Origin</a:t>
            </a:r>
          </a:p>
          <a:p>
            <a:pPr marL="0" indent="0">
              <a:buNone/>
            </a:pPr>
            <a:r>
              <a:rPr lang="en-US" sz="2400" dirty="0" smtClean="0"/>
              <a:t>04:  Ancestry</a:t>
            </a:r>
          </a:p>
          <a:p>
            <a:pPr marL="0" indent="0">
              <a:buNone/>
            </a:pPr>
            <a:r>
              <a:rPr lang="en-US" sz="2400" dirty="0" smtClean="0"/>
              <a:t>05:  Citizenship</a:t>
            </a:r>
          </a:p>
          <a:p>
            <a:pPr marL="0" indent="0">
              <a:buNone/>
            </a:pPr>
            <a:r>
              <a:rPr lang="en-US" sz="2400" dirty="0" smtClean="0"/>
              <a:t>06:  Place of Birth</a:t>
            </a:r>
          </a:p>
          <a:p>
            <a:pPr marL="0" indent="0">
              <a:buNone/>
            </a:pPr>
            <a:r>
              <a:rPr lang="en-US" sz="2400" dirty="0" smtClean="0"/>
              <a:t>07:  Residence 1 year ago</a:t>
            </a:r>
          </a:p>
          <a:p>
            <a:pPr marL="0" indent="0">
              <a:buNone/>
            </a:pPr>
            <a:r>
              <a:rPr lang="en-US" sz="2400" dirty="0" smtClean="0"/>
              <a:t>08:  Commuting</a:t>
            </a:r>
          </a:p>
          <a:p>
            <a:endParaRPr lang="en-US" sz="2300" dirty="0" smtClean="0"/>
          </a:p>
        </p:txBody>
      </p:sp>
      <p:sp>
        <p:nvSpPr>
          <p:cNvPr id="2" name="Content Placeholder 1"/>
          <p:cNvSpPr>
            <a:spLocks noGrp="1"/>
          </p:cNvSpPr>
          <p:nvPr>
            <p:ph sz="half" idx="2"/>
          </p:nvPr>
        </p:nvSpPr>
        <p:spPr>
          <a:xfrm>
            <a:off x="4648200" y="1447800"/>
            <a:ext cx="4038600" cy="4678363"/>
          </a:xfrm>
        </p:spPr>
        <p:txBody>
          <a:bodyPr>
            <a:normAutofit/>
          </a:bodyPr>
          <a:lstStyle/>
          <a:p>
            <a:pPr marL="0" indent="0">
              <a:buNone/>
            </a:pPr>
            <a:r>
              <a:rPr lang="en-US" sz="2400" dirty="0"/>
              <a:t>09:  Children</a:t>
            </a:r>
          </a:p>
          <a:p>
            <a:pPr marL="0" indent="0">
              <a:buNone/>
            </a:pPr>
            <a:r>
              <a:rPr lang="en-US" sz="2400" dirty="0"/>
              <a:t>10:  Grandparent</a:t>
            </a:r>
            <a:endParaRPr lang="en-US" sz="2400" dirty="0" smtClean="0"/>
          </a:p>
          <a:p>
            <a:pPr marL="0" indent="0">
              <a:spcBef>
                <a:spcPts val="576"/>
              </a:spcBef>
              <a:buNone/>
            </a:pPr>
            <a:r>
              <a:rPr lang="en-US" sz="2400" dirty="0" smtClean="0"/>
              <a:t>11:  Household Type</a:t>
            </a:r>
          </a:p>
          <a:p>
            <a:pPr marL="0" indent="0">
              <a:spcBef>
                <a:spcPts val="576"/>
              </a:spcBef>
              <a:buNone/>
            </a:pPr>
            <a:r>
              <a:rPr lang="en-US" sz="2400" dirty="0" smtClean="0"/>
              <a:t>12:  Marital Status</a:t>
            </a:r>
          </a:p>
          <a:p>
            <a:pPr marL="0" indent="0">
              <a:spcBef>
                <a:spcPts val="576"/>
              </a:spcBef>
              <a:buNone/>
            </a:pPr>
            <a:r>
              <a:rPr lang="en-US" sz="2400" dirty="0" smtClean="0"/>
              <a:t>13:  Fertility</a:t>
            </a:r>
          </a:p>
          <a:p>
            <a:pPr marL="0" indent="0">
              <a:spcBef>
                <a:spcPts val="576"/>
              </a:spcBef>
              <a:buNone/>
            </a:pPr>
            <a:r>
              <a:rPr lang="en-US" sz="2400" dirty="0" smtClean="0"/>
              <a:t>14:  School Enrollment</a:t>
            </a:r>
          </a:p>
          <a:p>
            <a:pPr marL="0" indent="0">
              <a:spcBef>
                <a:spcPts val="576"/>
              </a:spcBef>
              <a:buNone/>
            </a:pPr>
            <a:r>
              <a:rPr lang="en-US" sz="2400" dirty="0" smtClean="0"/>
              <a:t>15:  Educational Attainment</a:t>
            </a:r>
          </a:p>
          <a:p>
            <a:pPr marL="0" indent="0">
              <a:spcBef>
                <a:spcPts val="576"/>
              </a:spcBef>
              <a:buNone/>
            </a:pPr>
            <a:r>
              <a:rPr lang="en-US" sz="2400" dirty="0" smtClean="0"/>
              <a:t>16:  Language Spoken</a:t>
            </a:r>
            <a:endParaRPr lang="en-US" sz="2400" dirty="0"/>
          </a:p>
        </p:txBody>
      </p:sp>
      <p:sp>
        <p:nvSpPr>
          <p:cNvPr id="7" name="Slide Number Placeholder 6"/>
          <p:cNvSpPr>
            <a:spLocks noGrp="1"/>
          </p:cNvSpPr>
          <p:nvPr>
            <p:ph type="sldNum" sz="quarter" idx="12"/>
          </p:nvPr>
        </p:nvSpPr>
        <p:spPr/>
        <p:txBody>
          <a:bodyPr/>
          <a:lstStyle/>
          <a:p>
            <a:fld id="{4346EC0E-3689-403F-ABDE-5C4658716F5E}" type="slidenum">
              <a:rPr lang="en-US" smtClean="0"/>
              <a:pPr/>
              <a:t>28</a:t>
            </a:fld>
            <a:endParaRPr lang="en-US"/>
          </a:p>
        </p:txBody>
      </p:sp>
    </p:spTree>
    <p:extLst>
      <p:ext uri="{BB962C8B-B14F-4D97-AF65-F5344CB8AC3E}">
        <p14:creationId xmlns="" xmlns:p14="http://schemas.microsoft.com/office/powerpoint/2010/main" val="5469826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4638"/>
            <a:ext cx="8229600" cy="1020762"/>
          </a:xfrm>
        </p:spPr>
        <p:txBody>
          <a:bodyPr/>
          <a:lstStyle/>
          <a:p>
            <a:r>
              <a:rPr lang="en-US" dirty="0" smtClean="0"/>
              <a:t>Subject Categories</a:t>
            </a:r>
            <a:endParaRPr lang="en-US" dirty="0"/>
          </a:p>
        </p:txBody>
      </p:sp>
      <p:sp>
        <p:nvSpPr>
          <p:cNvPr id="9" name="Content Placeholder 8"/>
          <p:cNvSpPr>
            <a:spLocks noGrp="1"/>
          </p:cNvSpPr>
          <p:nvPr>
            <p:ph sz="half" idx="1"/>
          </p:nvPr>
        </p:nvSpPr>
        <p:spPr>
          <a:xfrm>
            <a:off x="457200" y="1371600"/>
            <a:ext cx="4038600" cy="4754563"/>
          </a:xfrm>
        </p:spPr>
        <p:txBody>
          <a:bodyPr>
            <a:normAutofit/>
          </a:bodyPr>
          <a:lstStyle/>
          <a:p>
            <a:pPr marL="0" indent="0">
              <a:spcBef>
                <a:spcPts val="576"/>
              </a:spcBef>
              <a:buNone/>
            </a:pPr>
            <a:r>
              <a:rPr lang="en-US" sz="2300" dirty="0" smtClean="0"/>
              <a:t>17</a:t>
            </a:r>
            <a:r>
              <a:rPr lang="en-US" sz="2300" dirty="0"/>
              <a:t>:  Poverty</a:t>
            </a:r>
          </a:p>
          <a:p>
            <a:pPr marL="0" indent="0">
              <a:spcBef>
                <a:spcPts val="576"/>
              </a:spcBef>
              <a:buNone/>
            </a:pPr>
            <a:r>
              <a:rPr lang="en-US" sz="2300" dirty="0"/>
              <a:t>18:  Disability</a:t>
            </a:r>
          </a:p>
          <a:p>
            <a:pPr marL="0" indent="0">
              <a:spcBef>
                <a:spcPts val="576"/>
              </a:spcBef>
              <a:buNone/>
            </a:pPr>
            <a:r>
              <a:rPr lang="en-US" sz="2300" dirty="0"/>
              <a:t>19:  Income</a:t>
            </a:r>
          </a:p>
          <a:p>
            <a:pPr marL="0" indent="0">
              <a:spcBef>
                <a:spcPts val="576"/>
              </a:spcBef>
              <a:buNone/>
            </a:pPr>
            <a:r>
              <a:rPr lang="en-US" sz="2300" dirty="0"/>
              <a:t>20:  Earnings</a:t>
            </a:r>
          </a:p>
          <a:p>
            <a:pPr marL="0" indent="0">
              <a:buNone/>
            </a:pPr>
            <a:r>
              <a:rPr lang="en-US" sz="2300" dirty="0" smtClean="0"/>
              <a:t>21:  Veterans/Military Service</a:t>
            </a:r>
          </a:p>
          <a:p>
            <a:pPr marL="0" indent="0">
              <a:buNone/>
            </a:pPr>
            <a:r>
              <a:rPr lang="en-US" sz="2300" dirty="0" smtClean="0"/>
              <a:t>22:  Food Stamps</a:t>
            </a:r>
          </a:p>
          <a:p>
            <a:pPr marL="0" indent="0">
              <a:buNone/>
            </a:pPr>
            <a:r>
              <a:rPr lang="en-US" sz="2300" dirty="0" smtClean="0"/>
              <a:t>23:  Employment Status</a:t>
            </a:r>
          </a:p>
        </p:txBody>
      </p:sp>
      <p:sp>
        <p:nvSpPr>
          <p:cNvPr id="2" name="Content Placeholder 1"/>
          <p:cNvSpPr>
            <a:spLocks noGrp="1"/>
          </p:cNvSpPr>
          <p:nvPr>
            <p:ph sz="half" idx="2"/>
          </p:nvPr>
        </p:nvSpPr>
        <p:spPr>
          <a:xfrm>
            <a:off x="4648200" y="1371600"/>
            <a:ext cx="4038600" cy="4754563"/>
          </a:xfrm>
        </p:spPr>
        <p:txBody>
          <a:bodyPr>
            <a:normAutofit/>
          </a:bodyPr>
          <a:lstStyle/>
          <a:p>
            <a:pPr marL="0" indent="0">
              <a:buNone/>
            </a:pPr>
            <a:r>
              <a:rPr lang="en-US" sz="2300" dirty="0" smtClean="0"/>
              <a:t>24</a:t>
            </a:r>
            <a:r>
              <a:rPr lang="en-US" sz="2300" dirty="0"/>
              <a:t>:  Industry and Occupation</a:t>
            </a:r>
          </a:p>
          <a:p>
            <a:pPr marL="0" indent="0">
              <a:buNone/>
            </a:pPr>
            <a:r>
              <a:rPr lang="en-US" sz="2300" dirty="0"/>
              <a:t>25:  Housing</a:t>
            </a:r>
          </a:p>
          <a:p>
            <a:pPr marL="0" indent="0">
              <a:buNone/>
            </a:pPr>
            <a:r>
              <a:rPr lang="en-US" sz="2300" dirty="0"/>
              <a:t>26:  Group Quarters</a:t>
            </a:r>
          </a:p>
          <a:p>
            <a:pPr marL="0" indent="0">
              <a:buNone/>
            </a:pPr>
            <a:r>
              <a:rPr lang="en-US" sz="2300" dirty="0"/>
              <a:t>27:  Health Insurance</a:t>
            </a:r>
          </a:p>
          <a:p>
            <a:pPr marL="0" indent="0">
              <a:buNone/>
            </a:pPr>
            <a:r>
              <a:rPr lang="en-US" sz="2300" dirty="0"/>
              <a:t>28:  Computer/Internet Use</a:t>
            </a:r>
          </a:p>
          <a:p>
            <a:pPr marL="0" indent="0">
              <a:buNone/>
            </a:pPr>
            <a:r>
              <a:rPr lang="en-US" sz="2300" dirty="0"/>
              <a:t>98:  Quality Measures</a:t>
            </a:r>
          </a:p>
          <a:p>
            <a:pPr marL="0" indent="0">
              <a:buNone/>
            </a:pPr>
            <a:r>
              <a:rPr lang="en-US" sz="2300" dirty="0"/>
              <a:t>99:  Imputation/Allocation</a:t>
            </a:r>
          </a:p>
          <a:p>
            <a:pPr marL="0" indent="0">
              <a:spcBef>
                <a:spcPts val="576"/>
              </a:spcBef>
              <a:buNone/>
            </a:pPr>
            <a:endParaRPr lang="en-US" sz="2300" dirty="0"/>
          </a:p>
        </p:txBody>
      </p:sp>
      <p:sp>
        <p:nvSpPr>
          <p:cNvPr id="7" name="Slide Number Placeholder 6"/>
          <p:cNvSpPr>
            <a:spLocks noGrp="1"/>
          </p:cNvSpPr>
          <p:nvPr>
            <p:ph type="sldNum" sz="quarter" idx="12"/>
          </p:nvPr>
        </p:nvSpPr>
        <p:spPr/>
        <p:txBody>
          <a:bodyPr/>
          <a:lstStyle/>
          <a:p>
            <a:fld id="{4346EC0E-3689-403F-ABDE-5C4658716F5E}" type="slidenum">
              <a:rPr lang="en-US" smtClean="0"/>
              <a:pPr/>
              <a:t>29</a:t>
            </a:fld>
            <a:endParaRPr lang="en-US"/>
          </a:p>
        </p:txBody>
      </p:sp>
    </p:spTree>
    <p:extLst>
      <p:ext uri="{BB962C8B-B14F-4D97-AF65-F5344CB8AC3E}">
        <p14:creationId xmlns="" xmlns:p14="http://schemas.microsoft.com/office/powerpoint/2010/main" val="42031396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Poverty Tables</a:t>
            </a:r>
            <a:endParaRPr lang="en-US" dirty="0"/>
          </a:p>
        </p:txBody>
      </p:sp>
      <p:sp>
        <p:nvSpPr>
          <p:cNvPr id="7" name="Slide Number Placeholder 6"/>
          <p:cNvSpPr>
            <a:spLocks noGrp="1"/>
          </p:cNvSpPr>
          <p:nvPr>
            <p:ph type="sldNum" sz="quarter" idx="12"/>
          </p:nvPr>
        </p:nvSpPr>
        <p:spPr/>
        <p:txBody>
          <a:bodyPr/>
          <a:lstStyle/>
          <a:p>
            <a:fld id="{4346EC0E-3689-403F-ABDE-5C4658716F5E}" type="slidenum">
              <a:rPr lang="en-US" smtClean="0"/>
              <a:pPr/>
              <a:t>30</a:t>
            </a:fld>
            <a:endParaRPr lang="en-US"/>
          </a:p>
        </p:txBody>
      </p:sp>
      <p:sp>
        <p:nvSpPr>
          <p:cNvPr id="5" name="Content Placeholder 4"/>
          <p:cNvSpPr>
            <a:spLocks noGrp="1"/>
          </p:cNvSpPr>
          <p:nvPr>
            <p:ph idx="1"/>
          </p:nvPr>
        </p:nvSpPr>
        <p:spPr>
          <a:xfrm>
            <a:off x="457200" y="1447800"/>
            <a:ext cx="8229600" cy="4678363"/>
          </a:xfrm>
        </p:spPr>
        <p:txBody>
          <a:bodyPr/>
          <a:lstStyle/>
          <a:p>
            <a:r>
              <a:rPr lang="en-US" sz="2800" dirty="0" smtClean="0"/>
              <a:t>17 series</a:t>
            </a:r>
          </a:p>
          <a:p>
            <a:r>
              <a:rPr lang="en-US" sz="2800" dirty="0" smtClean="0"/>
              <a:t>26 tables, 3 by race/Hispanic origin</a:t>
            </a:r>
          </a:p>
          <a:p>
            <a:r>
              <a:rPr lang="en-US" sz="2800" dirty="0" smtClean="0"/>
              <a:t>Poverty status of individuals by topics like:</a:t>
            </a:r>
          </a:p>
          <a:p>
            <a:pPr lvl="1"/>
            <a:r>
              <a:rPr lang="en-US" sz="2400" dirty="0" smtClean="0"/>
              <a:t>Sex, age, educational attainment, work experience, employment status, children, unrelated people, nativity</a:t>
            </a:r>
          </a:p>
        </p:txBody>
      </p:sp>
    </p:spTree>
    <p:extLst>
      <p:ext uri="{BB962C8B-B14F-4D97-AF65-F5344CB8AC3E}">
        <p14:creationId xmlns="" xmlns:p14="http://schemas.microsoft.com/office/powerpoint/2010/main" val="113450283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Poverty Tables</a:t>
            </a:r>
            <a:endParaRPr lang="en-US" dirty="0"/>
          </a:p>
        </p:txBody>
      </p:sp>
      <p:sp>
        <p:nvSpPr>
          <p:cNvPr id="2" name="Content Placeholder 1"/>
          <p:cNvSpPr>
            <a:spLocks noGrp="1"/>
          </p:cNvSpPr>
          <p:nvPr>
            <p:ph idx="1"/>
          </p:nvPr>
        </p:nvSpPr>
        <p:spPr>
          <a:xfrm>
            <a:off x="457200" y="1371600"/>
            <a:ext cx="8229600" cy="4754563"/>
          </a:xfrm>
        </p:spPr>
        <p:txBody>
          <a:bodyPr/>
          <a:lstStyle/>
          <a:p>
            <a:r>
              <a:rPr lang="en-US" sz="2800" dirty="0" smtClean="0"/>
              <a:t>Poverty status of families by topics like:</a:t>
            </a:r>
          </a:p>
          <a:p>
            <a:pPr lvl="1"/>
            <a:r>
              <a:rPr lang="en-US" sz="2400" dirty="0" smtClean="0"/>
              <a:t>Household type; number of related children, persons and workers in family; income source; work experience; age of householder; educational attainment of householder; owner/renter</a:t>
            </a:r>
          </a:p>
          <a:p>
            <a:r>
              <a:rPr lang="en-US" sz="2800" dirty="0" smtClean="0"/>
              <a:t>Ratio of income to poverty by topics like:</a:t>
            </a:r>
          </a:p>
          <a:p>
            <a:pPr lvl="1"/>
            <a:r>
              <a:rPr lang="en-US" sz="2400" dirty="0" smtClean="0"/>
              <a:t>Age, family type, related children, health insurance status (in B27 Series)</a:t>
            </a:r>
          </a:p>
        </p:txBody>
      </p:sp>
      <p:sp>
        <p:nvSpPr>
          <p:cNvPr id="7" name="Slide Number Placeholder 6"/>
          <p:cNvSpPr>
            <a:spLocks noGrp="1"/>
          </p:cNvSpPr>
          <p:nvPr>
            <p:ph type="sldNum" sz="quarter" idx="12"/>
          </p:nvPr>
        </p:nvSpPr>
        <p:spPr/>
        <p:txBody>
          <a:bodyPr/>
          <a:lstStyle/>
          <a:p>
            <a:fld id="{4346EC0E-3689-403F-ABDE-5C4658716F5E}" type="slidenum">
              <a:rPr lang="en-US" smtClean="0"/>
              <a:pPr/>
              <a:t>31</a:t>
            </a:fld>
            <a:endParaRPr lang="en-US"/>
          </a:p>
        </p:txBody>
      </p:sp>
    </p:spTree>
    <p:extLst>
      <p:ext uri="{BB962C8B-B14F-4D97-AF65-F5344CB8AC3E}">
        <p14:creationId xmlns="" xmlns:p14="http://schemas.microsoft.com/office/powerpoint/2010/main" val="20174635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622" y="76200"/>
            <a:ext cx="8229600" cy="1143000"/>
          </a:xfrm>
        </p:spPr>
        <p:txBody>
          <a:bodyPr>
            <a:normAutofit fontScale="90000"/>
          </a:bodyPr>
          <a:lstStyle/>
          <a:p>
            <a:r>
              <a:rPr lang="en-US" dirty="0" smtClean="0"/>
              <a:t>Option 2-AFF Download Center</a:t>
            </a:r>
            <a:endParaRPr lang="en-US" dirty="0"/>
          </a:p>
        </p:txBody>
      </p:sp>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81000" y="1371600"/>
            <a:ext cx="8283608" cy="342149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7"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32</a:t>
            </a:fld>
            <a:endParaRPr lang="en-US" dirty="0"/>
          </a:p>
        </p:txBody>
      </p:sp>
      <p:sp>
        <p:nvSpPr>
          <p:cNvPr id="8" name="TextBox 7"/>
          <p:cNvSpPr txBox="1"/>
          <p:nvPr/>
        </p:nvSpPr>
        <p:spPr>
          <a:xfrm>
            <a:off x="580806" y="5382523"/>
            <a:ext cx="8083802" cy="369332"/>
          </a:xfrm>
          <a:prstGeom prst="rect">
            <a:avLst/>
          </a:prstGeom>
          <a:noFill/>
        </p:spPr>
        <p:txBody>
          <a:bodyPr wrap="square" rtlCol="0">
            <a:spAutoFit/>
          </a:bodyPr>
          <a:lstStyle/>
          <a:p>
            <a:pPr algn="ctr"/>
            <a:r>
              <a:rPr lang="en-US" dirty="0" smtClean="0">
                <a:solidFill>
                  <a:srgbClr val="C00000"/>
                </a:solidFill>
                <a:latin typeface="Arial" panose="020B0604020202020204" pitchFamily="34" charset="0"/>
                <a:cs typeface="Arial" panose="020B0604020202020204" pitchFamily="34" charset="0"/>
              </a:rPr>
              <a:t>factfinder.census.gov</a:t>
            </a:r>
            <a:endParaRPr lang="en-US" dirty="0">
              <a:solidFill>
                <a:srgbClr val="C00000"/>
              </a:solidFill>
              <a:latin typeface="Arial" panose="020B0604020202020204" pitchFamily="34" charset="0"/>
              <a:cs typeface="Arial" panose="020B0604020202020204" pitchFamily="34" charset="0"/>
            </a:endParaRPr>
          </a:p>
        </p:txBody>
      </p:sp>
      <p:sp>
        <p:nvSpPr>
          <p:cNvPr id="9" name="Oval 8"/>
          <p:cNvSpPr/>
          <p:nvPr/>
        </p:nvSpPr>
        <p:spPr>
          <a:xfrm>
            <a:off x="3810000" y="1905000"/>
            <a:ext cx="914400" cy="32558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12000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6406" y="102428"/>
            <a:ext cx="8229600" cy="1143000"/>
          </a:xfrm>
        </p:spPr>
        <p:txBody>
          <a:bodyPr/>
          <a:lstStyle/>
          <a:p>
            <a:r>
              <a:rPr lang="en-US" dirty="0" smtClean="0"/>
              <a:t>1. Start</a:t>
            </a:r>
            <a:endParaRPr lang="en-US" dirty="0"/>
          </a:p>
        </p:txBody>
      </p:sp>
      <p:pic>
        <p:nvPicPr>
          <p:cNvPr id="4"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095375" y="1223963"/>
            <a:ext cx="6951663" cy="4410075"/>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pic>
        <p:nvPicPr>
          <p:cNvPr id="5"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724400" y="5029200"/>
            <a:ext cx="2600325" cy="4381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0"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33</a:t>
            </a:fld>
            <a:endParaRPr lang="en-US" dirty="0"/>
          </a:p>
        </p:txBody>
      </p:sp>
      <p:sp>
        <p:nvSpPr>
          <p:cNvPr id="11" name="Oval 10"/>
          <p:cNvSpPr/>
          <p:nvPr/>
        </p:nvSpPr>
        <p:spPr>
          <a:xfrm>
            <a:off x="1676400" y="3505200"/>
            <a:ext cx="3733800" cy="46066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5715000" y="5029201"/>
            <a:ext cx="838200" cy="43815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96293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443" y="76200"/>
            <a:ext cx="8229600" cy="833438"/>
          </a:xfrm>
        </p:spPr>
        <p:txBody>
          <a:bodyPr/>
          <a:lstStyle/>
          <a:p>
            <a:r>
              <a:rPr lang="en-US" dirty="0" smtClean="0"/>
              <a:t>2. Dataset</a:t>
            </a:r>
            <a:endParaRPr lang="en-US" dirty="0"/>
          </a:p>
        </p:txBody>
      </p:sp>
      <p:pic>
        <p:nvPicPr>
          <p:cNvPr id="307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2450" y="909638"/>
            <a:ext cx="8037513" cy="5038725"/>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10"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34</a:t>
            </a:fld>
            <a:endParaRPr lang="en-US" dirty="0"/>
          </a:p>
        </p:txBody>
      </p:sp>
      <p:sp>
        <p:nvSpPr>
          <p:cNvPr id="11" name="Oval 10"/>
          <p:cNvSpPr/>
          <p:nvPr/>
        </p:nvSpPr>
        <p:spPr>
          <a:xfrm>
            <a:off x="1600200" y="3235037"/>
            <a:ext cx="1828800" cy="57496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1707078" y="4038599"/>
            <a:ext cx="1508661" cy="381001"/>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1714500" y="5257800"/>
            <a:ext cx="1714500" cy="540327"/>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629400" y="4038600"/>
            <a:ext cx="914400" cy="381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58713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heel(1)">
                                      <p:cBhvr>
                                        <p:cTn id="2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344"/>
            <a:ext cx="8229600" cy="1143000"/>
          </a:xfrm>
        </p:spPr>
        <p:txBody>
          <a:bodyPr/>
          <a:lstStyle/>
          <a:p>
            <a:r>
              <a:rPr lang="en-US" dirty="0" smtClean="0"/>
              <a:t>3. Geographies</a:t>
            </a:r>
            <a:endParaRPr lang="en-US" dirty="0"/>
          </a:p>
        </p:txBody>
      </p:sp>
      <p:pic>
        <p:nvPicPr>
          <p:cNvPr id="409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127081" y="1143000"/>
            <a:ext cx="6891426" cy="4779794"/>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12"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35</a:t>
            </a:fld>
            <a:endParaRPr lang="en-US" dirty="0"/>
          </a:p>
        </p:txBody>
      </p:sp>
      <p:sp>
        <p:nvSpPr>
          <p:cNvPr id="13" name="Oval 12"/>
          <p:cNvSpPr/>
          <p:nvPr/>
        </p:nvSpPr>
        <p:spPr>
          <a:xfrm>
            <a:off x="1711530" y="3276600"/>
            <a:ext cx="1746045" cy="39906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1740106" y="3657600"/>
            <a:ext cx="1384094" cy="390401"/>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809750" y="4267200"/>
            <a:ext cx="3295650" cy="4191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809750" y="5638800"/>
            <a:ext cx="1714500" cy="315178"/>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6629400" y="4495800"/>
            <a:ext cx="685800" cy="381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45968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heel(1)">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heel(1)">
                                      <p:cBhvr>
                                        <p:cTn id="22" dur="20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heel(1)">
                                      <p:cBhvr>
                                        <p:cTn id="2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Search Results</a:t>
            </a:r>
            <a:endParaRPr lang="en-US" dirty="0"/>
          </a:p>
        </p:txBody>
      </p:sp>
      <p:pic>
        <p:nvPicPr>
          <p:cNvPr id="5122"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57200" y="1386620"/>
            <a:ext cx="8086724" cy="3755312"/>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7"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36</a:t>
            </a:fld>
            <a:endParaRPr lang="en-US" dirty="0"/>
          </a:p>
        </p:txBody>
      </p:sp>
      <p:sp>
        <p:nvSpPr>
          <p:cNvPr id="8" name="Oval 7"/>
          <p:cNvSpPr/>
          <p:nvPr/>
        </p:nvSpPr>
        <p:spPr>
          <a:xfrm>
            <a:off x="1066800" y="4419600"/>
            <a:ext cx="5334000" cy="477981"/>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7315200" y="4419600"/>
            <a:ext cx="685800" cy="3048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893617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B01001</a:t>
            </a:r>
            <a:endParaRPr lang="en-US" dirty="0"/>
          </a:p>
        </p:txBody>
      </p:sp>
      <p:pic>
        <p:nvPicPr>
          <p:cNvPr id="6146" name="Picture 2"/>
          <p:cNvPicPr>
            <a:picLocks noGrp="1" noChangeAspect="1" noChangeArrowheads="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9600" y="1219200"/>
            <a:ext cx="7730295" cy="452596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37</a:t>
            </a:fld>
            <a:endParaRPr lang="en-US" dirty="0"/>
          </a:p>
        </p:txBody>
      </p:sp>
    </p:spTree>
    <p:extLst>
      <p:ext uri="{BB962C8B-B14F-4D97-AF65-F5344CB8AC3E}">
        <p14:creationId xmlns="" xmlns:p14="http://schemas.microsoft.com/office/powerpoint/2010/main" val="11014560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US" sz="3600" b="1" dirty="0" smtClean="0">
                <a:solidFill>
                  <a:srgbClr val="C00000"/>
                </a:solidFill>
              </a:rPr>
              <a:t>Outline</a:t>
            </a:r>
          </a:p>
        </p:txBody>
      </p:sp>
      <p:sp>
        <p:nvSpPr>
          <p:cNvPr id="6147" name="Content Placeholder 2"/>
          <p:cNvSpPr>
            <a:spLocks noGrp="1"/>
          </p:cNvSpPr>
          <p:nvPr>
            <p:ph idx="1"/>
          </p:nvPr>
        </p:nvSpPr>
        <p:spPr>
          <a:xfrm>
            <a:off x="457200" y="1295401"/>
            <a:ext cx="8229600" cy="3992563"/>
          </a:xfrm>
        </p:spPr>
        <p:txBody>
          <a:bodyPr>
            <a:normAutofit lnSpcReduction="10000"/>
          </a:bodyPr>
          <a:lstStyle/>
          <a:p>
            <a:endParaRPr lang="en-US" dirty="0" smtClean="0"/>
          </a:p>
          <a:p>
            <a:pPr>
              <a:spcAft>
                <a:spcPts val="1800"/>
              </a:spcAft>
            </a:pPr>
            <a:r>
              <a:rPr lang="en-US" sz="2800" dirty="0" smtClean="0"/>
              <a:t>American Community Survey (ACS) basics</a:t>
            </a:r>
          </a:p>
          <a:p>
            <a:pPr>
              <a:spcAft>
                <a:spcPts val="1800"/>
              </a:spcAft>
            </a:pPr>
            <a:r>
              <a:rPr lang="en-US" sz="2800" dirty="0" smtClean="0"/>
              <a:t>Resources for </a:t>
            </a:r>
            <a:r>
              <a:rPr lang="en-US" sz="2800" dirty="0"/>
              <a:t>l</a:t>
            </a:r>
            <a:r>
              <a:rPr lang="en-US" sz="2800" dirty="0" smtClean="0"/>
              <a:t>earning more</a:t>
            </a:r>
          </a:p>
          <a:p>
            <a:pPr>
              <a:spcAft>
                <a:spcPts val="1800"/>
              </a:spcAft>
            </a:pPr>
            <a:r>
              <a:rPr lang="en-US" sz="2800" dirty="0"/>
              <a:t>Accessing block groups in American </a:t>
            </a:r>
            <a:r>
              <a:rPr lang="en-US" sz="2800" dirty="0" err="1"/>
              <a:t>FactFinder</a:t>
            </a:r>
            <a:endParaRPr lang="en-US" sz="2800" dirty="0"/>
          </a:p>
          <a:p>
            <a:pPr>
              <a:spcAft>
                <a:spcPts val="1800"/>
              </a:spcAft>
            </a:pPr>
            <a:r>
              <a:rPr lang="en-US" sz="2800" b="1" dirty="0" smtClean="0"/>
              <a:t>Stay in Touch</a:t>
            </a:r>
          </a:p>
          <a:p>
            <a:pPr>
              <a:spcAft>
                <a:spcPts val="1800"/>
              </a:spcAft>
            </a:pPr>
            <a:r>
              <a:rPr lang="en-US" sz="2800" dirty="0" smtClean="0"/>
              <a:t>Questions</a:t>
            </a:r>
            <a:endParaRPr lang="en-US" sz="2800" dirty="0"/>
          </a:p>
        </p:txBody>
      </p:sp>
      <p:sp>
        <p:nvSpPr>
          <p:cNvPr id="2" name="Slide Number Placeholder 1"/>
          <p:cNvSpPr>
            <a:spLocks noGrp="1"/>
          </p:cNvSpPr>
          <p:nvPr>
            <p:ph type="sldNum" sz="quarter" idx="12"/>
          </p:nvPr>
        </p:nvSpPr>
        <p:spPr/>
        <p:txBody>
          <a:bodyPr/>
          <a:lstStyle/>
          <a:p>
            <a:fld id="{5212C905-FF40-4437-BDDD-7BDE312C732D}" type="slidenum">
              <a:rPr lang="en-US" smtClean="0"/>
              <a:pPr/>
              <a:t>38</a:t>
            </a:fld>
            <a:endParaRPr lang="en-US" dirty="0"/>
          </a:p>
        </p:txBody>
      </p:sp>
    </p:spTree>
    <p:extLst>
      <p:ext uri="{BB962C8B-B14F-4D97-AF65-F5344CB8AC3E}">
        <p14:creationId xmlns="" xmlns:p14="http://schemas.microsoft.com/office/powerpoint/2010/main" val="2982409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6147">
                                            <p:txEl>
                                              <p:pRg st="4" end="4"/>
                                            </p:txEl>
                                          </p:spTgt>
                                        </p:tgtEl>
                                        <p:attrNameLst>
                                          <p:attrName>style.color</p:attrName>
                                        </p:attrNameLst>
                                      </p:cBhvr>
                                      <p:to>
                                        <a:schemeClr val="accent2"/>
                                      </p:to>
                                    </p:animClr>
                                    <p:animClr clrSpc="rgb" dir="cw">
                                      <p:cBhvr>
                                        <p:cTn id="7" dur="500" fill="hold"/>
                                        <p:tgtEl>
                                          <p:spTgt spid="6147">
                                            <p:txEl>
                                              <p:pRg st="4" end="4"/>
                                            </p:txEl>
                                          </p:spTgt>
                                        </p:tgtEl>
                                        <p:attrNameLst>
                                          <p:attrName>fillcolor</p:attrName>
                                        </p:attrNameLst>
                                      </p:cBhvr>
                                      <p:to>
                                        <a:schemeClr val="accent2"/>
                                      </p:to>
                                    </p:animClr>
                                    <p:set>
                                      <p:cBhvr>
                                        <p:cTn id="8" dur="500" fill="hold"/>
                                        <p:tgtEl>
                                          <p:spTgt spid="6147">
                                            <p:txEl>
                                              <p:pRg st="4" end="4"/>
                                            </p:txEl>
                                          </p:spTgt>
                                        </p:tgtEl>
                                        <p:attrNameLst>
                                          <p:attrName>fill.type</p:attrName>
                                        </p:attrNameLst>
                                      </p:cBhvr>
                                      <p:to>
                                        <p:strVal val="solid"/>
                                      </p:to>
                                    </p:set>
                                    <p:set>
                                      <p:cBhvr>
                                        <p:cTn id="9" dur="500" fill="hold"/>
                                        <p:tgtEl>
                                          <p:spTgt spid="6147">
                                            <p:txEl>
                                              <p:pRg st="4" end="4"/>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Source Us!</a:t>
            </a:r>
            <a:endParaRPr lang="en-US" dirty="0"/>
          </a:p>
        </p:txBody>
      </p:sp>
      <p:sp>
        <p:nvSpPr>
          <p:cNvPr id="3" name="Content Placeholder 2"/>
          <p:cNvSpPr>
            <a:spLocks noGrp="1"/>
          </p:cNvSpPr>
          <p:nvPr>
            <p:ph idx="1"/>
          </p:nvPr>
        </p:nvSpPr>
        <p:spPr>
          <a:xfrm>
            <a:off x="457200" y="1219201"/>
            <a:ext cx="8229600" cy="4906963"/>
          </a:xfrm>
        </p:spPr>
        <p:txBody>
          <a:bodyPr/>
          <a:lstStyle/>
          <a:p>
            <a:pPr marL="0" indent="0">
              <a:buNone/>
            </a:pPr>
            <a:r>
              <a:rPr lang="en-US" sz="2400" dirty="0" smtClean="0"/>
              <a:t>U.S</a:t>
            </a:r>
            <a:r>
              <a:rPr lang="en-US" sz="2400" dirty="0"/>
              <a:t>. Census </a:t>
            </a:r>
            <a:r>
              <a:rPr lang="en-US" sz="2400" dirty="0" smtClean="0"/>
              <a:t>Bureau’s</a:t>
            </a:r>
            <a:r>
              <a:rPr lang="en-US" sz="2400" dirty="0"/>
              <a:t> </a:t>
            </a:r>
            <a:r>
              <a:rPr lang="en-US" sz="2400" i="1" dirty="0" smtClean="0"/>
              <a:t>[YYYY-YYYY] </a:t>
            </a:r>
            <a:r>
              <a:rPr lang="en-US" sz="2400" dirty="0" smtClean="0"/>
              <a:t>American Community Survey</a:t>
            </a:r>
            <a:r>
              <a:rPr lang="en-US" sz="2400" i="1" dirty="0" smtClean="0"/>
              <a:t> [1/3/5]</a:t>
            </a:r>
            <a:r>
              <a:rPr lang="en-US" sz="2400" dirty="0" smtClean="0"/>
              <a:t>-year </a:t>
            </a:r>
            <a:r>
              <a:rPr lang="en-US" sz="2400" i="1" dirty="0" smtClean="0"/>
              <a:t>[estimates/statistics/data release]</a:t>
            </a:r>
          </a:p>
          <a:p>
            <a:pPr marL="0" indent="0">
              <a:buNone/>
            </a:pPr>
            <a:endParaRPr lang="en-US" sz="2400" i="1" dirty="0"/>
          </a:p>
          <a:p>
            <a:pPr marL="0" indent="0">
              <a:buNone/>
            </a:pPr>
            <a:endParaRPr lang="en-US" sz="2400" i="1" dirty="0" smtClean="0"/>
          </a:p>
          <a:p>
            <a:pPr marL="0" indent="0">
              <a:buNone/>
            </a:pPr>
            <a:endParaRPr lang="en-US" sz="2400" i="1" dirty="0" smtClean="0"/>
          </a:p>
          <a:p>
            <a:pPr marL="0" indent="0">
              <a:buNone/>
            </a:pPr>
            <a:endParaRPr lang="en-US" sz="800" i="1" dirty="0" smtClean="0"/>
          </a:p>
          <a:p>
            <a:pPr marL="0" indent="0">
              <a:buNone/>
            </a:pPr>
            <a:endParaRPr lang="en-US" sz="2800" i="1" dirty="0"/>
          </a:p>
          <a:p>
            <a:endParaRPr lang="en-US" dirty="0"/>
          </a:p>
        </p:txBody>
      </p:sp>
      <p:sp>
        <p:nvSpPr>
          <p:cNvPr id="7" name="Slide Number Placeholder 4"/>
          <p:cNvSpPr>
            <a:spLocks noGrp="1"/>
          </p:cNvSpPr>
          <p:nvPr>
            <p:ph type="sldNum" sz="quarter" idx="12"/>
          </p:nvPr>
        </p:nvSpPr>
        <p:spPr>
          <a:xfrm>
            <a:off x="6553200" y="6356351"/>
            <a:ext cx="2133600" cy="365125"/>
          </a:xfrm>
        </p:spPr>
        <p:txBody>
          <a:bodyPr/>
          <a:lstStyle/>
          <a:p>
            <a:fld id="{C29BC2A0-9875-4B3F-8A86-0C7920C785BD}" type="slidenum">
              <a:rPr lang="en-US" smtClean="0"/>
              <a:pPr/>
              <a:t>39</a:t>
            </a:fld>
            <a:endParaRPr lang="en-US" dirty="0"/>
          </a:p>
        </p:txBody>
      </p:sp>
      <p:pic>
        <p:nvPicPr>
          <p:cNvPr id="3076"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429002" y="4800601"/>
            <a:ext cx="4966335" cy="1255430"/>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pic>
        <p:nvPicPr>
          <p:cNvPr id="3077" name="Picture 5"/>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981202" y="3572464"/>
            <a:ext cx="4984623" cy="1133475"/>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pic>
        <p:nvPicPr>
          <p:cNvPr id="3078" name="Picture 6"/>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29876" y="2287334"/>
            <a:ext cx="4984623" cy="1166813"/>
          </a:xfrm>
          <a:prstGeom prst="rect">
            <a:avLst/>
          </a:prstGeom>
          <a:noFill/>
          <a:ln w="9525">
            <a:solidFill>
              <a:schemeClr val="tx1"/>
            </a:solidFill>
            <a:miter lim="800000"/>
            <a:headEnd/>
            <a:tailEnd/>
          </a:ln>
          <a:extLst>
            <a:ext uri="{909E8E84-426E-40DD-AFC4-6F175D3DCCD1}">
              <a14:hiddenFill xmlns="" xmlns:a14="http://schemas.microsoft.com/office/drawing/2010/main">
                <a:solidFill>
                  <a:schemeClr val="accent1"/>
                </a:solidFill>
              </a14:hiddenFill>
            </a:ext>
          </a:extLst>
        </p:spPr>
      </p:pic>
      <p:sp>
        <p:nvSpPr>
          <p:cNvPr id="9" name="Slide Number Placeholder 1"/>
          <p:cNvSpPr txBox="1">
            <a:spLocks/>
          </p:cNvSpPr>
          <p:nvPr/>
        </p:nvSpPr>
        <p:spPr>
          <a:xfrm>
            <a:off x="3505200" y="6356351"/>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baseline="0">
                <a:solidFill>
                  <a:schemeClr val="tx2"/>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pPr/>
              <a:t>39</a:t>
            </a:fld>
            <a:endParaRPr lang="en-US" dirty="0"/>
          </a:p>
        </p:txBody>
      </p:sp>
    </p:spTree>
    <p:extLst>
      <p:ext uri="{BB962C8B-B14F-4D97-AF65-F5344CB8AC3E}">
        <p14:creationId xmlns="" xmlns:p14="http://schemas.microsoft.com/office/powerpoint/2010/main" val="23197058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677157"/>
            <a:ext cx="8534400" cy="1675643"/>
          </a:xfrm>
        </p:spPr>
        <p:txBody>
          <a:bodyPr>
            <a:noAutofit/>
          </a:bodyPr>
          <a:lstStyle/>
          <a:p>
            <a:pPr marL="0" lvl="1" indent="0">
              <a:buNone/>
            </a:pPr>
            <a:endParaRPr lang="en-US" sz="2400" dirty="0" smtClean="0">
              <a:solidFill>
                <a:schemeClr val="tx1"/>
              </a:solidFill>
              <a:cs typeface="Arial" panose="020B0604020202020204" pitchFamily="34" charset="0"/>
            </a:endParaRPr>
          </a:p>
          <a:p>
            <a:pPr marL="0" lvl="1" indent="0">
              <a:buNone/>
            </a:pPr>
            <a:endParaRPr lang="en-US" sz="2400" dirty="0" smtClean="0">
              <a:solidFill>
                <a:schemeClr val="tx1"/>
              </a:solidFill>
              <a:cs typeface="Arial" panose="020B0604020202020204" pitchFamily="34" charset="0"/>
            </a:endParaRPr>
          </a:p>
          <a:p>
            <a:pPr marL="0" lvl="1" indent="0">
              <a:buNone/>
            </a:pPr>
            <a:endParaRPr lang="en-US" sz="2400" dirty="0" smtClean="0">
              <a:solidFill>
                <a:schemeClr val="tx1"/>
              </a:solidFill>
              <a:cs typeface="Arial" panose="020B0604020202020204" pitchFamily="34" charset="0"/>
            </a:endParaRPr>
          </a:p>
        </p:txBody>
      </p:sp>
      <p:pic>
        <p:nvPicPr>
          <p:cNvPr id="10" name="Picture 8" descr="C:\Users\goodi303\AppData\Local\Microsoft\Windows\Temporary Internet Files\Content.IE5\D00SWK2N\MC900431587[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83729" y="1788081"/>
            <a:ext cx="457200" cy="457200"/>
          </a:xfrm>
          <a:prstGeom prst="rect">
            <a:avLst/>
          </a:prstGeom>
          <a:noFill/>
          <a:extLst>
            <a:ext uri="{909E8E84-426E-40DD-AFC4-6F175D3DCCD1}">
              <a14:hiddenFill xmlns="" xmlns:a14="http://schemas.microsoft.com/office/drawing/2010/main">
                <a:solidFill>
                  <a:srgbClr val="FFFFFF"/>
                </a:solidFill>
              </a14:hiddenFill>
            </a:ext>
          </a:extLst>
        </p:spPr>
      </p:pic>
      <p:sp>
        <p:nvSpPr>
          <p:cNvPr id="11" name="Rectangle 10"/>
          <p:cNvSpPr/>
          <p:nvPr/>
        </p:nvSpPr>
        <p:spPr>
          <a:xfrm>
            <a:off x="1219200" y="1676400"/>
            <a:ext cx="3352800" cy="3077766"/>
          </a:xfrm>
          <a:prstGeom prst="rect">
            <a:avLst/>
          </a:prstGeom>
        </p:spPr>
        <p:txBody>
          <a:bodyPr wrap="square">
            <a:spAutoFit/>
          </a:bodyPr>
          <a:lstStyle/>
          <a:p>
            <a:pPr>
              <a:buNone/>
              <a:defRPr/>
            </a:pPr>
            <a:r>
              <a:rPr lang="en-US" sz="1600" dirty="0" smtClean="0">
                <a:solidFill>
                  <a:schemeClr val="tx1">
                    <a:lumMod val="75000"/>
                    <a:lumOff val="25000"/>
                  </a:schemeClr>
                </a:solidFill>
                <a:latin typeface="Arial" panose="020B0604020202020204" pitchFamily="34" charset="0"/>
                <a:cs typeface="Arial" panose="020B0604020202020204" pitchFamily="34" charset="0"/>
              </a:rPr>
              <a:t>Sign up for and manage alerts at </a:t>
            </a:r>
            <a:r>
              <a:rPr lang="en-US" sz="1600" dirty="0" smtClean="0">
                <a:solidFill>
                  <a:schemeClr val="tx1">
                    <a:lumMod val="75000"/>
                    <a:lumOff val="25000"/>
                  </a:schemeClr>
                </a:solidFill>
                <a:latin typeface="Arial" panose="020B0604020202020204" pitchFamily="34" charset="0"/>
                <a:cs typeface="Arial" panose="020B0604020202020204" pitchFamily="34" charset="0"/>
                <a:hlinkClick r:id="rId4"/>
              </a:rPr>
              <a:t>https</a:t>
            </a:r>
            <a:r>
              <a:rPr lang="en-US" sz="1600" dirty="0">
                <a:solidFill>
                  <a:schemeClr val="tx1">
                    <a:lumMod val="75000"/>
                    <a:lumOff val="25000"/>
                  </a:schemeClr>
                </a:solidFill>
                <a:latin typeface="Arial" panose="020B0604020202020204" pitchFamily="34" charset="0"/>
                <a:cs typeface="Arial" panose="020B0604020202020204" pitchFamily="34" charset="0"/>
                <a:hlinkClick r:id="rId4"/>
              </a:rPr>
              <a:t>://</a:t>
            </a:r>
            <a:r>
              <a:rPr lang="en-US" sz="1600" dirty="0" smtClean="0">
                <a:solidFill>
                  <a:schemeClr val="tx1">
                    <a:lumMod val="75000"/>
                    <a:lumOff val="25000"/>
                  </a:schemeClr>
                </a:solidFill>
                <a:latin typeface="Arial" panose="020B0604020202020204" pitchFamily="34" charset="0"/>
                <a:cs typeface="Arial" panose="020B0604020202020204" pitchFamily="34" charset="0"/>
                <a:hlinkClick r:id="rId4"/>
              </a:rPr>
              <a:t>public.govdelivery.com/accounts/USCENSUS/subscriber/new</a:t>
            </a:r>
            <a:endParaRPr lang="en-US" sz="1600" dirty="0" smtClean="0">
              <a:solidFill>
                <a:schemeClr val="tx1">
                  <a:lumMod val="75000"/>
                  <a:lumOff val="25000"/>
                </a:schemeClr>
              </a:solidFill>
              <a:latin typeface="Arial" panose="020B0604020202020204" pitchFamily="34" charset="0"/>
              <a:cs typeface="Arial" panose="020B0604020202020204" pitchFamily="34" charset="0"/>
            </a:endParaRPr>
          </a:p>
          <a:p>
            <a:pPr>
              <a:buNone/>
              <a:defRPr/>
            </a:pPr>
            <a:endParaRPr lang="en-US" sz="1600" b="1" dirty="0">
              <a:solidFill>
                <a:schemeClr val="tx1">
                  <a:lumMod val="75000"/>
                  <a:lumOff val="25000"/>
                </a:schemeClr>
              </a:solidFill>
              <a:latin typeface="Arial" panose="020B0604020202020204" pitchFamily="34" charset="0"/>
              <a:cs typeface="Arial" panose="020B0604020202020204" pitchFamily="34" charset="0"/>
            </a:endParaRPr>
          </a:p>
          <a:p>
            <a:pPr>
              <a:buNone/>
              <a:defRPr/>
            </a:pPr>
            <a:endParaRPr lang="en-US" sz="1600" b="1" dirty="0" smtClean="0">
              <a:solidFill>
                <a:schemeClr val="tx1">
                  <a:lumMod val="75000"/>
                  <a:lumOff val="25000"/>
                </a:schemeClr>
              </a:solidFill>
              <a:latin typeface="Arial" panose="020B0604020202020204" pitchFamily="34" charset="0"/>
              <a:cs typeface="Arial" panose="020B0604020202020204" pitchFamily="34" charset="0"/>
            </a:endParaRPr>
          </a:p>
          <a:p>
            <a:pPr>
              <a:buNone/>
              <a:defRPr/>
            </a:pPr>
            <a:endParaRPr lang="en-US" sz="1600" b="1" dirty="0">
              <a:solidFill>
                <a:schemeClr val="tx1">
                  <a:lumMod val="75000"/>
                  <a:lumOff val="25000"/>
                </a:schemeClr>
              </a:solidFill>
              <a:latin typeface="Arial" panose="020B0604020202020204" pitchFamily="34" charset="0"/>
              <a:cs typeface="Arial" panose="020B0604020202020204" pitchFamily="34" charset="0"/>
            </a:endParaRPr>
          </a:p>
          <a:p>
            <a:pPr marL="0" lvl="1" indent="0">
              <a:buNone/>
            </a:pPr>
            <a:r>
              <a:rPr lang="en-US" sz="1600" dirty="0" smtClean="0">
                <a:solidFill>
                  <a:schemeClr val="tx1">
                    <a:lumMod val="75000"/>
                    <a:lumOff val="25000"/>
                  </a:schemeClr>
                </a:solidFill>
                <a:latin typeface="Arial" panose="020B0604020202020204" pitchFamily="34" charset="0"/>
                <a:cs typeface="Arial" panose="020B0604020202020204" pitchFamily="34" charset="0"/>
              </a:rPr>
              <a:t>More </a:t>
            </a:r>
            <a:r>
              <a:rPr lang="en-US" sz="1600" dirty="0">
                <a:solidFill>
                  <a:schemeClr val="tx1">
                    <a:lumMod val="75000"/>
                    <a:lumOff val="25000"/>
                  </a:schemeClr>
                </a:solidFill>
                <a:latin typeface="Arial" panose="020B0604020202020204" pitchFamily="34" charset="0"/>
                <a:cs typeface="Arial" panose="020B0604020202020204" pitchFamily="34" charset="0"/>
              </a:rPr>
              <a:t>information on the </a:t>
            </a:r>
            <a:r>
              <a:rPr lang="en-US" sz="1600" dirty="0" smtClean="0">
                <a:solidFill>
                  <a:schemeClr val="tx1">
                    <a:lumMod val="75000"/>
                    <a:lumOff val="25000"/>
                  </a:schemeClr>
                </a:solidFill>
                <a:latin typeface="Arial" panose="020B0604020202020204" pitchFamily="34" charset="0"/>
                <a:cs typeface="Arial" panose="020B0604020202020204" pitchFamily="34" charset="0"/>
              </a:rPr>
              <a:t>American Community Survey:</a:t>
            </a:r>
            <a:endParaRPr lang="en-US" sz="1600" dirty="0">
              <a:solidFill>
                <a:schemeClr val="tx1">
                  <a:lumMod val="75000"/>
                  <a:lumOff val="25000"/>
                </a:schemeClr>
              </a:solidFill>
              <a:latin typeface="Arial" panose="020B0604020202020204" pitchFamily="34" charset="0"/>
              <a:cs typeface="Arial" panose="020B0604020202020204" pitchFamily="34" charset="0"/>
            </a:endParaRPr>
          </a:p>
          <a:p>
            <a:pPr marL="0" lvl="1" indent="0">
              <a:buNone/>
            </a:pPr>
            <a:r>
              <a:rPr lang="en-US" sz="1600" dirty="0">
                <a:solidFill>
                  <a:schemeClr val="tx1">
                    <a:lumMod val="75000"/>
                    <a:lumOff val="25000"/>
                  </a:schemeClr>
                </a:solidFill>
                <a:latin typeface="Arial" panose="020B0604020202020204" pitchFamily="34" charset="0"/>
                <a:cs typeface="Arial" panose="020B0604020202020204" pitchFamily="34" charset="0"/>
                <a:hlinkClick r:id="rId5"/>
              </a:rPr>
              <a:t>http://</a:t>
            </a:r>
            <a:r>
              <a:rPr lang="en-US" sz="1600" dirty="0" smtClean="0">
                <a:solidFill>
                  <a:schemeClr val="tx1">
                    <a:lumMod val="75000"/>
                    <a:lumOff val="25000"/>
                  </a:schemeClr>
                </a:solidFill>
                <a:latin typeface="Arial" panose="020B0604020202020204" pitchFamily="34" charset="0"/>
                <a:cs typeface="Arial" panose="020B0604020202020204" pitchFamily="34" charset="0"/>
                <a:hlinkClick r:id="rId5"/>
              </a:rPr>
              <a:t>www.census.gov/acs</a:t>
            </a:r>
            <a:endParaRPr lang="en-US" sz="1600" dirty="0" smtClean="0">
              <a:solidFill>
                <a:schemeClr val="tx1">
                  <a:lumMod val="75000"/>
                  <a:lumOff val="25000"/>
                </a:schemeClr>
              </a:solidFill>
              <a:latin typeface="Arial" panose="020B0604020202020204" pitchFamily="34" charset="0"/>
              <a:cs typeface="Arial" panose="020B0604020202020204" pitchFamily="34" charset="0"/>
            </a:endParaRPr>
          </a:p>
          <a:p>
            <a:pPr marL="0" lvl="1" indent="0">
              <a:buNone/>
            </a:pPr>
            <a:endParaRPr lang="en-US" sz="1600" dirty="0">
              <a:solidFill>
                <a:schemeClr val="tx1">
                  <a:lumMod val="75000"/>
                  <a:lumOff val="25000"/>
                </a:schemeClr>
              </a:solidFill>
              <a:latin typeface="Arial" panose="020B0604020202020204" pitchFamily="34" charset="0"/>
              <a:cs typeface="Arial" panose="020B0604020202020204" pitchFamily="34" charset="0"/>
            </a:endParaRPr>
          </a:p>
          <a:p>
            <a:pPr>
              <a:buNone/>
              <a:defRPr/>
            </a:pPr>
            <a:endParaRPr lang="en-US" sz="1600" b="1" dirty="0" smtClean="0">
              <a:solidFill>
                <a:schemeClr val="tx1">
                  <a:lumMod val="75000"/>
                  <a:lumOff val="25000"/>
                </a:schemeClr>
              </a:solidFill>
              <a:latin typeface="Arial" panose="020B0604020202020204" pitchFamily="34" charset="0"/>
              <a:cs typeface="Arial" panose="020B0604020202020204" pitchFamily="34" charset="0"/>
            </a:endParaRPr>
          </a:p>
          <a:p>
            <a:pPr>
              <a:buNone/>
              <a:defRPr/>
            </a:pPr>
            <a:endParaRPr lang="en-US"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6" cstate="print">
            <a:extLst>
              <a:ext uri="{28A0092B-C50C-407E-A947-70E740481C1C}">
                <a14:useLocalDpi xmlns="" xmlns:a14="http://schemas.microsoft.com/office/drawing/2010/main" val="0"/>
              </a:ext>
            </a:extLst>
          </a:blip>
          <a:stretch>
            <a:fillRect/>
          </a:stretch>
        </p:blipFill>
        <p:spPr bwMode="auto">
          <a:xfrm>
            <a:off x="295113" y="3262478"/>
            <a:ext cx="846170" cy="54752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12" name="Content Placeholder 2"/>
          <p:cNvSpPr txBox="1">
            <a:spLocks/>
          </p:cNvSpPr>
          <p:nvPr/>
        </p:nvSpPr>
        <p:spPr>
          <a:xfrm>
            <a:off x="5327074" y="1600200"/>
            <a:ext cx="4502726" cy="49530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Wingdings" panose="05000000000000000000" pitchFamily="2" charset="2"/>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Wingdings" panose="05000000000000000000" pitchFamily="2" charset="2"/>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Wingdings" panose="05000000000000000000" pitchFamily="2" charset="2"/>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facebook.com/uscensusbureau</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twitter.com/uscensusbureau</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3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youtube.com/user/uscensusbureau</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0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instagram.com/uscensusbureau</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9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pinterest.com/uscensusbureau</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	</a:t>
            </a: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600" smtClean="0">
              <a:solidFill>
                <a:schemeClr val="tx1">
                  <a:lumMod val="75000"/>
                  <a:lumOff val="25000"/>
                </a:schemeClr>
              </a:solidFill>
              <a:latin typeface="Arial" panose="020B0604020202020204" pitchFamily="34" charset="0"/>
              <a:cs typeface="Arial" panose="020B0604020202020204" pitchFamily="34" charset="0"/>
            </a:endParaRPr>
          </a:p>
          <a:p>
            <a:pPr marL="0" indent="0">
              <a:buFont typeface="Wingdings" panose="05000000000000000000" pitchFamily="2" charset="2"/>
              <a:buNone/>
            </a:pPr>
            <a:r>
              <a:rPr lang="en-US" sz="1600" smtClean="0">
                <a:solidFill>
                  <a:schemeClr val="tx1">
                    <a:lumMod val="75000"/>
                    <a:lumOff val="25000"/>
                  </a:schemeClr>
                </a:solidFill>
                <a:latin typeface="Arial" panose="020B0604020202020204" pitchFamily="34" charset="0"/>
                <a:cs typeface="Arial" panose="020B0604020202020204" pitchFamily="34" charset="0"/>
              </a:rPr>
              <a:t>        </a:t>
            </a:r>
          </a:p>
          <a:p>
            <a:pPr marL="0" indent="0">
              <a:buFont typeface="Wingdings" panose="05000000000000000000" pitchFamily="2" charset="2"/>
              <a:buNone/>
            </a:pPr>
            <a:endParaRPr lang="en-US" sz="1600" dirty="0" smtClean="0">
              <a:solidFill>
                <a:schemeClr val="tx1">
                  <a:lumMod val="75000"/>
                  <a:lumOff val="25000"/>
                </a:schemeClr>
              </a:solidFill>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4705007" y="2503552"/>
            <a:ext cx="628993" cy="511367"/>
          </a:xfrm>
          <a:prstGeom prst="rect">
            <a:avLst/>
          </a:prstGeom>
        </p:spPr>
      </p:pic>
      <p:pic>
        <p:nvPicPr>
          <p:cNvPr id="14" name="Picture 13"/>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4785593" y="1551421"/>
            <a:ext cx="548407" cy="548407"/>
          </a:xfrm>
          <a:prstGeom prst="rect">
            <a:avLst/>
          </a:prstGeom>
        </p:spPr>
      </p:pic>
      <p:pic>
        <p:nvPicPr>
          <p:cNvPr id="15" name="Picture 12" descr="https://encrypted-tbn0.gstatic.com/images?q=tbn:ANd9GcTUBCDJoqkrdRjFnUjQ9e_EBp8sncAi8-mQOsZ7uy5y8vshjz6cRLY0rQ"/>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4742000" y="4395282"/>
            <a:ext cx="592000" cy="59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Picture 6" descr="https://cdn2.iconfinder.com/data/icons/ios-7-style-metro-ui-icons/512/Flurry_YouTube_Alt.png"/>
          <p:cNvPicPr>
            <a:picLocks noChangeAspect="1" noChangeArrowheads="1"/>
          </p:cNvPicPr>
          <p:nvPr/>
        </p:nvPicPr>
        <p:blipFill>
          <a:blip r:embed="rId10" cstate="print">
            <a:extLst>
              <a:ext uri="{28A0092B-C50C-407E-A947-70E740481C1C}">
                <a14:useLocalDpi xmlns="" xmlns:a14="http://schemas.microsoft.com/office/drawing/2010/main" val="0"/>
              </a:ext>
            </a:extLst>
          </a:blip>
          <a:srcRect/>
          <a:stretch>
            <a:fillRect/>
          </a:stretch>
        </p:blipFill>
        <p:spPr bwMode="auto">
          <a:xfrm>
            <a:off x="4621443" y="3329497"/>
            <a:ext cx="718560" cy="718560"/>
          </a:xfrm>
          <a:prstGeom prst="rect">
            <a:avLst/>
          </a:prstGeom>
          <a:noFill/>
          <a:extLst>
            <a:ext uri="{909E8E84-426E-40DD-AFC4-6F175D3DCCD1}">
              <a14:hiddenFill xmlns="" xmlns:a14="http://schemas.microsoft.com/office/drawing/2010/main">
                <a:solidFill>
                  <a:srgbClr val="FFFFFF"/>
                </a:solidFill>
              </a14:hiddenFill>
            </a:ext>
          </a:extLst>
        </p:spPr>
      </p:pic>
      <p:pic>
        <p:nvPicPr>
          <p:cNvPr id="17" name="Picture 8" descr="Pinterest-logo-icon.png"/>
          <p:cNvPicPr>
            <a:picLocks noChangeAspect="1" noChangeArrowheads="1"/>
          </p:cNvPicPr>
          <p:nvPr/>
        </p:nvPicPr>
        <p:blipFill>
          <a:blip r:embed="rId11" cstate="print">
            <a:extLst>
              <a:ext uri="{28A0092B-C50C-407E-A947-70E740481C1C}">
                <a14:useLocalDpi xmlns="" xmlns:a14="http://schemas.microsoft.com/office/drawing/2010/main" val="0"/>
              </a:ext>
            </a:extLst>
          </a:blip>
          <a:srcRect/>
          <a:stretch>
            <a:fillRect/>
          </a:stretch>
        </p:blipFill>
        <p:spPr bwMode="auto">
          <a:xfrm>
            <a:off x="4687685" y="5442816"/>
            <a:ext cx="652318" cy="652318"/>
          </a:xfrm>
          <a:prstGeom prst="rect">
            <a:avLst/>
          </a:prstGeom>
          <a:noFill/>
          <a:extLst>
            <a:ext uri="{909E8E84-426E-40DD-AFC4-6F175D3DCCD1}">
              <a14:hiddenFill xmlns="" xmlns:a14="http://schemas.microsoft.com/office/drawing/2010/main">
                <a:solidFill>
                  <a:srgbClr val="FFFFFF"/>
                </a:solidFill>
              </a14:hiddenFill>
            </a:ext>
          </a:extLst>
        </p:spPr>
      </p:pic>
      <p:sp>
        <p:nvSpPr>
          <p:cNvPr id="19" name="Title 1"/>
          <p:cNvSpPr>
            <a:spLocks noGrp="1"/>
          </p:cNvSpPr>
          <p:nvPr>
            <p:ph type="title"/>
          </p:nvPr>
        </p:nvSpPr>
        <p:spPr>
          <a:xfrm>
            <a:off x="295113" y="152400"/>
            <a:ext cx="8544087" cy="792162"/>
          </a:xfrm>
        </p:spPr>
        <p:txBody>
          <a:bodyPr>
            <a:normAutofit/>
          </a:bodyPr>
          <a:lstStyle/>
          <a:p>
            <a:r>
              <a:rPr lang="en-US" sz="3600" b="1" dirty="0" smtClean="0">
                <a:cs typeface="Arial" panose="020B0604020202020204" pitchFamily="34" charset="0"/>
              </a:rPr>
              <a:t>Continue the Conversation #</a:t>
            </a:r>
            <a:r>
              <a:rPr lang="en-US" sz="3600" b="1" dirty="0" err="1" smtClean="0">
                <a:cs typeface="Arial" panose="020B0604020202020204" pitchFamily="34" charset="0"/>
              </a:rPr>
              <a:t>ACSdata</a:t>
            </a:r>
            <a:endParaRPr lang="en-US" sz="3600" dirty="0">
              <a:cs typeface="Arial" panose="020B0604020202020204" pitchFamily="34" charset="0"/>
            </a:endParaRPr>
          </a:p>
        </p:txBody>
      </p:sp>
      <p:pic>
        <p:nvPicPr>
          <p:cNvPr id="18" name="Picture 17"/>
          <p:cNvPicPr>
            <a:picLocks noChangeAspect="1"/>
          </p:cNvPicPr>
          <p:nvPr/>
        </p:nvPicPr>
        <p:blipFill>
          <a:blip r:embed="rId12" cstate="print">
            <a:extLst>
              <a:ext uri="{28A0092B-C50C-407E-A947-70E740481C1C}">
                <a14:useLocalDpi xmlns="" xmlns:a14="http://schemas.microsoft.com/office/drawing/2010/main" val="0"/>
              </a:ext>
            </a:extLst>
          </a:blip>
          <a:stretch>
            <a:fillRect/>
          </a:stretch>
        </p:blipFill>
        <p:spPr>
          <a:xfrm>
            <a:off x="398158" y="4395282"/>
            <a:ext cx="640080" cy="640080"/>
          </a:xfrm>
          <a:prstGeom prst="rect">
            <a:avLst/>
          </a:prstGeom>
        </p:spPr>
      </p:pic>
      <p:sp>
        <p:nvSpPr>
          <p:cNvPr id="22" name="Rectangle 21"/>
          <p:cNvSpPr/>
          <p:nvPr/>
        </p:nvSpPr>
        <p:spPr>
          <a:xfrm>
            <a:off x="1219200" y="4368117"/>
            <a:ext cx="3352800" cy="861774"/>
          </a:xfrm>
          <a:prstGeom prst="rect">
            <a:avLst/>
          </a:prstGeom>
        </p:spPr>
        <p:txBody>
          <a:bodyPr wrap="square">
            <a:spAutoFit/>
          </a:bodyPr>
          <a:lstStyle/>
          <a:p>
            <a:pPr>
              <a:buNone/>
              <a:defRPr/>
            </a:pPr>
            <a:r>
              <a:rPr lang="en-US" sz="1600" dirty="0" smtClean="0">
                <a:latin typeface="Arial" panose="020B0604020202020204" pitchFamily="34" charset="0"/>
                <a:cs typeface="Arial" panose="020B0604020202020204" pitchFamily="34" charset="0"/>
              </a:rPr>
              <a:t>(800) 923-8282 or </a:t>
            </a:r>
          </a:p>
          <a:p>
            <a:pPr>
              <a:buNone/>
              <a:defRPr/>
            </a:pPr>
            <a:r>
              <a:rPr lang="en-US" sz="1600" dirty="0" smtClean="0">
                <a:latin typeface="Arial" panose="020B0604020202020204" pitchFamily="34" charset="0"/>
                <a:cs typeface="Arial" panose="020B0604020202020204" pitchFamily="34" charset="0"/>
              </a:rPr>
              <a:t>(301) 763-1405 </a:t>
            </a:r>
          </a:p>
          <a:p>
            <a:pPr>
              <a:buNone/>
              <a:defRPr/>
            </a:pPr>
            <a:endParaRPr lang="en-US" dirty="0">
              <a:latin typeface="Arial" panose="020B0604020202020204" pitchFamily="34" charset="0"/>
              <a:cs typeface="Arial" panose="020B0604020202020204" pitchFamily="34" charset="0"/>
            </a:endParaRPr>
          </a:p>
        </p:txBody>
      </p:sp>
      <p:sp>
        <p:nvSpPr>
          <p:cNvPr id="23" name="Slide Number Placeholder 1"/>
          <p:cNvSpPr>
            <a:spLocks noGrp="1"/>
          </p:cNvSpPr>
          <p:nvPr>
            <p:ph type="sldNum" sz="quarter" idx="12"/>
          </p:nvPr>
        </p:nvSpPr>
        <p:spPr>
          <a:xfrm>
            <a:off x="3505200" y="6356351"/>
            <a:ext cx="2133600" cy="365125"/>
          </a:xfrm>
        </p:spPr>
        <p:txBody>
          <a:bodyPr/>
          <a:lstStyle/>
          <a:p>
            <a:fld id="{5212C905-FF40-4437-BDDD-7BDE312C732D}" type="slidenum">
              <a:rPr lang="en-US" smtClean="0"/>
              <a:pPr/>
              <a:t>40</a:t>
            </a:fld>
            <a:endParaRPr lang="en-US" dirty="0"/>
          </a:p>
        </p:txBody>
      </p:sp>
    </p:spTree>
    <p:extLst>
      <p:ext uri="{BB962C8B-B14F-4D97-AF65-F5344CB8AC3E}">
        <p14:creationId xmlns="" xmlns:p14="http://schemas.microsoft.com/office/powerpoint/2010/main" val="55496070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00880"/>
          </a:xfrm>
        </p:spPr>
        <p:txBody>
          <a:bodyPr>
            <a:normAutofit lnSpcReduction="10000"/>
          </a:bodyPr>
          <a:lstStyle/>
          <a:p>
            <a:pPr>
              <a:buFont typeface="Arial" panose="020B0604020202020204" pitchFamily="34" charset="0"/>
              <a:buChar char="•"/>
            </a:pPr>
            <a:r>
              <a:rPr lang="en-US" sz="2600" dirty="0" smtClean="0">
                <a:solidFill>
                  <a:schemeClr val="tx1"/>
                </a:solidFill>
              </a:rPr>
              <a:t>Purpose: </a:t>
            </a:r>
          </a:p>
          <a:p>
            <a:pPr lvl="1"/>
            <a:r>
              <a:rPr lang="en-US" sz="2200" dirty="0" smtClean="0">
                <a:solidFill>
                  <a:schemeClr val="tx1"/>
                </a:solidFill>
              </a:rPr>
              <a:t>Improve </a:t>
            </a:r>
            <a:r>
              <a:rPr lang="en-US" sz="2200" dirty="0">
                <a:solidFill>
                  <a:schemeClr val="tx1"/>
                </a:solidFill>
              </a:rPr>
              <a:t>understanding of the value and utility of ACS </a:t>
            </a:r>
            <a:r>
              <a:rPr lang="en-US" sz="2200" dirty="0" smtClean="0">
                <a:solidFill>
                  <a:schemeClr val="tx1"/>
                </a:solidFill>
              </a:rPr>
              <a:t>data. </a:t>
            </a:r>
          </a:p>
          <a:p>
            <a:pPr lvl="1"/>
            <a:r>
              <a:rPr lang="en-US" sz="2200" dirty="0" smtClean="0">
                <a:solidFill>
                  <a:schemeClr val="tx1"/>
                </a:solidFill>
              </a:rPr>
              <a:t>Promote </a:t>
            </a:r>
            <a:r>
              <a:rPr lang="en-US" sz="2200" dirty="0">
                <a:solidFill>
                  <a:schemeClr val="tx1"/>
                </a:solidFill>
              </a:rPr>
              <a:t>information sharing among data users about key ACS data issues and applications</a:t>
            </a:r>
          </a:p>
          <a:p>
            <a:pPr>
              <a:buFont typeface="Arial" panose="020B0604020202020204" pitchFamily="34" charset="0"/>
              <a:buChar char="•"/>
            </a:pPr>
            <a:r>
              <a:rPr lang="en-US" sz="2600" dirty="0">
                <a:solidFill>
                  <a:schemeClr val="tx1"/>
                </a:solidFill>
              </a:rPr>
              <a:t>Membership is free and open to all interested ACS data users</a:t>
            </a:r>
          </a:p>
          <a:p>
            <a:pPr>
              <a:buFont typeface="Arial" panose="020B0604020202020204" pitchFamily="34" charset="0"/>
              <a:buChar char="•"/>
            </a:pPr>
            <a:r>
              <a:rPr lang="en-US" sz="2600" dirty="0">
                <a:solidFill>
                  <a:schemeClr val="tx1"/>
                </a:solidFill>
              </a:rPr>
              <a:t>Webinars and special sessions at professional meetings planned</a:t>
            </a:r>
          </a:p>
          <a:p>
            <a:pPr>
              <a:buFont typeface="Arial" panose="020B0604020202020204" pitchFamily="34" charset="0"/>
              <a:buChar char="•"/>
            </a:pPr>
            <a:r>
              <a:rPr lang="en-US" sz="2600" dirty="0" smtClean="0">
                <a:solidFill>
                  <a:schemeClr val="tx1"/>
                </a:solidFill>
              </a:rPr>
              <a:t>Users </a:t>
            </a:r>
            <a:r>
              <a:rPr lang="en-US" sz="2600" dirty="0">
                <a:solidFill>
                  <a:schemeClr val="tx1"/>
                </a:solidFill>
              </a:rPr>
              <a:t>group website and online community </a:t>
            </a:r>
          </a:p>
          <a:p>
            <a:pPr marL="0" indent="0">
              <a:buNone/>
            </a:pPr>
            <a:endParaRPr lang="en-US" sz="2600" dirty="0">
              <a:solidFill>
                <a:schemeClr val="tx1"/>
              </a:solidFill>
            </a:endParaRPr>
          </a:p>
          <a:p>
            <a:pPr marL="400050" lvl="1" indent="0" algn="ctr">
              <a:buNone/>
            </a:pPr>
            <a:r>
              <a:rPr lang="en-US" sz="2600" dirty="0">
                <a:solidFill>
                  <a:srgbClr val="C00000"/>
                </a:solidFill>
                <a:cs typeface="Arial" panose="020B0604020202020204" pitchFamily="34" charset="0"/>
              </a:rPr>
              <a:t>http://www.acsdatausers.org/</a:t>
            </a:r>
          </a:p>
          <a:p>
            <a:endParaRPr lang="en-US" sz="2800" dirty="0">
              <a:solidFill>
                <a:schemeClr val="tx1"/>
              </a:solidFill>
            </a:endParaRPr>
          </a:p>
          <a:p>
            <a:pPr marL="0" indent="0">
              <a:buNone/>
            </a:pPr>
            <a:endParaRPr lang="en-US" sz="2800" dirty="0">
              <a:solidFill>
                <a:schemeClr val="tx1"/>
              </a:solidFill>
            </a:endParaRPr>
          </a:p>
          <a:p>
            <a:pPr lvl="1"/>
            <a:endParaRPr lang="en-US" dirty="0">
              <a:solidFill>
                <a:schemeClr val="tx1"/>
              </a:solidFill>
            </a:endParaRPr>
          </a:p>
          <a:p>
            <a:endParaRPr lang="en-US" dirty="0">
              <a:solidFill>
                <a:schemeClr val="tx1"/>
              </a:solidFill>
            </a:endParaRPr>
          </a:p>
        </p:txBody>
      </p:sp>
      <p:pic>
        <p:nvPicPr>
          <p:cNvPr id="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61106" y="228601"/>
            <a:ext cx="6638574" cy="87511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Line 4"/>
          <p:cNvSpPr>
            <a:spLocks noChangeShapeType="1"/>
          </p:cNvSpPr>
          <p:nvPr/>
        </p:nvSpPr>
        <p:spPr bwMode="auto">
          <a:xfrm flipV="1">
            <a:off x="457200" y="1295400"/>
            <a:ext cx="8229600" cy="0"/>
          </a:xfrm>
          <a:prstGeom prst="line">
            <a:avLst/>
          </a:prstGeom>
          <a:noFill/>
          <a:ln w="38100">
            <a:solidFill>
              <a:schemeClr val="tx1"/>
            </a:solidFill>
            <a:round/>
            <a:headEnd/>
            <a:tailEnd/>
          </a:ln>
        </p:spPr>
        <p:txBody>
          <a:bodyPr/>
          <a:lstStyle/>
          <a:p>
            <a:endParaRPr lang="en-US"/>
          </a:p>
        </p:txBody>
      </p:sp>
      <p:sp>
        <p:nvSpPr>
          <p:cNvPr id="8" name="Slide Number Placeholder 1"/>
          <p:cNvSpPr>
            <a:spLocks noGrp="1"/>
          </p:cNvSpPr>
          <p:nvPr>
            <p:ph type="sldNum" sz="quarter" idx="12"/>
          </p:nvPr>
        </p:nvSpPr>
        <p:spPr>
          <a:xfrm>
            <a:off x="3505200" y="6356351"/>
            <a:ext cx="2133600" cy="365125"/>
          </a:xfrm>
        </p:spPr>
        <p:txBody>
          <a:bodyPr/>
          <a:lstStyle/>
          <a:p>
            <a:fld id="{5212C905-FF40-4437-BDDD-7BDE312C732D}" type="slidenum">
              <a:rPr lang="en-US" smtClean="0"/>
              <a:pPr/>
              <a:t>41</a:t>
            </a:fld>
            <a:endParaRPr lang="en-US" dirty="0"/>
          </a:p>
        </p:txBody>
      </p:sp>
    </p:spTree>
    <p:extLst>
      <p:ext uri="{BB962C8B-B14F-4D97-AF65-F5344CB8AC3E}">
        <p14:creationId xmlns="" xmlns:p14="http://schemas.microsoft.com/office/powerpoint/2010/main" val="118454233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a:t>Need Local </a:t>
            </a:r>
            <a:r>
              <a:rPr lang="en-US" dirty="0" smtClean="0"/>
              <a:t>Stats?</a:t>
            </a:r>
            <a:endParaRPr lang="en-US" dirty="0"/>
          </a:p>
        </p:txBody>
      </p:sp>
      <p:sp>
        <p:nvSpPr>
          <p:cNvPr id="3" name="Content Placeholder 2"/>
          <p:cNvSpPr>
            <a:spLocks noGrp="1"/>
          </p:cNvSpPr>
          <p:nvPr>
            <p:ph idx="1"/>
          </p:nvPr>
        </p:nvSpPr>
        <p:spPr>
          <a:xfrm>
            <a:off x="457200" y="1600200"/>
            <a:ext cx="5029200" cy="4525963"/>
          </a:xfrm>
        </p:spPr>
        <p:txBody>
          <a:bodyPr>
            <a:noAutofit/>
          </a:bodyPr>
          <a:lstStyle/>
          <a:p>
            <a:r>
              <a:rPr lang="en-US" sz="2400" dirty="0"/>
              <a:t>Assistance Near You!</a:t>
            </a:r>
            <a:br>
              <a:rPr lang="en-US" sz="2400" dirty="0"/>
            </a:br>
            <a:r>
              <a:rPr lang="en-US" sz="2400" dirty="0"/>
              <a:t/>
            </a:r>
            <a:br>
              <a:rPr lang="en-US" sz="2400" dirty="0"/>
            </a:br>
            <a:r>
              <a:rPr lang="en-US" sz="2400" dirty="0"/>
              <a:t>Our regional data staff can help you access local statistics from the ACS </a:t>
            </a:r>
            <a:r>
              <a:rPr lang="en-US" sz="2400" dirty="0" smtClean="0"/>
              <a:t>or </a:t>
            </a:r>
            <a:r>
              <a:rPr lang="en-US" sz="2400" dirty="0"/>
              <a:t>offer training to help build your </a:t>
            </a:r>
            <a:r>
              <a:rPr lang="en-US" sz="2400" dirty="0" smtClean="0"/>
              <a:t>skills. </a:t>
            </a:r>
            <a:r>
              <a:rPr lang="en-US" sz="2400" dirty="0"/>
              <a:t>Contact </a:t>
            </a:r>
            <a:r>
              <a:rPr lang="en-US" sz="2400" dirty="0" smtClean="0"/>
              <a:t>us </a:t>
            </a:r>
            <a:r>
              <a:rPr lang="en-US" sz="2400" dirty="0"/>
              <a:t>at </a:t>
            </a:r>
            <a:r>
              <a:rPr lang="en-US" sz="2400" dirty="0" smtClean="0"/>
              <a:t>the </a:t>
            </a:r>
            <a:r>
              <a:rPr lang="en-US" sz="2400" dirty="0"/>
              <a:t>following address: </a:t>
            </a:r>
            <a:r>
              <a:rPr lang="en-US" sz="2400" dirty="0" smtClean="0">
                <a:solidFill>
                  <a:srgbClr val="C00000"/>
                </a:solidFill>
              </a:rPr>
              <a:t>clmso.ddb.questions@ census.gov</a:t>
            </a:r>
            <a:endParaRPr lang="en-US" dirty="0">
              <a:solidFill>
                <a:srgbClr val="C00000"/>
              </a:solidFill>
            </a:endParaRPr>
          </a:p>
        </p:txBody>
      </p:sp>
      <p:pic>
        <p:nvPicPr>
          <p:cNvPr id="102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410200" y="1752600"/>
            <a:ext cx="3581400" cy="283321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5" name="Slide Number Placeholder 4"/>
          <p:cNvSpPr>
            <a:spLocks noGrp="1"/>
          </p:cNvSpPr>
          <p:nvPr>
            <p:ph type="sldNum" sz="quarter" idx="12"/>
          </p:nvPr>
        </p:nvSpPr>
        <p:spPr>
          <a:xfrm>
            <a:off x="6553200" y="6356350"/>
            <a:ext cx="2133600" cy="365125"/>
          </a:xfrm>
        </p:spPr>
        <p:txBody>
          <a:bodyPr/>
          <a:lstStyle/>
          <a:p>
            <a:fld id="{C29BC2A0-9875-4B3F-8A86-0C7920C785BD}" type="slidenum">
              <a:rPr lang="en-US" smtClean="0"/>
              <a:pPr/>
              <a:t>42</a:t>
            </a:fld>
            <a:endParaRPr lang="en-US" dirty="0"/>
          </a:p>
        </p:txBody>
      </p:sp>
      <p:sp>
        <p:nvSpPr>
          <p:cNvPr id="6" name="Slide Number Placeholder 1"/>
          <p:cNvSpPr txBox="1">
            <a:spLocks/>
          </p:cNvSpPr>
          <p:nvPr/>
        </p:nvSpPr>
        <p:spPr>
          <a:xfrm>
            <a:off x="3505200" y="6356351"/>
            <a:ext cx="2133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b="1" kern="1200" baseline="0">
                <a:solidFill>
                  <a:schemeClr val="tx2"/>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212C905-FF40-4437-BDDD-7BDE312C732D}" type="slidenum">
              <a:rPr lang="en-US" smtClean="0"/>
              <a:pPr/>
              <a:t>42</a:t>
            </a:fld>
            <a:endParaRPr lang="en-US" dirty="0"/>
          </a:p>
        </p:txBody>
      </p:sp>
    </p:spTree>
    <p:extLst>
      <p:ext uri="{BB962C8B-B14F-4D97-AF65-F5344CB8AC3E}">
        <p14:creationId xmlns="" xmlns:p14="http://schemas.microsoft.com/office/powerpoint/2010/main" val="36081507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r>
              <a:rPr lang="en-US" sz="3600" b="1" dirty="0" smtClean="0">
                <a:solidFill>
                  <a:srgbClr val="C00000"/>
                </a:solidFill>
              </a:rPr>
              <a:t>Outline</a:t>
            </a:r>
          </a:p>
        </p:txBody>
      </p:sp>
      <p:sp>
        <p:nvSpPr>
          <p:cNvPr id="6147" name="Content Placeholder 2"/>
          <p:cNvSpPr>
            <a:spLocks noGrp="1"/>
          </p:cNvSpPr>
          <p:nvPr>
            <p:ph idx="1"/>
          </p:nvPr>
        </p:nvSpPr>
        <p:spPr>
          <a:xfrm>
            <a:off x="457200" y="1295401"/>
            <a:ext cx="8229600" cy="3992563"/>
          </a:xfrm>
        </p:spPr>
        <p:txBody>
          <a:bodyPr>
            <a:normAutofit lnSpcReduction="10000"/>
          </a:bodyPr>
          <a:lstStyle/>
          <a:p>
            <a:endParaRPr lang="en-US" dirty="0" smtClean="0"/>
          </a:p>
          <a:p>
            <a:pPr>
              <a:spcAft>
                <a:spcPts val="1800"/>
              </a:spcAft>
            </a:pPr>
            <a:r>
              <a:rPr lang="en-US" sz="2800" dirty="0" smtClean="0"/>
              <a:t>American Community Survey (ACS) basics</a:t>
            </a:r>
          </a:p>
          <a:p>
            <a:pPr>
              <a:spcAft>
                <a:spcPts val="1800"/>
              </a:spcAft>
            </a:pPr>
            <a:r>
              <a:rPr lang="en-US" sz="2800" dirty="0" smtClean="0"/>
              <a:t>Resources for </a:t>
            </a:r>
            <a:r>
              <a:rPr lang="en-US" sz="2800" dirty="0"/>
              <a:t>l</a:t>
            </a:r>
            <a:r>
              <a:rPr lang="en-US" sz="2800" dirty="0" smtClean="0"/>
              <a:t>earning more</a:t>
            </a:r>
          </a:p>
          <a:p>
            <a:pPr>
              <a:spcAft>
                <a:spcPts val="1800"/>
              </a:spcAft>
            </a:pPr>
            <a:r>
              <a:rPr lang="en-US" sz="2800" dirty="0"/>
              <a:t>Accessing block groups in American </a:t>
            </a:r>
            <a:r>
              <a:rPr lang="en-US" sz="2800" dirty="0" err="1"/>
              <a:t>FactFinder</a:t>
            </a:r>
            <a:endParaRPr lang="en-US" sz="2800" dirty="0"/>
          </a:p>
          <a:p>
            <a:pPr>
              <a:spcAft>
                <a:spcPts val="1800"/>
              </a:spcAft>
            </a:pPr>
            <a:r>
              <a:rPr lang="en-US" sz="2800" dirty="0" smtClean="0"/>
              <a:t>Stay in Touch</a:t>
            </a:r>
          </a:p>
          <a:p>
            <a:pPr>
              <a:spcAft>
                <a:spcPts val="1800"/>
              </a:spcAft>
            </a:pPr>
            <a:r>
              <a:rPr lang="en-US" sz="2800" b="1" dirty="0" smtClean="0"/>
              <a:t>Questions</a:t>
            </a:r>
            <a:endParaRPr lang="en-US" sz="2800" b="1" dirty="0"/>
          </a:p>
        </p:txBody>
      </p:sp>
      <p:sp>
        <p:nvSpPr>
          <p:cNvPr id="2" name="Slide Number Placeholder 1"/>
          <p:cNvSpPr>
            <a:spLocks noGrp="1"/>
          </p:cNvSpPr>
          <p:nvPr>
            <p:ph type="sldNum" sz="quarter" idx="12"/>
          </p:nvPr>
        </p:nvSpPr>
        <p:spPr/>
        <p:txBody>
          <a:bodyPr/>
          <a:lstStyle/>
          <a:p>
            <a:fld id="{5212C905-FF40-4437-BDDD-7BDE312C732D}" type="slidenum">
              <a:rPr lang="en-US" smtClean="0"/>
              <a:pPr/>
              <a:t>43</a:t>
            </a:fld>
            <a:endParaRPr lang="en-US"/>
          </a:p>
        </p:txBody>
      </p:sp>
    </p:spTree>
    <p:extLst>
      <p:ext uri="{BB962C8B-B14F-4D97-AF65-F5344CB8AC3E}">
        <p14:creationId xmlns="" xmlns:p14="http://schemas.microsoft.com/office/powerpoint/2010/main" val="1861362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6147">
                                            <p:txEl>
                                              <p:pRg st="5" end="5"/>
                                            </p:txEl>
                                          </p:spTgt>
                                        </p:tgtEl>
                                        <p:attrNameLst>
                                          <p:attrName>style.color</p:attrName>
                                        </p:attrNameLst>
                                      </p:cBhvr>
                                      <p:to>
                                        <a:schemeClr val="accent2"/>
                                      </p:to>
                                    </p:animClr>
                                    <p:animClr clrSpc="rgb" dir="cw">
                                      <p:cBhvr>
                                        <p:cTn id="7" dur="500" fill="hold"/>
                                        <p:tgtEl>
                                          <p:spTgt spid="6147">
                                            <p:txEl>
                                              <p:pRg st="5" end="5"/>
                                            </p:txEl>
                                          </p:spTgt>
                                        </p:tgtEl>
                                        <p:attrNameLst>
                                          <p:attrName>fillcolor</p:attrName>
                                        </p:attrNameLst>
                                      </p:cBhvr>
                                      <p:to>
                                        <a:schemeClr val="accent2"/>
                                      </p:to>
                                    </p:animClr>
                                    <p:set>
                                      <p:cBhvr>
                                        <p:cTn id="8" dur="500" fill="hold"/>
                                        <p:tgtEl>
                                          <p:spTgt spid="6147">
                                            <p:txEl>
                                              <p:pRg st="5" end="5"/>
                                            </p:txEl>
                                          </p:spTgt>
                                        </p:tgtEl>
                                        <p:attrNameLst>
                                          <p:attrName>fill.type</p:attrName>
                                        </p:attrNameLst>
                                      </p:cBhvr>
                                      <p:to>
                                        <p:strVal val="solid"/>
                                      </p:to>
                                    </p:set>
                                    <p:set>
                                      <p:cBhvr>
                                        <p:cTn id="9" dur="500" fill="hold"/>
                                        <p:tgtEl>
                                          <p:spTgt spid="6147">
                                            <p:txEl>
                                              <p:pRg st="5" end="5"/>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vision_x002d_Branch xmlns="3b896e6a-8b43-4582-92f4-a83601f944d5">ACSO-Other</Division_x002d_Branch>
    <Event_x002f_Audience xmlns="9e00ca27-ce36-4515-bd5f-c05cf86d4dd0">Big Data Innovation Summit 2015</Event_x002f_Audience>
    <Presentatin_x0020_Date xmlns="9e00ca27-ce36-4515-bd5f-c05cf86d4dd0">2015-04-29T04:00:00+00:00</Presentatin_x0020_Date>
    <Presenter_x0028_s_x0029_ xmlns="9e00ca27-ce36-4515-bd5f-c05cf86d4dd0">Jeff Sisson</Presenter_x0028_s_x0029_>
  </documentManagement>
</p:properties>
</file>

<file path=customXml/item2.xml><?xml version="1.0" encoding="utf-8"?>
<ct:contentTypeSchema xmlns:ct="http://schemas.microsoft.com/office/2006/metadata/contentType" xmlns:ma="http://schemas.microsoft.com/office/2006/metadata/properties/metaAttributes" ct:_="" ma:_="" ma:contentTypeName="ACSO Presentation" ma:contentTypeID="0x010100DB3A5F098DD03D44AE9A1F065DA690FA0100B1127B02F116554D821C72981195F4A4" ma:contentTypeVersion="62" ma:contentTypeDescription="" ma:contentTypeScope="" ma:versionID="9d42b52a62c49879baa10d606f89314c">
  <xsd:schema xmlns:xsd="http://www.w3.org/2001/XMLSchema" xmlns:xs="http://www.w3.org/2001/XMLSchema" xmlns:p="http://schemas.microsoft.com/office/2006/metadata/properties" xmlns:ns2="9e00ca27-ce36-4515-bd5f-c05cf86d4dd0" xmlns:ns3="3b896e6a-8b43-4582-92f4-a83601f944d5" targetNamespace="http://schemas.microsoft.com/office/2006/metadata/properties" ma:root="true" ma:fieldsID="470520e55a2665c1b88f15a272cce6e5" ns2:_="" ns3:_="">
    <xsd:import namespace="9e00ca27-ce36-4515-bd5f-c05cf86d4dd0"/>
    <xsd:import namespace="3b896e6a-8b43-4582-92f4-a83601f944d5"/>
    <xsd:element name="properties">
      <xsd:complexType>
        <xsd:sequence>
          <xsd:element name="documentManagement">
            <xsd:complexType>
              <xsd:all>
                <xsd:element ref="ns2:Event_x002f_Audience" minOccurs="0"/>
                <xsd:element ref="ns2:Presenter_x0028_s_x0029_" minOccurs="0"/>
                <xsd:element ref="ns2:Presentatin_x0020_Date" minOccurs="0"/>
                <xsd:element ref="ns3:Division_x002d_Branch"/>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00ca27-ce36-4515-bd5f-c05cf86d4dd0" elementFormDefault="qualified">
    <xsd:import namespace="http://schemas.microsoft.com/office/2006/documentManagement/types"/>
    <xsd:import namespace="http://schemas.microsoft.com/office/infopath/2007/PartnerControls"/>
    <xsd:element name="Event_x002f_Audience" ma:index="2" nillable="true" ma:displayName="Audience/Event" ma:description="For whom/what was this prepared?" ma:internalName="Event_x002F_Audience" ma:readOnly="false">
      <xsd:simpleType>
        <xsd:restriction base="dms:Text">
          <xsd:maxLength value="255"/>
        </xsd:restriction>
      </xsd:simpleType>
    </xsd:element>
    <xsd:element name="Presenter_x0028_s_x0029_" ma:index="3" nillable="true" ma:displayName="Presenter(s)" ma:internalName="Presenter_x0028_s_x0029_">
      <xsd:simpleType>
        <xsd:restriction base="dms:Text">
          <xsd:maxLength value="255"/>
        </xsd:restriction>
      </xsd:simpleType>
    </xsd:element>
    <xsd:element name="Presentatin_x0020_Date" ma:index="4" nillable="true" ma:displayName="Presentation Date" ma:description="Publication/presentation date of document" ma:format="DateOnly" ma:internalName="Presentatin_x0020_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3b896e6a-8b43-4582-92f4-a83601f944d5" elementFormDefault="qualified">
    <xsd:import namespace="http://schemas.microsoft.com/office/2006/documentManagement/types"/>
    <xsd:import namespace="http://schemas.microsoft.com/office/infopath/2007/PartnerControls"/>
    <xsd:element name="Division_x002d_Branch" ma:index="11" ma:displayName="Division" ma:format="Dropdown" ma:internalName="Division_x002d_Branch">
      <xsd:simpleType>
        <xsd:restriction base="dms:Choice">
          <xsd:enumeration value="ACSO"/>
          <xsd:enumeration value="DSSD"/>
          <xsd:enumeration value="SEHSD"/>
          <xsd:enumeration value="POP"/>
          <xsd:enumeration value="Other Division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9"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6947EC-6CEE-4699-8E38-C92AF3F703D6}">
  <ds:schemaRefs>
    <ds:schemaRef ds:uri="9e00ca27-ce36-4515-bd5f-c05cf86d4dd0"/>
    <ds:schemaRef ds:uri="3b896e6a-8b43-4582-92f4-a83601f944d5"/>
    <ds:schemaRef ds:uri="http://schemas.microsoft.com/office/2006/metadata/properties"/>
    <ds:schemaRef ds:uri="http://schemas.openxmlformats.org/package/2006/metadata/core-properties"/>
    <ds:schemaRef ds:uri="http://purl.org/dc/elements/1.1/"/>
    <ds:schemaRef ds:uri="http://purl.org/dc/terms/"/>
    <ds:schemaRef ds:uri="http://schemas.microsoft.com/office/2006/documentManagement/types"/>
    <ds:schemaRef ds:uri="http://www.w3.org/XML/1998/namespace"/>
    <ds:schemaRef ds:uri="http://purl.org/dc/dcmitype/"/>
    <ds:schemaRef ds:uri="http://schemas.microsoft.com/office/infopath/2007/PartnerControls"/>
  </ds:schemaRefs>
</ds:datastoreItem>
</file>

<file path=customXml/itemProps2.xml><?xml version="1.0" encoding="utf-8"?>
<ds:datastoreItem xmlns:ds="http://schemas.openxmlformats.org/officeDocument/2006/customXml" ds:itemID="{09B9BB2C-0F60-40CE-A30A-F06B0E66A0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00ca27-ce36-4515-bd5f-c05cf86d4dd0"/>
    <ds:schemaRef ds:uri="3b896e6a-8b43-4582-92f4-a83601f944d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F254A4-0D6C-4801-99E4-985A17E198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6921</TotalTime>
  <Words>3963</Words>
  <Application>Microsoft Office PowerPoint</Application>
  <PresentationFormat>On-screen Show (4:3)</PresentationFormat>
  <Paragraphs>632</Paragraphs>
  <Slides>43</Slides>
  <Notes>41</Notes>
  <HiddenSlides>4</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     American Community Survey (ACS) Using Census Data by Block Group  January 21, 2016 Presentation at the National Community Development Association Winter Legislation and Policy Meeting  Dave Raglin and Gretchen Gooding American Community Survey Office    </vt:lpstr>
      <vt:lpstr>Outline</vt:lpstr>
      <vt:lpstr>ACS Basics</vt:lpstr>
      <vt:lpstr>Census &amp; ACS</vt:lpstr>
      <vt:lpstr>ACS Data Collection Process</vt:lpstr>
      <vt:lpstr>ACS Content</vt:lpstr>
      <vt:lpstr>Selected Census Geographic Concepts</vt:lpstr>
      <vt:lpstr>Availability of ACS Data Products</vt:lpstr>
      <vt:lpstr>Outline</vt:lpstr>
      <vt:lpstr>ACS Main Page</vt:lpstr>
      <vt:lpstr>Data Tools Chart</vt:lpstr>
      <vt:lpstr>Find Data Tools on Census.gov</vt:lpstr>
      <vt:lpstr>Block Group Availability</vt:lpstr>
      <vt:lpstr>Outline</vt:lpstr>
      <vt:lpstr>Slide 15</vt:lpstr>
      <vt:lpstr>Two Options to Find  Block Groups in AFF</vt:lpstr>
      <vt:lpstr>Option 1-AFF Advanced Search</vt:lpstr>
      <vt:lpstr>AFF Geographies-List Tab</vt:lpstr>
      <vt:lpstr>Selecting a Topic</vt:lpstr>
      <vt:lpstr>Selecting a Table</vt:lpstr>
      <vt:lpstr>Table B17017</vt:lpstr>
      <vt:lpstr>AFF Geographies-Name Tab</vt:lpstr>
      <vt:lpstr>Selecting a Topic</vt:lpstr>
      <vt:lpstr>Selecting a Table</vt:lpstr>
      <vt:lpstr>Table B17017</vt:lpstr>
      <vt:lpstr>Data Product Types</vt:lpstr>
      <vt:lpstr>Table Numbering</vt:lpstr>
      <vt:lpstr>Subject Categories</vt:lpstr>
      <vt:lpstr>Subject Categories</vt:lpstr>
      <vt:lpstr>Poverty Tables</vt:lpstr>
      <vt:lpstr>Poverty Tables</vt:lpstr>
      <vt:lpstr>Option 2-AFF Download Center</vt:lpstr>
      <vt:lpstr>1. Start</vt:lpstr>
      <vt:lpstr>2. Dataset</vt:lpstr>
      <vt:lpstr>3. Geographies</vt:lpstr>
      <vt:lpstr>4. Search Results</vt:lpstr>
      <vt:lpstr>Table B01001</vt:lpstr>
      <vt:lpstr>Outline</vt:lpstr>
      <vt:lpstr>Source Us!</vt:lpstr>
      <vt:lpstr>Continue the Conversation #ACSdata</vt:lpstr>
      <vt:lpstr>Slide 41</vt:lpstr>
      <vt:lpstr>Need Local Stats?</vt:lpstr>
      <vt:lpstr>Outline</vt:lpstr>
    </vt:vector>
  </TitlesOfParts>
  <Company>U.S. Department of Commerce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Census Bureau Big Data 2015 Presentation</dc:title>
  <dc:creator>johns225</dc:creator>
  <cp:lastModifiedBy>Steve Gartrell</cp:lastModifiedBy>
  <cp:revision>247</cp:revision>
  <cp:lastPrinted>2015-04-23T11:59:23Z</cp:lastPrinted>
  <dcterms:created xsi:type="dcterms:W3CDTF">2014-02-21T16:42:22Z</dcterms:created>
  <dcterms:modified xsi:type="dcterms:W3CDTF">2016-01-21T17:47:51Z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0x010100DB3A5F098DD03D44AE9A1F065DA690FA0100B1127B02F116554D821C72981195F4A4</vt:lpwstr>
  </property>
</Properties>
</file>