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5" r:id="rId1"/>
    <p:sldMasterId id="2147483703" r:id="rId2"/>
  </p:sldMasterIdLst>
  <p:notesMasterIdLst>
    <p:notesMasterId r:id="rId23"/>
  </p:notesMasterIdLst>
  <p:sldIdLst>
    <p:sldId id="257" r:id="rId3"/>
    <p:sldId id="282" r:id="rId4"/>
    <p:sldId id="306" r:id="rId5"/>
    <p:sldId id="312" r:id="rId6"/>
    <p:sldId id="304" r:id="rId7"/>
    <p:sldId id="308" r:id="rId8"/>
    <p:sldId id="313" r:id="rId9"/>
    <p:sldId id="260" r:id="rId10"/>
    <p:sldId id="261" r:id="rId11"/>
    <p:sldId id="314" r:id="rId12"/>
    <p:sldId id="315" r:id="rId13"/>
    <p:sldId id="310" r:id="rId14"/>
    <p:sldId id="272" r:id="rId15"/>
    <p:sldId id="311" r:id="rId16"/>
    <p:sldId id="291" r:id="rId17"/>
    <p:sldId id="316" r:id="rId18"/>
    <p:sldId id="309" r:id="rId19"/>
    <p:sldId id="318" r:id="rId20"/>
    <p:sldId id="283" r:id="rId21"/>
    <p:sldId id="317" r:id="rId2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3" orient="horz" pos="3853">
          <p15:clr>
            <a:srgbClr val="A4A3A4"/>
          </p15:clr>
        </p15:guide>
        <p15:guide id="4" orient="horz" pos="67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rthur Craig" initials="AC" lastIdx="9" clrIdx="0">
    <p:extLst/>
  </p:cmAuthor>
  <p:cmAuthor id="2" name="Mark Misczak" initials="MM" lastIdx="11" clrIdx="1"/>
  <p:cmAuthor id="3" name="Owner" initials="O" lastIdx="3" clrIdx="2">
    <p:extLst/>
  </p:cmAuthor>
  <p:cmAuthor id="4" name="Deborah Siefert" initials="DS" lastIdx="1" clrIdx="3"/>
  <p:cmAuthor id="5" name="Courtney Ring" initials="O" lastIdx="7" clrIdx="4">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1E30"/>
    <a:srgbClr val="2B5282"/>
    <a:srgbClr val="E31836"/>
    <a:srgbClr val="9E1422"/>
    <a:srgbClr val="6A0913"/>
    <a:srgbClr val="C21B2C"/>
    <a:srgbClr val="3F3C3C"/>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05" autoAdjust="0"/>
    <p:restoredTop sz="83880" autoAdjust="0"/>
  </p:normalViewPr>
  <p:slideViewPr>
    <p:cSldViewPr snapToGrid="0" showGuides="1">
      <p:cViewPr varScale="1">
        <p:scale>
          <a:sx n="62" d="100"/>
          <a:sy n="62" d="100"/>
        </p:scale>
        <p:origin x="1776" y="72"/>
      </p:cViewPr>
      <p:guideLst>
        <p:guide orient="horz" pos="2160"/>
        <p:guide pos="2880"/>
        <p:guide orient="horz" pos="3853"/>
        <p:guide orient="horz" pos="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74FA6D-9EEB-4312-81A8-17AE53083FB3}" type="doc">
      <dgm:prSet loTypeId="urn:microsoft.com/office/officeart/2008/layout/VerticalCurvedList" loCatId="" qsTypeId="urn:microsoft.com/office/officeart/2005/8/quickstyle/simple4" qsCatId="simple" csTypeId="urn:microsoft.com/office/officeart/2005/8/colors/accent1_2" csCatId="accent1" phldr="1"/>
      <dgm:spPr/>
    </dgm:pt>
    <dgm:pt modelId="{468FCFAF-E7D9-423C-9947-5ACE465637C1}">
      <dgm:prSet phldrT="[Text]" custT="1"/>
      <dgm:spPr>
        <a:solidFill>
          <a:schemeClr val="bg1">
            <a:lumMod val="95000"/>
          </a:schemeClr>
        </a:solidFill>
        <a:ln>
          <a:noFill/>
        </a:ln>
      </dgm:spPr>
      <dgm:t>
        <a:bodyPr/>
        <a:lstStyle/>
        <a:p>
          <a:r>
            <a:rPr lang="en-US" sz="2000" b="1" baseline="0" dirty="0" smtClean="0">
              <a:solidFill>
                <a:srgbClr val="000000"/>
              </a:solidFill>
              <a:latin typeface="Arial Narrow"/>
              <a:cs typeface="Arial Narrow"/>
            </a:rPr>
            <a:t>A:</a:t>
          </a:r>
          <a:r>
            <a:rPr lang="en-US" sz="2000" b="0" baseline="0" dirty="0" smtClean="0">
              <a:solidFill>
                <a:srgbClr val="000000"/>
              </a:solidFill>
              <a:latin typeface="Arial Narrow"/>
              <a:cs typeface="Arial Narrow"/>
            </a:rPr>
            <a:t> Debris Removal</a:t>
          </a:r>
          <a:endParaRPr lang="en-US" sz="2000" b="0" dirty="0">
            <a:solidFill>
              <a:srgbClr val="000000"/>
            </a:solidFill>
            <a:latin typeface="Arial Narrow"/>
            <a:cs typeface="Arial Narrow"/>
          </a:endParaRPr>
        </a:p>
      </dgm:t>
    </dgm:pt>
    <dgm:pt modelId="{DD0462DB-A398-4C5B-9EAC-BD748306BA54}" type="parTrans" cxnId="{20D10451-FBDC-41EA-8742-357E615314E2}">
      <dgm:prSet/>
      <dgm:spPr/>
      <dgm:t>
        <a:bodyPr/>
        <a:lstStyle/>
        <a:p>
          <a:endParaRPr lang="en-US" sz="2000" b="0">
            <a:solidFill>
              <a:srgbClr val="000000"/>
            </a:solidFill>
            <a:latin typeface="Arial Narrow"/>
            <a:cs typeface="Arial Narrow"/>
          </a:endParaRPr>
        </a:p>
      </dgm:t>
    </dgm:pt>
    <dgm:pt modelId="{7DDAA972-02B9-4EA4-8692-5723BBF0679F}" type="sibTrans" cxnId="{20D10451-FBDC-41EA-8742-357E615314E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A2E3AB12-8CD6-4220-A426-2A13087228F6}">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B:</a:t>
          </a:r>
          <a:r>
            <a:rPr lang="en-US" sz="2000" dirty="0" smtClean="0">
              <a:solidFill>
                <a:srgbClr val="000000"/>
              </a:solidFill>
              <a:latin typeface="Arial Narrow"/>
              <a:cs typeface="Arial Narrow"/>
            </a:rPr>
            <a:t> Emergency Protective Measures</a:t>
          </a:r>
          <a:endParaRPr lang="en-US" sz="2000" b="0" dirty="0">
            <a:solidFill>
              <a:srgbClr val="000000"/>
            </a:solidFill>
            <a:latin typeface="Arial Narrow"/>
            <a:cs typeface="Arial Narrow"/>
          </a:endParaRPr>
        </a:p>
      </dgm:t>
    </dgm:pt>
    <dgm:pt modelId="{DADA72E3-C458-4276-BADE-B699A34AE2B5}" type="parTrans" cxnId="{65EB2EDF-416B-4BCE-A6D1-0C1E21D1EDE6}">
      <dgm:prSet/>
      <dgm:spPr/>
      <dgm:t>
        <a:bodyPr/>
        <a:lstStyle/>
        <a:p>
          <a:endParaRPr lang="en-US" sz="2000" b="0">
            <a:solidFill>
              <a:srgbClr val="000000"/>
            </a:solidFill>
            <a:latin typeface="Arial Narrow"/>
            <a:cs typeface="Arial Narrow"/>
          </a:endParaRPr>
        </a:p>
      </dgm:t>
    </dgm:pt>
    <dgm:pt modelId="{E8BD3C40-DB1C-4770-8189-55310D1A625F}" type="sibTrans" cxnId="{65EB2EDF-416B-4BCE-A6D1-0C1E21D1EDE6}">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4BFA4362-1EEE-4342-80F9-81DC5945AAF9}">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C: </a:t>
          </a:r>
          <a:r>
            <a:rPr lang="en-US" sz="2000" b="0" dirty="0" smtClean="0">
              <a:solidFill>
                <a:schemeClr val="tx1"/>
              </a:solidFill>
              <a:latin typeface="Arial Narrow"/>
              <a:cs typeface="Arial Narrow"/>
            </a:rPr>
            <a:t>Road Systems &amp; Bridges</a:t>
          </a:r>
          <a:endParaRPr lang="en-US" sz="2000" b="0" dirty="0">
            <a:solidFill>
              <a:schemeClr val="tx1"/>
            </a:solidFill>
            <a:latin typeface="Arial Narrow"/>
            <a:cs typeface="Arial Narrow"/>
          </a:endParaRPr>
        </a:p>
      </dgm:t>
    </dgm:pt>
    <dgm:pt modelId="{ACA5382D-1F80-4365-8E9E-D863272BCA09}" type="parTrans" cxnId="{620BD1E8-C3EF-46E6-96F9-DED47DF816C5}">
      <dgm:prSet/>
      <dgm:spPr/>
      <dgm:t>
        <a:bodyPr/>
        <a:lstStyle/>
        <a:p>
          <a:endParaRPr lang="en-US" sz="2000" b="0">
            <a:solidFill>
              <a:srgbClr val="000000"/>
            </a:solidFill>
            <a:latin typeface="Arial Narrow"/>
            <a:cs typeface="Arial Narrow"/>
          </a:endParaRPr>
        </a:p>
      </dgm:t>
    </dgm:pt>
    <dgm:pt modelId="{BBC76BAF-E4D6-49CE-BBB1-ABE82D78678D}" type="sibTrans" cxnId="{620BD1E8-C3EF-46E6-96F9-DED47DF816C5}">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B2AB2286-1B70-4EC2-9EBB-EE004BCB63BA}">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E: </a:t>
          </a:r>
          <a:r>
            <a:rPr lang="en-US" sz="2000" b="0" dirty="0" smtClean="0">
              <a:solidFill>
                <a:schemeClr val="tx1"/>
              </a:solidFill>
              <a:latin typeface="Arial Narrow"/>
              <a:cs typeface="Arial Narrow"/>
            </a:rPr>
            <a:t>Building, Contents, Equipment</a:t>
          </a:r>
          <a:endParaRPr lang="en-US" sz="2000" b="0" dirty="0">
            <a:solidFill>
              <a:schemeClr val="tx1"/>
            </a:solidFill>
            <a:latin typeface="Arial Narrow"/>
            <a:cs typeface="Arial Narrow"/>
          </a:endParaRPr>
        </a:p>
      </dgm:t>
    </dgm:pt>
    <dgm:pt modelId="{3303AEFF-2207-4BB5-A18F-0CC1EEC1D79C}" type="parTrans" cxnId="{DEC957A8-E4BD-4401-ADFD-FDC6BA7B6CA6}">
      <dgm:prSet/>
      <dgm:spPr/>
      <dgm:t>
        <a:bodyPr/>
        <a:lstStyle/>
        <a:p>
          <a:endParaRPr lang="en-US" sz="2000" b="0">
            <a:solidFill>
              <a:srgbClr val="000000"/>
            </a:solidFill>
            <a:latin typeface="Arial Narrow"/>
            <a:cs typeface="Arial Narrow"/>
          </a:endParaRPr>
        </a:p>
      </dgm:t>
    </dgm:pt>
    <dgm:pt modelId="{C6A6EC15-07C5-44AB-A8C7-6C61E65D1D28}" type="sibTrans" cxnId="{DEC957A8-E4BD-4401-ADFD-FDC6BA7B6CA6}">
      <dgm:prSet/>
      <dgm:spPr/>
      <dgm:t>
        <a:bodyPr/>
        <a:lstStyle/>
        <a:p>
          <a:endParaRPr lang="en-US" sz="2000" b="0">
            <a:solidFill>
              <a:srgbClr val="000000"/>
            </a:solidFill>
            <a:latin typeface="Arial Narrow"/>
            <a:cs typeface="Arial Narrow"/>
          </a:endParaRPr>
        </a:p>
      </dgm:t>
    </dgm:pt>
    <dgm:pt modelId="{65CC5834-376C-4872-87E9-318D3714B9CF}">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D: </a:t>
          </a:r>
          <a:r>
            <a:rPr lang="en-US" sz="2000" b="0" dirty="0" smtClean="0">
              <a:solidFill>
                <a:schemeClr val="tx1"/>
              </a:solidFill>
              <a:latin typeface="Arial Narrow"/>
              <a:cs typeface="Arial Narrow"/>
            </a:rPr>
            <a:t>Water Control Facilities</a:t>
          </a:r>
          <a:endParaRPr lang="en-US" sz="2000" b="0" dirty="0">
            <a:solidFill>
              <a:schemeClr val="tx1"/>
            </a:solidFill>
            <a:latin typeface="Arial Narrow"/>
            <a:cs typeface="Arial Narrow"/>
          </a:endParaRPr>
        </a:p>
      </dgm:t>
    </dgm:pt>
    <dgm:pt modelId="{FF32158B-72ED-4B2F-9EE2-D7C4E4739C8D}" type="sibTrans" cxnId="{C20FC43D-15C5-4FFE-9795-8A74469B759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8871B084-F68D-4DAF-9A43-A80FC076BDDB}" type="parTrans" cxnId="{C20FC43D-15C5-4FFE-9795-8A74469B7592}">
      <dgm:prSet/>
      <dgm:spPr/>
      <dgm:t>
        <a:bodyPr/>
        <a:lstStyle/>
        <a:p>
          <a:endParaRPr lang="en-US" sz="2000" b="0">
            <a:solidFill>
              <a:srgbClr val="000000"/>
            </a:solidFill>
            <a:latin typeface="Arial Narrow"/>
            <a:cs typeface="Arial Narrow"/>
          </a:endParaRPr>
        </a:p>
      </dgm:t>
    </dgm:pt>
    <dgm:pt modelId="{3A15BCBE-F469-9C49-9414-51DD43676F6D}">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F: </a:t>
          </a:r>
          <a:r>
            <a:rPr lang="en-US" sz="2000" b="0" dirty="0" smtClean="0">
              <a:solidFill>
                <a:schemeClr val="tx1"/>
              </a:solidFill>
              <a:latin typeface="Arial Narrow"/>
              <a:cs typeface="Arial Narrow"/>
            </a:rPr>
            <a:t>Utilities</a:t>
          </a:r>
          <a:endParaRPr lang="en-US" sz="2000" b="0" dirty="0">
            <a:solidFill>
              <a:schemeClr val="tx1"/>
            </a:solidFill>
            <a:latin typeface="Arial Narrow"/>
            <a:cs typeface="Arial Narrow"/>
          </a:endParaRPr>
        </a:p>
      </dgm:t>
    </dgm:pt>
    <dgm:pt modelId="{CC53A339-89FB-1343-A5D1-D2AAFC13BD17}" type="parTrans" cxnId="{5A755F8D-C079-6D4A-ABD1-76600D901796}">
      <dgm:prSet/>
      <dgm:spPr/>
      <dgm:t>
        <a:bodyPr/>
        <a:lstStyle/>
        <a:p>
          <a:endParaRPr lang="en-US"/>
        </a:p>
      </dgm:t>
    </dgm:pt>
    <dgm:pt modelId="{8159AA74-AFF8-4246-A870-2798EB99BB95}" type="sibTrans" cxnId="{5A755F8D-C079-6D4A-ABD1-76600D901796}">
      <dgm:prSet/>
      <dgm:spPr/>
      <dgm:t>
        <a:bodyPr/>
        <a:lstStyle/>
        <a:p>
          <a:endParaRPr lang="en-US"/>
        </a:p>
      </dgm:t>
    </dgm:pt>
    <dgm:pt modelId="{81C53CC3-5BEC-8447-B889-4CBE180F1F2D}">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G: </a:t>
          </a:r>
          <a:r>
            <a:rPr lang="en-US" sz="2000" b="0" dirty="0" smtClean="0">
              <a:solidFill>
                <a:schemeClr val="tx1"/>
              </a:solidFill>
              <a:latin typeface="Arial Narrow"/>
              <a:cs typeface="Arial Narrow"/>
            </a:rPr>
            <a:t>Parks, Recreational, Other</a:t>
          </a:r>
          <a:endParaRPr lang="en-US" sz="2000" b="0" dirty="0">
            <a:solidFill>
              <a:schemeClr val="tx1"/>
            </a:solidFill>
            <a:latin typeface="Arial Narrow"/>
            <a:cs typeface="Arial Narrow"/>
          </a:endParaRPr>
        </a:p>
      </dgm:t>
    </dgm:pt>
    <dgm:pt modelId="{53596AE0-B669-B544-95BF-FCD0A5A83421}" type="parTrans" cxnId="{7EF9DC88-2DF1-744E-B49A-B70EAB2E2FBA}">
      <dgm:prSet/>
      <dgm:spPr/>
      <dgm:t>
        <a:bodyPr/>
        <a:lstStyle/>
        <a:p>
          <a:endParaRPr lang="en-US"/>
        </a:p>
      </dgm:t>
    </dgm:pt>
    <dgm:pt modelId="{FD5EA5D3-6EB0-B84F-BB00-38864982E60E}" type="sibTrans" cxnId="{7EF9DC88-2DF1-744E-B49A-B70EAB2E2FBA}">
      <dgm:prSet/>
      <dgm:spPr/>
      <dgm:t>
        <a:bodyPr/>
        <a:lstStyle/>
        <a:p>
          <a:endParaRPr lang="en-US"/>
        </a:p>
      </dgm:t>
    </dgm:pt>
    <dgm:pt modelId="{3282A543-1068-1E40-8FA4-DEDA4AE27CFE}" type="pres">
      <dgm:prSet presAssocID="{D274FA6D-9EEB-4312-81A8-17AE53083FB3}" presName="Name0" presStyleCnt="0">
        <dgm:presLayoutVars>
          <dgm:chMax val="7"/>
          <dgm:chPref val="7"/>
          <dgm:dir/>
        </dgm:presLayoutVars>
      </dgm:prSet>
      <dgm:spPr/>
    </dgm:pt>
    <dgm:pt modelId="{BA6C098C-DEB4-4041-A45F-06A71B59EDB2}" type="pres">
      <dgm:prSet presAssocID="{D274FA6D-9EEB-4312-81A8-17AE53083FB3}" presName="Name1" presStyleCnt="0"/>
      <dgm:spPr/>
    </dgm:pt>
    <dgm:pt modelId="{2ACEBA3F-1D47-334C-B8E3-A6F722EBD0ED}" type="pres">
      <dgm:prSet presAssocID="{D274FA6D-9EEB-4312-81A8-17AE53083FB3}" presName="cycle" presStyleCnt="0"/>
      <dgm:spPr/>
    </dgm:pt>
    <dgm:pt modelId="{8A9B79A2-241B-DB40-8DE3-02E6D132BBB4}" type="pres">
      <dgm:prSet presAssocID="{D274FA6D-9EEB-4312-81A8-17AE53083FB3}" presName="srcNode" presStyleLbl="node1" presStyleIdx="0" presStyleCnt="7"/>
      <dgm:spPr/>
    </dgm:pt>
    <dgm:pt modelId="{FAEC43C6-1584-F540-9903-F5E24D99CECC}" type="pres">
      <dgm:prSet presAssocID="{D274FA6D-9EEB-4312-81A8-17AE53083FB3}" presName="conn" presStyleLbl="parChTrans1D2" presStyleIdx="0" presStyleCnt="1"/>
      <dgm:spPr/>
      <dgm:t>
        <a:bodyPr/>
        <a:lstStyle/>
        <a:p>
          <a:endParaRPr lang="en-US"/>
        </a:p>
      </dgm:t>
    </dgm:pt>
    <dgm:pt modelId="{3AACC22E-2B43-5349-B64B-FF19DC097FE6}" type="pres">
      <dgm:prSet presAssocID="{D274FA6D-9EEB-4312-81A8-17AE53083FB3}" presName="extraNode" presStyleLbl="node1" presStyleIdx="0" presStyleCnt="7"/>
      <dgm:spPr/>
    </dgm:pt>
    <dgm:pt modelId="{C0A61A33-F3F8-7546-9829-54370692A320}" type="pres">
      <dgm:prSet presAssocID="{D274FA6D-9EEB-4312-81A8-17AE53083FB3}" presName="dstNode" presStyleLbl="node1" presStyleIdx="0" presStyleCnt="7"/>
      <dgm:spPr/>
    </dgm:pt>
    <dgm:pt modelId="{EAB3C489-0468-EB4C-B6A0-5CAE79EED229}" type="pres">
      <dgm:prSet presAssocID="{468FCFAF-E7D9-423C-9947-5ACE465637C1}" presName="text_1" presStyleLbl="node1" presStyleIdx="0" presStyleCnt="7" custScaleY="81727">
        <dgm:presLayoutVars>
          <dgm:bulletEnabled val="1"/>
        </dgm:presLayoutVars>
      </dgm:prSet>
      <dgm:spPr/>
      <dgm:t>
        <a:bodyPr/>
        <a:lstStyle/>
        <a:p>
          <a:endParaRPr lang="en-US"/>
        </a:p>
      </dgm:t>
    </dgm:pt>
    <dgm:pt modelId="{857EABFF-9324-084F-AE74-BD7CBDBDC94A}" type="pres">
      <dgm:prSet presAssocID="{468FCFAF-E7D9-423C-9947-5ACE465637C1}" presName="accent_1" presStyleCnt="0"/>
      <dgm:spPr/>
    </dgm:pt>
    <dgm:pt modelId="{9E2D5AC7-428A-0F42-8ABD-5F9395DD6D91}" type="pres">
      <dgm:prSet presAssocID="{468FCFAF-E7D9-423C-9947-5ACE465637C1}" presName="accentRepeatNode" presStyleLbl="solidFgAcc1" presStyleIdx="0" presStyleCnt="7" custScaleX="84269" custScaleY="84269"/>
      <dgm:spPr>
        <a:prstGeom prst="diamond">
          <a:avLst/>
        </a:prstGeom>
        <a:solidFill>
          <a:srgbClr val="E31836"/>
        </a:solidFill>
        <a:ln>
          <a:noFill/>
        </a:ln>
      </dgm:spPr>
    </dgm:pt>
    <dgm:pt modelId="{E0514110-F0A1-5540-A96E-C1C9CE638EEF}" type="pres">
      <dgm:prSet presAssocID="{A2E3AB12-8CD6-4220-A426-2A13087228F6}" presName="text_2" presStyleLbl="node1" presStyleIdx="1" presStyleCnt="7" custScaleY="81727">
        <dgm:presLayoutVars>
          <dgm:bulletEnabled val="1"/>
        </dgm:presLayoutVars>
      </dgm:prSet>
      <dgm:spPr/>
      <dgm:t>
        <a:bodyPr/>
        <a:lstStyle/>
        <a:p>
          <a:endParaRPr lang="en-US"/>
        </a:p>
      </dgm:t>
    </dgm:pt>
    <dgm:pt modelId="{FF1380AF-4ADD-2C48-8716-F46BF4710882}" type="pres">
      <dgm:prSet presAssocID="{A2E3AB12-8CD6-4220-A426-2A13087228F6}" presName="accent_2" presStyleCnt="0"/>
      <dgm:spPr/>
    </dgm:pt>
    <dgm:pt modelId="{137219E3-8C64-8F4C-88FD-4FF0D0FA61B7}" type="pres">
      <dgm:prSet presAssocID="{A2E3AB12-8CD6-4220-A426-2A13087228F6}" presName="accentRepeatNode" presStyleLbl="solidFgAcc1" presStyleIdx="1" presStyleCnt="7" custScaleX="84269" custScaleY="84269"/>
      <dgm:spPr>
        <a:prstGeom prst="diamond">
          <a:avLst/>
        </a:prstGeom>
        <a:solidFill>
          <a:srgbClr val="E31836"/>
        </a:solidFill>
        <a:ln>
          <a:noFill/>
        </a:ln>
      </dgm:spPr>
    </dgm:pt>
    <dgm:pt modelId="{815434FF-A6D5-144D-99F2-0C4C2959C106}" type="pres">
      <dgm:prSet presAssocID="{4BFA4362-1EEE-4342-80F9-81DC5945AAF9}" presName="text_3" presStyleLbl="node1" presStyleIdx="2" presStyleCnt="7" custScaleY="81727">
        <dgm:presLayoutVars>
          <dgm:bulletEnabled val="1"/>
        </dgm:presLayoutVars>
      </dgm:prSet>
      <dgm:spPr/>
      <dgm:t>
        <a:bodyPr/>
        <a:lstStyle/>
        <a:p>
          <a:endParaRPr lang="en-US"/>
        </a:p>
      </dgm:t>
    </dgm:pt>
    <dgm:pt modelId="{9B83DEC9-834C-C440-9AE1-186D3D731CEB}" type="pres">
      <dgm:prSet presAssocID="{4BFA4362-1EEE-4342-80F9-81DC5945AAF9}" presName="accent_3" presStyleCnt="0"/>
      <dgm:spPr/>
    </dgm:pt>
    <dgm:pt modelId="{8B1351A2-5B25-6747-93E4-F2D5BBA50C2F}" type="pres">
      <dgm:prSet presAssocID="{4BFA4362-1EEE-4342-80F9-81DC5945AAF9}" presName="accentRepeatNode" presStyleLbl="solidFgAcc1" presStyleIdx="2" presStyleCnt="7" custScaleX="84269" custScaleY="84269"/>
      <dgm:spPr>
        <a:prstGeom prst="diamond">
          <a:avLst/>
        </a:prstGeom>
        <a:solidFill>
          <a:srgbClr val="E31836"/>
        </a:solidFill>
        <a:ln>
          <a:noFill/>
        </a:ln>
      </dgm:spPr>
    </dgm:pt>
    <dgm:pt modelId="{67A9C4BA-EEFA-BF4C-B784-8C27BEA59517}" type="pres">
      <dgm:prSet presAssocID="{65CC5834-376C-4872-87E9-318D3714B9CF}" presName="text_4" presStyleLbl="node1" presStyleIdx="3" presStyleCnt="7" custScaleY="81727">
        <dgm:presLayoutVars>
          <dgm:bulletEnabled val="1"/>
        </dgm:presLayoutVars>
      </dgm:prSet>
      <dgm:spPr/>
      <dgm:t>
        <a:bodyPr/>
        <a:lstStyle/>
        <a:p>
          <a:endParaRPr lang="en-US"/>
        </a:p>
      </dgm:t>
    </dgm:pt>
    <dgm:pt modelId="{E278663D-0C4D-CB4E-9538-12D1F659B45B}" type="pres">
      <dgm:prSet presAssocID="{65CC5834-376C-4872-87E9-318D3714B9CF}" presName="accent_4" presStyleCnt="0"/>
      <dgm:spPr/>
    </dgm:pt>
    <dgm:pt modelId="{BCA6E922-A6AC-3542-A3F7-FD919B50AF95}" type="pres">
      <dgm:prSet presAssocID="{65CC5834-376C-4872-87E9-318D3714B9CF}" presName="accentRepeatNode" presStyleLbl="solidFgAcc1" presStyleIdx="3" presStyleCnt="7" custScaleX="84269" custScaleY="84269"/>
      <dgm:spPr>
        <a:prstGeom prst="diamond">
          <a:avLst/>
        </a:prstGeom>
        <a:solidFill>
          <a:srgbClr val="E31836"/>
        </a:solidFill>
        <a:ln>
          <a:noFill/>
        </a:ln>
      </dgm:spPr>
    </dgm:pt>
    <dgm:pt modelId="{5FB3AEF5-F200-DD48-BE4E-368E9E470398}" type="pres">
      <dgm:prSet presAssocID="{B2AB2286-1B70-4EC2-9EBB-EE004BCB63BA}" presName="text_5" presStyleLbl="node1" presStyleIdx="4" presStyleCnt="7" custScaleY="81727">
        <dgm:presLayoutVars>
          <dgm:bulletEnabled val="1"/>
        </dgm:presLayoutVars>
      </dgm:prSet>
      <dgm:spPr/>
      <dgm:t>
        <a:bodyPr/>
        <a:lstStyle/>
        <a:p>
          <a:endParaRPr lang="en-US"/>
        </a:p>
      </dgm:t>
    </dgm:pt>
    <dgm:pt modelId="{0E4418B1-A807-A148-B2B5-6E73B082EB23}" type="pres">
      <dgm:prSet presAssocID="{B2AB2286-1B70-4EC2-9EBB-EE004BCB63BA}" presName="accent_5" presStyleCnt="0"/>
      <dgm:spPr/>
    </dgm:pt>
    <dgm:pt modelId="{649670DC-8FA1-4F41-9216-08C575F6DE99}" type="pres">
      <dgm:prSet presAssocID="{B2AB2286-1B70-4EC2-9EBB-EE004BCB63BA}" presName="accentRepeatNode" presStyleLbl="solidFgAcc1" presStyleIdx="4" presStyleCnt="7" custScaleX="84269" custScaleY="84269"/>
      <dgm:spPr>
        <a:prstGeom prst="diamond">
          <a:avLst/>
        </a:prstGeom>
        <a:solidFill>
          <a:srgbClr val="E31836"/>
        </a:solidFill>
        <a:ln>
          <a:noFill/>
        </a:ln>
      </dgm:spPr>
    </dgm:pt>
    <dgm:pt modelId="{573D287E-40E5-2141-98D9-A5ECA91F7A2B}" type="pres">
      <dgm:prSet presAssocID="{3A15BCBE-F469-9C49-9414-51DD43676F6D}" presName="text_6" presStyleLbl="node1" presStyleIdx="5" presStyleCnt="7" custScaleY="81727">
        <dgm:presLayoutVars>
          <dgm:bulletEnabled val="1"/>
        </dgm:presLayoutVars>
      </dgm:prSet>
      <dgm:spPr/>
      <dgm:t>
        <a:bodyPr/>
        <a:lstStyle/>
        <a:p>
          <a:endParaRPr lang="en-US"/>
        </a:p>
      </dgm:t>
    </dgm:pt>
    <dgm:pt modelId="{A403DC21-6EDA-2E4A-BA92-3E35544D508E}" type="pres">
      <dgm:prSet presAssocID="{3A15BCBE-F469-9C49-9414-51DD43676F6D}" presName="accent_6" presStyleCnt="0"/>
      <dgm:spPr/>
    </dgm:pt>
    <dgm:pt modelId="{77240605-F6FC-BD42-A1A5-71643C8176AD}" type="pres">
      <dgm:prSet presAssocID="{3A15BCBE-F469-9C49-9414-51DD43676F6D}" presName="accentRepeatNode" presStyleLbl="solidFgAcc1" presStyleIdx="5" presStyleCnt="7" custScaleX="84269" custScaleY="84269"/>
      <dgm:spPr>
        <a:prstGeom prst="diamond">
          <a:avLst/>
        </a:prstGeom>
        <a:solidFill>
          <a:srgbClr val="E31836"/>
        </a:solidFill>
        <a:ln>
          <a:solidFill>
            <a:srgbClr val="FFFFFF"/>
          </a:solidFill>
        </a:ln>
      </dgm:spPr>
    </dgm:pt>
    <dgm:pt modelId="{25CC2095-9030-2E42-AF77-C8CAB1C97695}" type="pres">
      <dgm:prSet presAssocID="{81C53CC3-5BEC-8447-B889-4CBE180F1F2D}" presName="text_7" presStyleLbl="node1" presStyleIdx="6" presStyleCnt="7" custScaleY="81727">
        <dgm:presLayoutVars>
          <dgm:bulletEnabled val="1"/>
        </dgm:presLayoutVars>
      </dgm:prSet>
      <dgm:spPr/>
      <dgm:t>
        <a:bodyPr/>
        <a:lstStyle/>
        <a:p>
          <a:endParaRPr lang="en-US"/>
        </a:p>
      </dgm:t>
    </dgm:pt>
    <dgm:pt modelId="{80DF8298-F153-3245-AB5F-C73E8E653D1A}" type="pres">
      <dgm:prSet presAssocID="{81C53CC3-5BEC-8447-B889-4CBE180F1F2D}" presName="accent_7" presStyleCnt="0"/>
      <dgm:spPr/>
    </dgm:pt>
    <dgm:pt modelId="{489B34E9-131C-604A-B6F6-7AE345D2C90B}" type="pres">
      <dgm:prSet presAssocID="{81C53CC3-5BEC-8447-B889-4CBE180F1F2D}" presName="accentRepeatNode" presStyleLbl="solidFgAcc1" presStyleIdx="6" presStyleCnt="7" custScaleX="84269" custScaleY="84269"/>
      <dgm:spPr>
        <a:prstGeom prst="diamond">
          <a:avLst/>
        </a:prstGeom>
        <a:solidFill>
          <a:srgbClr val="E31836"/>
        </a:solidFill>
        <a:ln>
          <a:noFill/>
        </a:ln>
      </dgm:spPr>
    </dgm:pt>
  </dgm:ptLst>
  <dgm:cxnLst>
    <dgm:cxn modelId="{5A755F8D-C079-6D4A-ABD1-76600D901796}" srcId="{D274FA6D-9EEB-4312-81A8-17AE53083FB3}" destId="{3A15BCBE-F469-9C49-9414-51DD43676F6D}" srcOrd="5" destOrd="0" parTransId="{CC53A339-89FB-1343-A5D1-D2AAFC13BD17}" sibTransId="{8159AA74-AFF8-4246-A870-2798EB99BB95}"/>
    <dgm:cxn modelId="{F423838C-E8B9-4737-9C0C-D85670119FCF}" type="presOf" srcId="{B2AB2286-1B70-4EC2-9EBB-EE004BCB63BA}" destId="{5FB3AEF5-F200-DD48-BE4E-368E9E470398}" srcOrd="0" destOrd="0" presId="urn:microsoft.com/office/officeart/2008/layout/VerticalCurvedList"/>
    <dgm:cxn modelId="{EE58AC5E-C08B-4E4D-965A-4219D1F96CB8}" type="presOf" srcId="{D274FA6D-9EEB-4312-81A8-17AE53083FB3}" destId="{3282A543-1068-1E40-8FA4-DEDA4AE27CFE}" srcOrd="0" destOrd="0" presId="urn:microsoft.com/office/officeart/2008/layout/VerticalCurvedList"/>
    <dgm:cxn modelId="{65EB2EDF-416B-4BCE-A6D1-0C1E21D1EDE6}" srcId="{D274FA6D-9EEB-4312-81A8-17AE53083FB3}" destId="{A2E3AB12-8CD6-4220-A426-2A13087228F6}" srcOrd="1" destOrd="0" parTransId="{DADA72E3-C458-4276-BADE-B699A34AE2B5}" sibTransId="{E8BD3C40-DB1C-4770-8189-55310D1A625F}"/>
    <dgm:cxn modelId="{28CA447F-8BC2-474C-B46B-74BCB4BD9468}" type="presOf" srcId="{81C53CC3-5BEC-8447-B889-4CBE180F1F2D}" destId="{25CC2095-9030-2E42-AF77-C8CAB1C97695}" srcOrd="0" destOrd="0" presId="urn:microsoft.com/office/officeart/2008/layout/VerticalCurvedList"/>
    <dgm:cxn modelId="{20D10451-FBDC-41EA-8742-357E615314E2}" srcId="{D274FA6D-9EEB-4312-81A8-17AE53083FB3}" destId="{468FCFAF-E7D9-423C-9947-5ACE465637C1}" srcOrd="0" destOrd="0" parTransId="{DD0462DB-A398-4C5B-9EAC-BD748306BA54}" sibTransId="{7DDAA972-02B9-4EA4-8692-5723BBF0679F}"/>
    <dgm:cxn modelId="{DEC957A8-E4BD-4401-ADFD-FDC6BA7B6CA6}" srcId="{D274FA6D-9EEB-4312-81A8-17AE53083FB3}" destId="{B2AB2286-1B70-4EC2-9EBB-EE004BCB63BA}" srcOrd="4" destOrd="0" parTransId="{3303AEFF-2207-4BB5-A18F-0CC1EEC1D79C}" sibTransId="{C6A6EC15-07C5-44AB-A8C7-6C61E65D1D28}"/>
    <dgm:cxn modelId="{D917E710-9F71-4DB1-AA5E-FB842EB908D9}" type="presOf" srcId="{A2E3AB12-8CD6-4220-A426-2A13087228F6}" destId="{E0514110-F0A1-5540-A96E-C1C9CE638EEF}" srcOrd="0" destOrd="0" presId="urn:microsoft.com/office/officeart/2008/layout/VerticalCurvedList"/>
    <dgm:cxn modelId="{620BD1E8-C3EF-46E6-96F9-DED47DF816C5}" srcId="{D274FA6D-9EEB-4312-81A8-17AE53083FB3}" destId="{4BFA4362-1EEE-4342-80F9-81DC5945AAF9}" srcOrd="2" destOrd="0" parTransId="{ACA5382D-1F80-4365-8E9E-D863272BCA09}" sibTransId="{BBC76BAF-E4D6-49CE-BBB1-ABE82D78678D}"/>
    <dgm:cxn modelId="{0A7C9852-FFF7-4BC6-8D22-F198E5008848}" type="presOf" srcId="{65CC5834-376C-4872-87E9-318D3714B9CF}" destId="{67A9C4BA-EEFA-BF4C-B784-8C27BEA59517}" srcOrd="0" destOrd="0" presId="urn:microsoft.com/office/officeart/2008/layout/VerticalCurvedList"/>
    <dgm:cxn modelId="{C20FC43D-15C5-4FFE-9795-8A74469B7592}" srcId="{D274FA6D-9EEB-4312-81A8-17AE53083FB3}" destId="{65CC5834-376C-4872-87E9-318D3714B9CF}" srcOrd="3" destOrd="0" parTransId="{8871B084-F68D-4DAF-9A43-A80FC076BDDB}" sibTransId="{FF32158B-72ED-4B2F-9EE2-D7C4E4739C8D}"/>
    <dgm:cxn modelId="{7EF9DC88-2DF1-744E-B49A-B70EAB2E2FBA}" srcId="{D274FA6D-9EEB-4312-81A8-17AE53083FB3}" destId="{81C53CC3-5BEC-8447-B889-4CBE180F1F2D}" srcOrd="6" destOrd="0" parTransId="{53596AE0-B669-B544-95BF-FCD0A5A83421}" sibTransId="{FD5EA5D3-6EB0-B84F-BB00-38864982E60E}"/>
    <dgm:cxn modelId="{5ECA2586-FD01-4019-9ED7-0042DC786E96}" type="presOf" srcId="{3A15BCBE-F469-9C49-9414-51DD43676F6D}" destId="{573D287E-40E5-2141-98D9-A5ECA91F7A2B}" srcOrd="0" destOrd="0" presId="urn:microsoft.com/office/officeart/2008/layout/VerticalCurvedList"/>
    <dgm:cxn modelId="{4AA6DA0A-F196-4493-B0B4-5F7D14730F35}" type="presOf" srcId="{7DDAA972-02B9-4EA4-8692-5723BBF0679F}" destId="{FAEC43C6-1584-F540-9903-F5E24D99CECC}" srcOrd="0" destOrd="0" presId="urn:microsoft.com/office/officeart/2008/layout/VerticalCurvedList"/>
    <dgm:cxn modelId="{C90389E7-BB51-41ED-AB21-2EEAFCDE3A0F}" type="presOf" srcId="{4BFA4362-1EEE-4342-80F9-81DC5945AAF9}" destId="{815434FF-A6D5-144D-99F2-0C4C2959C106}" srcOrd="0" destOrd="0" presId="urn:microsoft.com/office/officeart/2008/layout/VerticalCurvedList"/>
    <dgm:cxn modelId="{C5A4E934-71C1-4270-8E65-7F942CBCA045}" type="presOf" srcId="{468FCFAF-E7D9-423C-9947-5ACE465637C1}" destId="{EAB3C489-0468-EB4C-B6A0-5CAE79EED229}" srcOrd="0" destOrd="0" presId="urn:microsoft.com/office/officeart/2008/layout/VerticalCurvedList"/>
    <dgm:cxn modelId="{6D9645C8-6EC2-4B61-ACA5-0EA94B30F3BC}" type="presParOf" srcId="{3282A543-1068-1E40-8FA4-DEDA4AE27CFE}" destId="{BA6C098C-DEB4-4041-A45F-06A71B59EDB2}" srcOrd="0" destOrd="0" presId="urn:microsoft.com/office/officeart/2008/layout/VerticalCurvedList"/>
    <dgm:cxn modelId="{EA0213A3-77E2-4FC9-B8D5-D150E9929CD7}" type="presParOf" srcId="{BA6C098C-DEB4-4041-A45F-06A71B59EDB2}" destId="{2ACEBA3F-1D47-334C-B8E3-A6F722EBD0ED}" srcOrd="0" destOrd="0" presId="urn:microsoft.com/office/officeart/2008/layout/VerticalCurvedList"/>
    <dgm:cxn modelId="{9852FADB-32A4-45B3-9F61-4E4F178A229A}" type="presParOf" srcId="{2ACEBA3F-1D47-334C-B8E3-A6F722EBD0ED}" destId="{8A9B79A2-241B-DB40-8DE3-02E6D132BBB4}" srcOrd="0" destOrd="0" presId="urn:microsoft.com/office/officeart/2008/layout/VerticalCurvedList"/>
    <dgm:cxn modelId="{A2AD15F2-EA2B-44F8-9CF4-5D16840B0B50}" type="presParOf" srcId="{2ACEBA3F-1D47-334C-B8E3-A6F722EBD0ED}" destId="{FAEC43C6-1584-F540-9903-F5E24D99CECC}" srcOrd="1" destOrd="0" presId="urn:microsoft.com/office/officeart/2008/layout/VerticalCurvedList"/>
    <dgm:cxn modelId="{36B472A2-49A8-475E-9624-1AD42F047CFF}" type="presParOf" srcId="{2ACEBA3F-1D47-334C-B8E3-A6F722EBD0ED}" destId="{3AACC22E-2B43-5349-B64B-FF19DC097FE6}" srcOrd="2" destOrd="0" presId="urn:microsoft.com/office/officeart/2008/layout/VerticalCurvedList"/>
    <dgm:cxn modelId="{75D8257F-F0D5-41B0-A025-9FF3B5FDC77C}" type="presParOf" srcId="{2ACEBA3F-1D47-334C-B8E3-A6F722EBD0ED}" destId="{C0A61A33-F3F8-7546-9829-54370692A320}" srcOrd="3" destOrd="0" presId="urn:microsoft.com/office/officeart/2008/layout/VerticalCurvedList"/>
    <dgm:cxn modelId="{63BE7634-F842-48AD-84A9-1FF5999D4D6D}" type="presParOf" srcId="{BA6C098C-DEB4-4041-A45F-06A71B59EDB2}" destId="{EAB3C489-0468-EB4C-B6A0-5CAE79EED229}" srcOrd="1" destOrd="0" presId="urn:microsoft.com/office/officeart/2008/layout/VerticalCurvedList"/>
    <dgm:cxn modelId="{ACCA2295-C8FB-4F2F-B593-D707EB796EBB}" type="presParOf" srcId="{BA6C098C-DEB4-4041-A45F-06A71B59EDB2}" destId="{857EABFF-9324-084F-AE74-BD7CBDBDC94A}" srcOrd="2" destOrd="0" presId="urn:microsoft.com/office/officeart/2008/layout/VerticalCurvedList"/>
    <dgm:cxn modelId="{6623FC92-7D6A-4998-B504-E5A3003C5AD1}" type="presParOf" srcId="{857EABFF-9324-084F-AE74-BD7CBDBDC94A}" destId="{9E2D5AC7-428A-0F42-8ABD-5F9395DD6D91}" srcOrd="0" destOrd="0" presId="urn:microsoft.com/office/officeart/2008/layout/VerticalCurvedList"/>
    <dgm:cxn modelId="{E5F3EA0C-074B-40A0-B15D-932F1CDC306C}" type="presParOf" srcId="{BA6C098C-DEB4-4041-A45F-06A71B59EDB2}" destId="{E0514110-F0A1-5540-A96E-C1C9CE638EEF}" srcOrd="3" destOrd="0" presId="urn:microsoft.com/office/officeart/2008/layout/VerticalCurvedList"/>
    <dgm:cxn modelId="{E965DD06-67BB-4626-82D1-CF7C51F8B193}" type="presParOf" srcId="{BA6C098C-DEB4-4041-A45F-06A71B59EDB2}" destId="{FF1380AF-4ADD-2C48-8716-F46BF4710882}" srcOrd="4" destOrd="0" presId="urn:microsoft.com/office/officeart/2008/layout/VerticalCurvedList"/>
    <dgm:cxn modelId="{25D55591-57BD-4CAF-89F0-F8AD44FFC0B7}" type="presParOf" srcId="{FF1380AF-4ADD-2C48-8716-F46BF4710882}" destId="{137219E3-8C64-8F4C-88FD-4FF0D0FA61B7}" srcOrd="0" destOrd="0" presId="urn:microsoft.com/office/officeart/2008/layout/VerticalCurvedList"/>
    <dgm:cxn modelId="{59720194-DA1D-4ACC-BE80-E0558FFE5336}" type="presParOf" srcId="{BA6C098C-DEB4-4041-A45F-06A71B59EDB2}" destId="{815434FF-A6D5-144D-99F2-0C4C2959C106}" srcOrd="5" destOrd="0" presId="urn:microsoft.com/office/officeart/2008/layout/VerticalCurvedList"/>
    <dgm:cxn modelId="{2E1B5D73-EBDB-4200-A51C-F6F90FBC90EC}" type="presParOf" srcId="{BA6C098C-DEB4-4041-A45F-06A71B59EDB2}" destId="{9B83DEC9-834C-C440-9AE1-186D3D731CEB}" srcOrd="6" destOrd="0" presId="urn:microsoft.com/office/officeart/2008/layout/VerticalCurvedList"/>
    <dgm:cxn modelId="{5BB0C0E6-A4AF-4D87-BDA7-3CF10E3E74BB}" type="presParOf" srcId="{9B83DEC9-834C-C440-9AE1-186D3D731CEB}" destId="{8B1351A2-5B25-6747-93E4-F2D5BBA50C2F}" srcOrd="0" destOrd="0" presId="urn:microsoft.com/office/officeart/2008/layout/VerticalCurvedList"/>
    <dgm:cxn modelId="{62F9D76F-7D97-46FC-988C-C59CB32BDFE4}" type="presParOf" srcId="{BA6C098C-DEB4-4041-A45F-06A71B59EDB2}" destId="{67A9C4BA-EEFA-BF4C-B784-8C27BEA59517}" srcOrd="7" destOrd="0" presId="urn:microsoft.com/office/officeart/2008/layout/VerticalCurvedList"/>
    <dgm:cxn modelId="{32DC3AE4-D352-40D4-B98A-F10C58FB3427}" type="presParOf" srcId="{BA6C098C-DEB4-4041-A45F-06A71B59EDB2}" destId="{E278663D-0C4D-CB4E-9538-12D1F659B45B}" srcOrd="8" destOrd="0" presId="urn:microsoft.com/office/officeart/2008/layout/VerticalCurvedList"/>
    <dgm:cxn modelId="{AC20F7E5-1ED2-44BA-864E-3538C421BC2B}" type="presParOf" srcId="{E278663D-0C4D-CB4E-9538-12D1F659B45B}" destId="{BCA6E922-A6AC-3542-A3F7-FD919B50AF95}" srcOrd="0" destOrd="0" presId="urn:microsoft.com/office/officeart/2008/layout/VerticalCurvedList"/>
    <dgm:cxn modelId="{04FFFB5B-B5BF-40B3-9E9D-B2FF3213B8E7}" type="presParOf" srcId="{BA6C098C-DEB4-4041-A45F-06A71B59EDB2}" destId="{5FB3AEF5-F200-DD48-BE4E-368E9E470398}" srcOrd="9" destOrd="0" presId="urn:microsoft.com/office/officeart/2008/layout/VerticalCurvedList"/>
    <dgm:cxn modelId="{0D2852C0-F049-4855-855E-B6BCA859E01F}" type="presParOf" srcId="{BA6C098C-DEB4-4041-A45F-06A71B59EDB2}" destId="{0E4418B1-A807-A148-B2B5-6E73B082EB23}" srcOrd="10" destOrd="0" presId="urn:microsoft.com/office/officeart/2008/layout/VerticalCurvedList"/>
    <dgm:cxn modelId="{25673AF6-BD8F-40FE-9549-71F6B0D679C3}" type="presParOf" srcId="{0E4418B1-A807-A148-B2B5-6E73B082EB23}" destId="{649670DC-8FA1-4F41-9216-08C575F6DE99}" srcOrd="0" destOrd="0" presId="urn:microsoft.com/office/officeart/2008/layout/VerticalCurvedList"/>
    <dgm:cxn modelId="{CD79C33E-6BC0-4F94-B285-1C614DDDE1D1}" type="presParOf" srcId="{BA6C098C-DEB4-4041-A45F-06A71B59EDB2}" destId="{573D287E-40E5-2141-98D9-A5ECA91F7A2B}" srcOrd="11" destOrd="0" presId="urn:microsoft.com/office/officeart/2008/layout/VerticalCurvedList"/>
    <dgm:cxn modelId="{971B48B9-BC9F-411C-B181-46236097E6C0}" type="presParOf" srcId="{BA6C098C-DEB4-4041-A45F-06A71B59EDB2}" destId="{A403DC21-6EDA-2E4A-BA92-3E35544D508E}" srcOrd="12" destOrd="0" presId="urn:microsoft.com/office/officeart/2008/layout/VerticalCurvedList"/>
    <dgm:cxn modelId="{F76772F9-1139-4BBB-BE01-58B1EDFE34CE}" type="presParOf" srcId="{A403DC21-6EDA-2E4A-BA92-3E35544D508E}" destId="{77240605-F6FC-BD42-A1A5-71643C8176AD}" srcOrd="0" destOrd="0" presId="urn:microsoft.com/office/officeart/2008/layout/VerticalCurvedList"/>
    <dgm:cxn modelId="{9B2F8A40-6C42-42C7-AFB5-09D427846B53}" type="presParOf" srcId="{BA6C098C-DEB4-4041-A45F-06A71B59EDB2}" destId="{25CC2095-9030-2E42-AF77-C8CAB1C97695}" srcOrd="13" destOrd="0" presId="urn:microsoft.com/office/officeart/2008/layout/VerticalCurvedList"/>
    <dgm:cxn modelId="{D9D92F10-C36C-4646-8E17-3170BACD1525}" type="presParOf" srcId="{BA6C098C-DEB4-4041-A45F-06A71B59EDB2}" destId="{80DF8298-F153-3245-AB5F-C73E8E653D1A}" srcOrd="14" destOrd="0" presId="urn:microsoft.com/office/officeart/2008/layout/VerticalCurvedList"/>
    <dgm:cxn modelId="{C3ED5E39-B895-4397-8E78-197D3664667E}" type="presParOf" srcId="{80DF8298-F153-3245-AB5F-C73E8E653D1A}" destId="{489B34E9-131C-604A-B6F6-7AE345D2C90B}"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74FA6D-9EEB-4312-81A8-17AE53083FB3}" type="doc">
      <dgm:prSet loTypeId="urn:microsoft.com/office/officeart/2008/layout/VerticalCurvedList" loCatId="" qsTypeId="urn:microsoft.com/office/officeart/2005/8/quickstyle/simple4" qsCatId="simple" csTypeId="urn:microsoft.com/office/officeart/2005/8/colors/accent1_2" csCatId="accent1" phldr="1"/>
      <dgm:spPr/>
    </dgm:pt>
    <dgm:pt modelId="{468FCFAF-E7D9-423C-9947-5ACE465637C1}">
      <dgm:prSet phldrT="[Text]" custT="1"/>
      <dgm:spPr>
        <a:solidFill>
          <a:schemeClr val="bg1">
            <a:lumMod val="95000"/>
          </a:schemeClr>
        </a:solidFill>
        <a:ln>
          <a:noFill/>
        </a:ln>
      </dgm:spPr>
      <dgm:t>
        <a:bodyPr/>
        <a:lstStyle/>
        <a:p>
          <a:r>
            <a:rPr lang="en-US" sz="2000" b="1" baseline="0" dirty="0" smtClean="0">
              <a:solidFill>
                <a:srgbClr val="000000"/>
              </a:solidFill>
              <a:latin typeface="Arial Narrow"/>
              <a:cs typeface="Arial Narrow"/>
            </a:rPr>
            <a:t>Housing</a:t>
          </a:r>
          <a:endParaRPr lang="en-US" sz="2000" b="0" dirty="0">
            <a:solidFill>
              <a:srgbClr val="000000"/>
            </a:solidFill>
            <a:latin typeface="Arial Narrow"/>
            <a:cs typeface="Arial Narrow"/>
          </a:endParaRPr>
        </a:p>
      </dgm:t>
    </dgm:pt>
    <dgm:pt modelId="{DD0462DB-A398-4C5B-9EAC-BD748306BA54}" type="parTrans" cxnId="{20D10451-FBDC-41EA-8742-357E615314E2}">
      <dgm:prSet/>
      <dgm:spPr/>
      <dgm:t>
        <a:bodyPr/>
        <a:lstStyle/>
        <a:p>
          <a:endParaRPr lang="en-US" sz="2000" b="0">
            <a:solidFill>
              <a:srgbClr val="000000"/>
            </a:solidFill>
            <a:latin typeface="Arial Narrow"/>
            <a:cs typeface="Arial Narrow"/>
          </a:endParaRPr>
        </a:p>
      </dgm:t>
    </dgm:pt>
    <dgm:pt modelId="{7DDAA972-02B9-4EA4-8692-5723BBF0679F}" type="sibTrans" cxnId="{20D10451-FBDC-41EA-8742-357E615314E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A2E3AB12-8CD6-4220-A426-2A13087228F6}">
      <dgm:prSet phldrT="[Text]" custT="1"/>
      <dgm:spPr>
        <a:solidFill>
          <a:schemeClr val="bg1">
            <a:lumMod val="95000"/>
          </a:schemeClr>
        </a:solidFill>
        <a:ln>
          <a:noFill/>
        </a:ln>
      </dgm:spPr>
      <dgm:t>
        <a:bodyPr/>
        <a:lstStyle/>
        <a:p>
          <a:r>
            <a:rPr lang="en-US" sz="2000" b="1" dirty="0" smtClean="0">
              <a:solidFill>
                <a:srgbClr val="000000"/>
              </a:solidFill>
              <a:latin typeface="Arial Narrow"/>
              <a:cs typeface="Arial Narrow"/>
            </a:rPr>
            <a:t>Business </a:t>
          </a:r>
          <a:endParaRPr lang="en-US" sz="2000" b="0" dirty="0">
            <a:solidFill>
              <a:srgbClr val="000000"/>
            </a:solidFill>
            <a:latin typeface="Arial Narrow"/>
            <a:cs typeface="Arial Narrow"/>
          </a:endParaRPr>
        </a:p>
      </dgm:t>
    </dgm:pt>
    <dgm:pt modelId="{DADA72E3-C458-4276-BADE-B699A34AE2B5}" type="parTrans" cxnId="{65EB2EDF-416B-4BCE-A6D1-0C1E21D1EDE6}">
      <dgm:prSet/>
      <dgm:spPr/>
      <dgm:t>
        <a:bodyPr/>
        <a:lstStyle/>
        <a:p>
          <a:endParaRPr lang="en-US" sz="2000" b="0">
            <a:solidFill>
              <a:srgbClr val="000000"/>
            </a:solidFill>
            <a:latin typeface="Arial Narrow"/>
            <a:cs typeface="Arial Narrow"/>
          </a:endParaRPr>
        </a:p>
      </dgm:t>
    </dgm:pt>
    <dgm:pt modelId="{E8BD3C40-DB1C-4770-8189-55310D1A625F}" type="sibTrans" cxnId="{65EB2EDF-416B-4BCE-A6D1-0C1E21D1EDE6}">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4BFA4362-1EEE-4342-80F9-81DC5945AAF9}">
      <dgm:prSet phldrT="[Text]" custT="1"/>
      <dgm:spPr>
        <a:solidFill>
          <a:schemeClr val="bg1">
            <a:lumMod val="95000"/>
          </a:schemeClr>
        </a:solidFill>
        <a:ln>
          <a:noFill/>
        </a:ln>
      </dgm:spPr>
      <dgm:t>
        <a:bodyPr/>
        <a:lstStyle/>
        <a:p>
          <a:r>
            <a:rPr lang="en-US" sz="2000" b="1" dirty="0" smtClean="0">
              <a:solidFill>
                <a:schemeClr val="tx1"/>
              </a:solidFill>
              <a:effectLst/>
              <a:latin typeface="Arial Narrow"/>
              <a:cs typeface="Arial Narrow"/>
            </a:rPr>
            <a:t>Infrastructure</a:t>
          </a:r>
          <a:endParaRPr lang="en-US" sz="2000" b="0" dirty="0">
            <a:solidFill>
              <a:schemeClr val="tx1"/>
            </a:solidFill>
            <a:effectLst/>
            <a:latin typeface="Arial Narrow"/>
            <a:cs typeface="Arial Narrow"/>
          </a:endParaRPr>
        </a:p>
      </dgm:t>
    </dgm:pt>
    <dgm:pt modelId="{ACA5382D-1F80-4365-8E9E-D863272BCA09}" type="parTrans" cxnId="{620BD1E8-C3EF-46E6-96F9-DED47DF816C5}">
      <dgm:prSet/>
      <dgm:spPr/>
      <dgm:t>
        <a:bodyPr/>
        <a:lstStyle/>
        <a:p>
          <a:endParaRPr lang="en-US" sz="2000" b="0">
            <a:solidFill>
              <a:srgbClr val="000000"/>
            </a:solidFill>
            <a:latin typeface="Arial Narrow"/>
            <a:cs typeface="Arial Narrow"/>
          </a:endParaRPr>
        </a:p>
      </dgm:t>
    </dgm:pt>
    <dgm:pt modelId="{BBC76BAF-E4D6-49CE-BBB1-ABE82D78678D}" type="sibTrans" cxnId="{620BD1E8-C3EF-46E6-96F9-DED47DF816C5}">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B2AB2286-1B70-4EC2-9EBB-EE004BCB63BA}">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Planning</a:t>
          </a:r>
          <a:endParaRPr lang="en-US" sz="2000" b="0" dirty="0">
            <a:solidFill>
              <a:schemeClr val="tx1"/>
            </a:solidFill>
            <a:latin typeface="Arial Narrow"/>
            <a:cs typeface="Arial Narrow"/>
          </a:endParaRPr>
        </a:p>
      </dgm:t>
    </dgm:pt>
    <dgm:pt modelId="{3303AEFF-2207-4BB5-A18F-0CC1EEC1D79C}" type="parTrans" cxnId="{DEC957A8-E4BD-4401-ADFD-FDC6BA7B6CA6}">
      <dgm:prSet/>
      <dgm:spPr/>
      <dgm:t>
        <a:bodyPr/>
        <a:lstStyle/>
        <a:p>
          <a:endParaRPr lang="en-US" sz="2000" b="0">
            <a:solidFill>
              <a:srgbClr val="000000"/>
            </a:solidFill>
            <a:latin typeface="Arial Narrow"/>
            <a:cs typeface="Arial Narrow"/>
          </a:endParaRPr>
        </a:p>
      </dgm:t>
    </dgm:pt>
    <dgm:pt modelId="{C6A6EC15-07C5-44AB-A8C7-6C61E65D1D28}" type="sibTrans" cxnId="{DEC957A8-E4BD-4401-ADFD-FDC6BA7B6CA6}">
      <dgm:prSet/>
      <dgm:spPr/>
      <dgm:t>
        <a:bodyPr/>
        <a:lstStyle/>
        <a:p>
          <a:endParaRPr lang="en-US" sz="2000" b="0">
            <a:solidFill>
              <a:srgbClr val="000000"/>
            </a:solidFill>
            <a:latin typeface="Arial Narrow"/>
            <a:cs typeface="Arial Narrow"/>
          </a:endParaRPr>
        </a:p>
      </dgm:t>
    </dgm:pt>
    <dgm:pt modelId="{65CC5834-376C-4872-87E9-318D3714B9CF}">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Resiliency</a:t>
          </a:r>
          <a:endParaRPr lang="en-US" sz="2000" b="0" dirty="0">
            <a:solidFill>
              <a:schemeClr val="tx1"/>
            </a:solidFill>
            <a:latin typeface="Arial Narrow"/>
            <a:cs typeface="Arial Narrow"/>
          </a:endParaRPr>
        </a:p>
      </dgm:t>
    </dgm:pt>
    <dgm:pt modelId="{FF32158B-72ED-4B2F-9EE2-D7C4E4739C8D}" type="sibTrans" cxnId="{C20FC43D-15C5-4FFE-9795-8A74469B7592}">
      <dgm:prSet custT="1"/>
      <dgm:spPr>
        <a:solidFill>
          <a:srgbClr val="E31836"/>
        </a:solidFill>
        <a:ln>
          <a:noFill/>
        </a:ln>
      </dgm:spPr>
      <dgm:t>
        <a:bodyPr/>
        <a:lstStyle/>
        <a:p>
          <a:endParaRPr lang="en-US" sz="2000" b="0">
            <a:solidFill>
              <a:srgbClr val="000000"/>
            </a:solidFill>
            <a:latin typeface="Arial Narrow"/>
            <a:cs typeface="Arial Narrow"/>
          </a:endParaRPr>
        </a:p>
      </dgm:t>
    </dgm:pt>
    <dgm:pt modelId="{8871B084-F68D-4DAF-9A43-A80FC076BDDB}" type="parTrans" cxnId="{C20FC43D-15C5-4FFE-9795-8A74469B7592}">
      <dgm:prSet/>
      <dgm:spPr/>
      <dgm:t>
        <a:bodyPr/>
        <a:lstStyle/>
        <a:p>
          <a:endParaRPr lang="en-US" sz="2000" b="0">
            <a:solidFill>
              <a:srgbClr val="000000"/>
            </a:solidFill>
            <a:latin typeface="Arial Narrow"/>
            <a:cs typeface="Arial Narrow"/>
          </a:endParaRPr>
        </a:p>
      </dgm:t>
    </dgm:pt>
    <dgm:pt modelId="{3A15BCBE-F469-9C49-9414-51DD43676F6D}">
      <dgm:prSet phldrT="[Text]" custT="1"/>
      <dgm:spPr>
        <a:solidFill>
          <a:schemeClr val="bg1">
            <a:lumMod val="95000"/>
          </a:schemeClr>
        </a:solidFill>
        <a:ln>
          <a:noFill/>
        </a:ln>
      </dgm:spPr>
      <dgm:t>
        <a:bodyPr/>
        <a:lstStyle/>
        <a:p>
          <a:r>
            <a:rPr lang="en-US" sz="2000" b="1" dirty="0" smtClean="0">
              <a:solidFill>
                <a:schemeClr val="tx1"/>
              </a:solidFill>
              <a:latin typeface="Arial Narrow"/>
              <a:cs typeface="Arial Narrow"/>
            </a:rPr>
            <a:t>Administration</a:t>
          </a:r>
          <a:endParaRPr lang="en-US" sz="2000" b="0" dirty="0">
            <a:solidFill>
              <a:schemeClr val="tx1"/>
            </a:solidFill>
            <a:latin typeface="Arial Narrow"/>
            <a:cs typeface="Arial Narrow"/>
          </a:endParaRPr>
        </a:p>
      </dgm:t>
    </dgm:pt>
    <dgm:pt modelId="{CC53A339-89FB-1343-A5D1-D2AAFC13BD17}" type="parTrans" cxnId="{5A755F8D-C079-6D4A-ABD1-76600D901796}">
      <dgm:prSet/>
      <dgm:spPr/>
      <dgm:t>
        <a:bodyPr/>
        <a:lstStyle/>
        <a:p>
          <a:endParaRPr lang="en-US"/>
        </a:p>
      </dgm:t>
    </dgm:pt>
    <dgm:pt modelId="{8159AA74-AFF8-4246-A870-2798EB99BB95}" type="sibTrans" cxnId="{5A755F8D-C079-6D4A-ABD1-76600D901796}">
      <dgm:prSet/>
      <dgm:spPr/>
      <dgm:t>
        <a:bodyPr/>
        <a:lstStyle/>
        <a:p>
          <a:endParaRPr lang="en-US"/>
        </a:p>
      </dgm:t>
    </dgm:pt>
    <dgm:pt modelId="{3282A543-1068-1E40-8FA4-DEDA4AE27CFE}" type="pres">
      <dgm:prSet presAssocID="{D274FA6D-9EEB-4312-81A8-17AE53083FB3}" presName="Name0" presStyleCnt="0">
        <dgm:presLayoutVars>
          <dgm:chMax val="7"/>
          <dgm:chPref val="7"/>
          <dgm:dir/>
        </dgm:presLayoutVars>
      </dgm:prSet>
      <dgm:spPr/>
    </dgm:pt>
    <dgm:pt modelId="{BA6C098C-DEB4-4041-A45F-06A71B59EDB2}" type="pres">
      <dgm:prSet presAssocID="{D274FA6D-9EEB-4312-81A8-17AE53083FB3}" presName="Name1" presStyleCnt="0"/>
      <dgm:spPr/>
    </dgm:pt>
    <dgm:pt modelId="{2ACEBA3F-1D47-334C-B8E3-A6F722EBD0ED}" type="pres">
      <dgm:prSet presAssocID="{D274FA6D-9EEB-4312-81A8-17AE53083FB3}" presName="cycle" presStyleCnt="0"/>
      <dgm:spPr/>
    </dgm:pt>
    <dgm:pt modelId="{8A9B79A2-241B-DB40-8DE3-02E6D132BBB4}" type="pres">
      <dgm:prSet presAssocID="{D274FA6D-9EEB-4312-81A8-17AE53083FB3}" presName="srcNode" presStyleLbl="node1" presStyleIdx="0" presStyleCnt="6"/>
      <dgm:spPr/>
    </dgm:pt>
    <dgm:pt modelId="{FAEC43C6-1584-F540-9903-F5E24D99CECC}" type="pres">
      <dgm:prSet presAssocID="{D274FA6D-9EEB-4312-81A8-17AE53083FB3}" presName="conn" presStyleLbl="parChTrans1D2" presStyleIdx="0" presStyleCnt="1"/>
      <dgm:spPr/>
      <dgm:t>
        <a:bodyPr/>
        <a:lstStyle/>
        <a:p>
          <a:endParaRPr lang="en-US"/>
        </a:p>
      </dgm:t>
    </dgm:pt>
    <dgm:pt modelId="{3AACC22E-2B43-5349-B64B-FF19DC097FE6}" type="pres">
      <dgm:prSet presAssocID="{D274FA6D-9EEB-4312-81A8-17AE53083FB3}" presName="extraNode" presStyleLbl="node1" presStyleIdx="0" presStyleCnt="6"/>
      <dgm:spPr/>
    </dgm:pt>
    <dgm:pt modelId="{C0A61A33-F3F8-7546-9829-54370692A320}" type="pres">
      <dgm:prSet presAssocID="{D274FA6D-9EEB-4312-81A8-17AE53083FB3}" presName="dstNode" presStyleLbl="node1" presStyleIdx="0" presStyleCnt="6"/>
      <dgm:spPr/>
    </dgm:pt>
    <dgm:pt modelId="{EAB3C489-0468-EB4C-B6A0-5CAE79EED229}" type="pres">
      <dgm:prSet presAssocID="{468FCFAF-E7D9-423C-9947-5ACE465637C1}" presName="text_1" presStyleLbl="node1" presStyleIdx="0" presStyleCnt="6" custScaleY="81727">
        <dgm:presLayoutVars>
          <dgm:bulletEnabled val="1"/>
        </dgm:presLayoutVars>
      </dgm:prSet>
      <dgm:spPr/>
      <dgm:t>
        <a:bodyPr/>
        <a:lstStyle/>
        <a:p>
          <a:endParaRPr lang="en-US"/>
        </a:p>
      </dgm:t>
    </dgm:pt>
    <dgm:pt modelId="{857EABFF-9324-084F-AE74-BD7CBDBDC94A}" type="pres">
      <dgm:prSet presAssocID="{468FCFAF-E7D9-423C-9947-5ACE465637C1}" presName="accent_1" presStyleCnt="0"/>
      <dgm:spPr/>
    </dgm:pt>
    <dgm:pt modelId="{9E2D5AC7-428A-0F42-8ABD-5F9395DD6D91}" type="pres">
      <dgm:prSet presAssocID="{468FCFAF-E7D9-423C-9947-5ACE465637C1}" presName="accentRepeatNode" presStyleLbl="solidFgAcc1" presStyleIdx="0" presStyleCnt="6" custScaleX="84269" custScaleY="84269"/>
      <dgm:spPr>
        <a:prstGeom prst="diamond">
          <a:avLst/>
        </a:prstGeom>
        <a:solidFill>
          <a:srgbClr val="E31836"/>
        </a:solidFill>
        <a:ln>
          <a:noFill/>
        </a:ln>
      </dgm:spPr>
    </dgm:pt>
    <dgm:pt modelId="{E0514110-F0A1-5540-A96E-C1C9CE638EEF}" type="pres">
      <dgm:prSet presAssocID="{A2E3AB12-8CD6-4220-A426-2A13087228F6}" presName="text_2" presStyleLbl="node1" presStyleIdx="1" presStyleCnt="6" custScaleY="81727">
        <dgm:presLayoutVars>
          <dgm:bulletEnabled val="1"/>
        </dgm:presLayoutVars>
      </dgm:prSet>
      <dgm:spPr/>
      <dgm:t>
        <a:bodyPr/>
        <a:lstStyle/>
        <a:p>
          <a:endParaRPr lang="en-US"/>
        </a:p>
      </dgm:t>
    </dgm:pt>
    <dgm:pt modelId="{FF1380AF-4ADD-2C48-8716-F46BF4710882}" type="pres">
      <dgm:prSet presAssocID="{A2E3AB12-8CD6-4220-A426-2A13087228F6}" presName="accent_2" presStyleCnt="0"/>
      <dgm:spPr/>
    </dgm:pt>
    <dgm:pt modelId="{137219E3-8C64-8F4C-88FD-4FF0D0FA61B7}" type="pres">
      <dgm:prSet presAssocID="{A2E3AB12-8CD6-4220-A426-2A13087228F6}" presName="accentRepeatNode" presStyleLbl="solidFgAcc1" presStyleIdx="1" presStyleCnt="6" custScaleX="84269" custScaleY="84269"/>
      <dgm:spPr>
        <a:prstGeom prst="diamond">
          <a:avLst/>
        </a:prstGeom>
        <a:solidFill>
          <a:srgbClr val="E31836"/>
        </a:solidFill>
        <a:ln>
          <a:noFill/>
        </a:ln>
      </dgm:spPr>
    </dgm:pt>
    <dgm:pt modelId="{815434FF-A6D5-144D-99F2-0C4C2959C106}" type="pres">
      <dgm:prSet presAssocID="{4BFA4362-1EEE-4342-80F9-81DC5945AAF9}" presName="text_3" presStyleLbl="node1" presStyleIdx="2" presStyleCnt="6" custScaleY="81727">
        <dgm:presLayoutVars>
          <dgm:bulletEnabled val="1"/>
        </dgm:presLayoutVars>
      </dgm:prSet>
      <dgm:spPr/>
      <dgm:t>
        <a:bodyPr/>
        <a:lstStyle/>
        <a:p>
          <a:endParaRPr lang="en-US"/>
        </a:p>
      </dgm:t>
    </dgm:pt>
    <dgm:pt modelId="{9B83DEC9-834C-C440-9AE1-186D3D731CEB}" type="pres">
      <dgm:prSet presAssocID="{4BFA4362-1EEE-4342-80F9-81DC5945AAF9}" presName="accent_3" presStyleCnt="0"/>
      <dgm:spPr/>
    </dgm:pt>
    <dgm:pt modelId="{8B1351A2-5B25-6747-93E4-F2D5BBA50C2F}" type="pres">
      <dgm:prSet presAssocID="{4BFA4362-1EEE-4342-80F9-81DC5945AAF9}" presName="accentRepeatNode" presStyleLbl="solidFgAcc1" presStyleIdx="2" presStyleCnt="6" custScaleX="84269" custScaleY="84269"/>
      <dgm:spPr>
        <a:prstGeom prst="diamond">
          <a:avLst/>
        </a:prstGeom>
        <a:solidFill>
          <a:srgbClr val="E31836"/>
        </a:solidFill>
        <a:ln>
          <a:noFill/>
        </a:ln>
      </dgm:spPr>
    </dgm:pt>
    <dgm:pt modelId="{67A9C4BA-EEFA-BF4C-B784-8C27BEA59517}" type="pres">
      <dgm:prSet presAssocID="{65CC5834-376C-4872-87E9-318D3714B9CF}" presName="text_4" presStyleLbl="node1" presStyleIdx="3" presStyleCnt="6" custScaleY="81727">
        <dgm:presLayoutVars>
          <dgm:bulletEnabled val="1"/>
        </dgm:presLayoutVars>
      </dgm:prSet>
      <dgm:spPr/>
      <dgm:t>
        <a:bodyPr/>
        <a:lstStyle/>
        <a:p>
          <a:endParaRPr lang="en-US"/>
        </a:p>
      </dgm:t>
    </dgm:pt>
    <dgm:pt modelId="{E278663D-0C4D-CB4E-9538-12D1F659B45B}" type="pres">
      <dgm:prSet presAssocID="{65CC5834-376C-4872-87E9-318D3714B9CF}" presName="accent_4" presStyleCnt="0"/>
      <dgm:spPr/>
    </dgm:pt>
    <dgm:pt modelId="{BCA6E922-A6AC-3542-A3F7-FD919B50AF95}" type="pres">
      <dgm:prSet presAssocID="{65CC5834-376C-4872-87E9-318D3714B9CF}" presName="accentRepeatNode" presStyleLbl="solidFgAcc1" presStyleIdx="3" presStyleCnt="6" custScaleX="84269" custScaleY="84269"/>
      <dgm:spPr>
        <a:prstGeom prst="diamond">
          <a:avLst/>
        </a:prstGeom>
        <a:solidFill>
          <a:srgbClr val="E31836"/>
        </a:solidFill>
        <a:ln>
          <a:noFill/>
        </a:ln>
      </dgm:spPr>
    </dgm:pt>
    <dgm:pt modelId="{5FB3AEF5-F200-DD48-BE4E-368E9E470398}" type="pres">
      <dgm:prSet presAssocID="{B2AB2286-1B70-4EC2-9EBB-EE004BCB63BA}" presName="text_5" presStyleLbl="node1" presStyleIdx="4" presStyleCnt="6" custScaleY="81727">
        <dgm:presLayoutVars>
          <dgm:bulletEnabled val="1"/>
        </dgm:presLayoutVars>
      </dgm:prSet>
      <dgm:spPr/>
      <dgm:t>
        <a:bodyPr/>
        <a:lstStyle/>
        <a:p>
          <a:endParaRPr lang="en-US"/>
        </a:p>
      </dgm:t>
    </dgm:pt>
    <dgm:pt modelId="{0E4418B1-A807-A148-B2B5-6E73B082EB23}" type="pres">
      <dgm:prSet presAssocID="{B2AB2286-1B70-4EC2-9EBB-EE004BCB63BA}" presName="accent_5" presStyleCnt="0"/>
      <dgm:spPr/>
    </dgm:pt>
    <dgm:pt modelId="{649670DC-8FA1-4F41-9216-08C575F6DE99}" type="pres">
      <dgm:prSet presAssocID="{B2AB2286-1B70-4EC2-9EBB-EE004BCB63BA}" presName="accentRepeatNode" presStyleLbl="solidFgAcc1" presStyleIdx="4" presStyleCnt="6" custScaleX="84269" custScaleY="84269"/>
      <dgm:spPr>
        <a:prstGeom prst="diamond">
          <a:avLst/>
        </a:prstGeom>
        <a:solidFill>
          <a:srgbClr val="E31836"/>
        </a:solidFill>
        <a:ln>
          <a:noFill/>
        </a:ln>
      </dgm:spPr>
    </dgm:pt>
    <dgm:pt modelId="{573D287E-40E5-2141-98D9-A5ECA91F7A2B}" type="pres">
      <dgm:prSet presAssocID="{3A15BCBE-F469-9C49-9414-51DD43676F6D}" presName="text_6" presStyleLbl="node1" presStyleIdx="5" presStyleCnt="6" custScaleY="81727">
        <dgm:presLayoutVars>
          <dgm:bulletEnabled val="1"/>
        </dgm:presLayoutVars>
      </dgm:prSet>
      <dgm:spPr/>
      <dgm:t>
        <a:bodyPr/>
        <a:lstStyle/>
        <a:p>
          <a:endParaRPr lang="en-US"/>
        </a:p>
      </dgm:t>
    </dgm:pt>
    <dgm:pt modelId="{A403DC21-6EDA-2E4A-BA92-3E35544D508E}" type="pres">
      <dgm:prSet presAssocID="{3A15BCBE-F469-9C49-9414-51DD43676F6D}" presName="accent_6" presStyleCnt="0"/>
      <dgm:spPr/>
    </dgm:pt>
    <dgm:pt modelId="{77240605-F6FC-BD42-A1A5-71643C8176AD}" type="pres">
      <dgm:prSet presAssocID="{3A15BCBE-F469-9C49-9414-51DD43676F6D}" presName="accentRepeatNode" presStyleLbl="solidFgAcc1" presStyleIdx="5" presStyleCnt="6" custScaleX="84269" custScaleY="84269"/>
      <dgm:spPr>
        <a:prstGeom prst="diamond">
          <a:avLst/>
        </a:prstGeom>
        <a:solidFill>
          <a:srgbClr val="E31836"/>
        </a:solidFill>
        <a:ln>
          <a:solidFill>
            <a:srgbClr val="FFFFFF"/>
          </a:solidFill>
        </a:ln>
      </dgm:spPr>
    </dgm:pt>
  </dgm:ptLst>
  <dgm:cxnLst>
    <dgm:cxn modelId="{5A755F8D-C079-6D4A-ABD1-76600D901796}" srcId="{D274FA6D-9EEB-4312-81A8-17AE53083FB3}" destId="{3A15BCBE-F469-9C49-9414-51DD43676F6D}" srcOrd="5" destOrd="0" parTransId="{CC53A339-89FB-1343-A5D1-D2AAFC13BD17}" sibTransId="{8159AA74-AFF8-4246-A870-2798EB99BB95}"/>
    <dgm:cxn modelId="{65EB2EDF-416B-4BCE-A6D1-0C1E21D1EDE6}" srcId="{D274FA6D-9EEB-4312-81A8-17AE53083FB3}" destId="{A2E3AB12-8CD6-4220-A426-2A13087228F6}" srcOrd="1" destOrd="0" parTransId="{DADA72E3-C458-4276-BADE-B699A34AE2B5}" sibTransId="{E8BD3C40-DB1C-4770-8189-55310D1A625F}"/>
    <dgm:cxn modelId="{20D10451-FBDC-41EA-8742-357E615314E2}" srcId="{D274FA6D-9EEB-4312-81A8-17AE53083FB3}" destId="{468FCFAF-E7D9-423C-9947-5ACE465637C1}" srcOrd="0" destOrd="0" parTransId="{DD0462DB-A398-4C5B-9EAC-BD748306BA54}" sibTransId="{7DDAA972-02B9-4EA4-8692-5723BBF0679F}"/>
    <dgm:cxn modelId="{DEC957A8-E4BD-4401-ADFD-FDC6BA7B6CA6}" srcId="{D274FA6D-9EEB-4312-81A8-17AE53083FB3}" destId="{B2AB2286-1B70-4EC2-9EBB-EE004BCB63BA}" srcOrd="4" destOrd="0" parTransId="{3303AEFF-2207-4BB5-A18F-0CC1EEC1D79C}" sibTransId="{C6A6EC15-07C5-44AB-A8C7-6C61E65D1D28}"/>
    <dgm:cxn modelId="{CDEB48D3-3E3E-4F74-A21D-1F13378D0925}" type="presOf" srcId="{65CC5834-376C-4872-87E9-318D3714B9CF}" destId="{67A9C4BA-EEFA-BF4C-B784-8C27BEA59517}" srcOrd="0" destOrd="0" presId="urn:microsoft.com/office/officeart/2008/layout/VerticalCurvedList"/>
    <dgm:cxn modelId="{79CBE168-B7D9-4429-B529-1E7E43BF91CE}" type="presOf" srcId="{A2E3AB12-8CD6-4220-A426-2A13087228F6}" destId="{E0514110-F0A1-5540-A96E-C1C9CE638EEF}" srcOrd="0" destOrd="0" presId="urn:microsoft.com/office/officeart/2008/layout/VerticalCurvedList"/>
    <dgm:cxn modelId="{620BD1E8-C3EF-46E6-96F9-DED47DF816C5}" srcId="{D274FA6D-9EEB-4312-81A8-17AE53083FB3}" destId="{4BFA4362-1EEE-4342-80F9-81DC5945AAF9}" srcOrd="2" destOrd="0" parTransId="{ACA5382D-1F80-4365-8E9E-D863272BCA09}" sibTransId="{BBC76BAF-E4D6-49CE-BBB1-ABE82D78678D}"/>
    <dgm:cxn modelId="{96C8646C-1E33-421D-BD77-61EB3C6731A8}" type="presOf" srcId="{B2AB2286-1B70-4EC2-9EBB-EE004BCB63BA}" destId="{5FB3AEF5-F200-DD48-BE4E-368E9E470398}" srcOrd="0" destOrd="0" presId="urn:microsoft.com/office/officeart/2008/layout/VerticalCurvedList"/>
    <dgm:cxn modelId="{6D403F24-07BB-470A-8765-08ABDA4C5BD5}" type="presOf" srcId="{468FCFAF-E7D9-423C-9947-5ACE465637C1}" destId="{EAB3C489-0468-EB4C-B6A0-5CAE79EED229}" srcOrd="0" destOrd="0" presId="urn:microsoft.com/office/officeart/2008/layout/VerticalCurvedList"/>
    <dgm:cxn modelId="{C20FC43D-15C5-4FFE-9795-8A74469B7592}" srcId="{D274FA6D-9EEB-4312-81A8-17AE53083FB3}" destId="{65CC5834-376C-4872-87E9-318D3714B9CF}" srcOrd="3" destOrd="0" parTransId="{8871B084-F68D-4DAF-9A43-A80FC076BDDB}" sibTransId="{FF32158B-72ED-4B2F-9EE2-D7C4E4739C8D}"/>
    <dgm:cxn modelId="{F959F502-8A5E-4F54-B7C7-AEE5182A4B81}" type="presOf" srcId="{D274FA6D-9EEB-4312-81A8-17AE53083FB3}" destId="{3282A543-1068-1E40-8FA4-DEDA4AE27CFE}" srcOrd="0" destOrd="0" presId="urn:microsoft.com/office/officeart/2008/layout/VerticalCurvedList"/>
    <dgm:cxn modelId="{49EF190A-7BFE-467A-92BA-7F5F6FC27F12}" type="presOf" srcId="{3A15BCBE-F469-9C49-9414-51DD43676F6D}" destId="{573D287E-40E5-2141-98D9-A5ECA91F7A2B}" srcOrd="0" destOrd="0" presId="urn:microsoft.com/office/officeart/2008/layout/VerticalCurvedList"/>
    <dgm:cxn modelId="{2AAACC62-3417-48B2-A841-25DB7677220E}" type="presOf" srcId="{7DDAA972-02B9-4EA4-8692-5723BBF0679F}" destId="{FAEC43C6-1584-F540-9903-F5E24D99CECC}" srcOrd="0" destOrd="0" presId="urn:microsoft.com/office/officeart/2008/layout/VerticalCurvedList"/>
    <dgm:cxn modelId="{A648A7FF-3DBA-4679-97E2-DCC5EE64A3E6}" type="presOf" srcId="{4BFA4362-1EEE-4342-80F9-81DC5945AAF9}" destId="{815434FF-A6D5-144D-99F2-0C4C2959C106}" srcOrd="0" destOrd="0" presId="urn:microsoft.com/office/officeart/2008/layout/VerticalCurvedList"/>
    <dgm:cxn modelId="{891912BE-CAD6-4394-8F80-7B9817D69A9B}" type="presParOf" srcId="{3282A543-1068-1E40-8FA4-DEDA4AE27CFE}" destId="{BA6C098C-DEB4-4041-A45F-06A71B59EDB2}" srcOrd="0" destOrd="0" presId="urn:microsoft.com/office/officeart/2008/layout/VerticalCurvedList"/>
    <dgm:cxn modelId="{D12AB1FA-1251-4F8D-A919-0E49540F71FE}" type="presParOf" srcId="{BA6C098C-DEB4-4041-A45F-06A71B59EDB2}" destId="{2ACEBA3F-1D47-334C-B8E3-A6F722EBD0ED}" srcOrd="0" destOrd="0" presId="urn:microsoft.com/office/officeart/2008/layout/VerticalCurvedList"/>
    <dgm:cxn modelId="{9E8ACDA3-EA61-4512-B920-4DF1E3550EA9}" type="presParOf" srcId="{2ACEBA3F-1D47-334C-B8E3-A6F722EBD0ED}" destId="{8A9B79A2-241B-DB40-8DE3-02E6D132BBB4}" srcOrd="0" destOrd="0" presId="urn:microsoft.com/office/officeart/2008/layout/VerticalCurvedList"/>
    <dgm:cxn modelId="{F4C267DD-BCDA-4905-9C01-2C33EC5B579E}" type="presParOf" srcId="{2ACEBA3F-1D47-334C-B8E3-A6F722EBD0ED}" destId="{FAEC43C6-1584-F540-9903-F5E24D99CECC}" srcOrd="1" destOrd="0" presId="urn:microsoft.com/office/officeart/2008/layout/VerticalCurvedList"/>
    <dgm:cxn modelId="{EFFFF4E2-B3A7-45CA-8ADC-E623D0C78B93}" type="presParOf" srcId="{2ACEBA3F-1D47-334C-B8E3-A6F722EBD0ED}" destId="{3AACC22E-2B43-5349-B64B-FF19DC097FE6}" srcOrd="2" destOrd="0" presId="urn:microsoft.com/office/officeart/2008/layout/VerticalCurvedList"/>
    <dgm:cxn modelId="{B8274148-5E4F-46CE-8D5C-7FBC6133C3DD}" type="presParOf" srcId="{2ACEBA3F-1D47-334C-B8E3-A6F722EBD0ED}" destId="{C0A61A33-F3F8-7546-9829-54370692A320}" srcOrd="3" destOrd="0" presId="urn:microsoft.com/office/officeart/2008/layout/VerticalCurvedList"/>
    <dgm:cxn modelId="{6144014C-6F1F-4FD0-8FE0-62F7E6674A7B}" type="presParOf" srcId="{BA6C098C-DEB4-4041-A45F-06A71B59EDB2}" destId="{EAB3C489-0468-EB4C-B6A0-5CAE79EED229}" srcOrd="1" destOrd="0" presId="urn:microsoft.com/office/officeart/2008/layout/VerticalCurvedList"/>
    <dgm:cxn modelId="{92EA2B5E-AD09-42BB-9E3A-77C8E135D9E7}" type="presParOf" srcId="{BA6C098C-DEB4-4041-A45F-06A71B59EDB2}" destId="{857EABFF-9324-084F-AE74-BD7CBDBDC94A}" srcOrd="2" destOrd="0" presId="urn:microsoft.com/office/officeart/2008/layout/VerticalCurvedList"/>
    <dgm:cxn modelId="{A1CEAD06-CDC5-4BF0-AE0A-9C5C72A18727}" type="presParOf" srcId="{857EABFF-9324-084F-AE74-BD7CBDBDC94A}" destId="{9E2D5AC7-428A-0F42-8ABD-5F9395DD6D91}" srcOrd="0" destOrd="0" presId="urn:microsoft.com/office/officeart/2008/layout/VerticalCurvedList"/>
    <dgm:cxn modelId="{4DFAA3D6-1530-4FC1-8F08-475BC1E6CBAC}" type="presParOf" srcId="{BA6C098C-DEB4-4041-A45F-06A71B59EDB2}" destId="{E0514110-F0A1-5540-A96E-C1C9CE638EEF}" srcOrd="3" destOrd="0" presId="urn:microsoft.com/office/officeart/2008/layout/VerticalCurvedList"/>
    <dgm:cxn modelId="{CE2C17D8-8B4C-4975-A8F3-43F4CC29FE26}" type="presParOf" srcId="{BA6C098C-DEB4-4041-A45F-06A71B59EDB2}" destId="{FF1380AF-4ADD-2C48-8716-F46BF4710882}" srcOrd="4" destOrd="0" presId="urn:microsoft.com/office/officeart/2008/layout/VerticalCurvedList"/>
    <dgm:cxn modelId="{9020AD54-9FC5-4977-8BDC-B6B4A3DA964A}" type="presParOf" srcId="{FF1380AF-4ADD-2C48-8716-F46BF4710882}" destId="{137219E3-8C64-8F4C-88FD-4FF0D0FA61B7}" srcOrd="0" destOrd="0" presId="urn:microsoft.com/office/officeart/2008/layout/VerticalCurvedList"/>
    <dgm:cxn modelId="{F0F7ACDC-BBF8-4187-9CDE-45648B81311D}" type="presParOf" srcId="{BA6C098C-DEB4-4041-A45F-06A71B59EDB2}" destId="{815434FF-A6D5-144D-99F2-0C4C2959C106}" srcOrd="5" destOrd="0" presId="urn:microsoft.com/office/officeart/2008/layout/VerticalCurvedList"/>
    <dgm:cxn modelId="{4CA12262-3902-4596-B33D-415C03C765AC}" type="presParOf" srcId="{BA6C098C-DEB4-4041-A45F-06A71B59EDB2}" destId="{9B83DEC9-834C-C440-9AE1-186D3D731CEB}" srcOrd="6" destOrd="0" presId="urn:microsoft.com/office/officeart/2008/layout/VerticalCurvedList"/>
    <dgm:cxn modelId="{246A9CA5-6A9A-44D0-8CBE-BDAAF98BB4CF}" type="presParOf" srcId="{9B83DEC9-834C-C440-9AE1-186D3D731CEB}" destId="{8B1351A2-5B25-6747-93E4-F2D5BBA50C2F}" srcOrd="0" destOrd="0" presId="urn:microsoft.com/office/officeart/2008/layout/VerticalCurvedList"/>
    <dgm:cxn modelId="{7A5BB6C1-2664-4941-9260-FEBCB7AF5A8D}" type="presParOf" srcId="{BA6C098C-DEB4-4041-A45F-06A71B59EDB2}" destId="{67A9C4BA-EEFA-BF4C-B784-8C27BEA59517}" srcOrd="7" destOrd="0" presId="urn:microsoft.com/office/officeart/2008/layout/VerticalCurvedList"/>
    <dgm:cxn modelId="{BDF0CA2D-A794-48C6-90A9-FBA98CA05A63}" type="presParOf" srcId="{BA6C098C-DEB4-4041-A45F-06A71B59EDB2}" destId="{E278663D-0C4D-CB4E-9538-12D1F659B45B}" srcOrd="8" destOrd="0" presId="urn:microsoft.com/office/officeart/2008/layout/VerticalCurvedList"/>
    <dgm:cxn modelId="{BE576044-D538-4C25-928E-B8696A58A8CE}" type="presParOf" srcId="{E278663D-0C4D-CB4E-9538-12D1F659B45B}" destId="{BCA6E922-A6AC-3542-A3F7-FD919B50AF95}" srcOrd="0" destOrd="0" presId="urn:microsoft.com/office/officeart/2008/layout/VerticalCurvedList"/>
    <dgm:cxn modelId="{BC55C37E-7603-4145-9C58-A5D775F9DBF1}" type="presParOf" srcId="{BA6C098C-DEB4-4041-A45F-06A71B59EDB2}" destId="{5FB3AEF5-F200-DD48-BE4E-368E9E470398}" srcOrd="9" destOrd="0" presId="urn:microsoft.com/office/officeart/2008/layout/VerticalCurvedList"/>
    <dgm:cxn modelId="{EF1ECF71-BA25-4F31-BB77-8B5DB9C930C3}" type="presParOf" srcId="{BA6C098C-DEB4-4041-A45F-06A71B59EDB2}" destId="{0E4418B1-A807-A148-B2B5-6E73B082EB23}" srcOrd="10" destOrd="0" presId="urn:microsoft.com/office/officeart/2008/layout/VerticalCurvedList"/>
    <dgm:cxn modelId="{A30A906B-3C8C-497F-8925-5887A736AC70}" type="presParOf" srcId="{0E4418B1-A807-A148-B2B5-6E73B082EB23}" destId="{649670DC-8FA1-4F41-9216-08C575F6DE99}" srcOrd="0" destOrd="0" presId="urn:microsoft.com/office/officeart/2008/layout/VerticalCurvedList"/>
    <dgm:cxn modelId="{3EC7DD00-680D-4513-B526-19A2F5B17D1C}" type="presParOf" srcId="{BA6C098C-DEB4-4041-A45F-06A71B59EDB2}" destId="{573D287E-40E5-2141-98D9-A5ECA91F7A2B}" srcOrd="11" destOrd="0" presId="urn:microsoft.com/office/officeart/2008/layout/VerticalCurvedList"/>
    <dgm:cxn modelId="{107FF5C6-8739-4448-92D2-F9B19285C4BD}" type="presParOf" srcId="{BA6C098C-DEB4-4041-A45F-06A71B59EDB2}" destId="{A403DC21-6EDA-2E4A-BA92-3E35544D508E}" srcOrd="12" destOrd="0" presId="urn:microsoft.com/office/officeart/2008/layout/VerticalCurvedList"/>
    <dgm:cxn modelId="{16AE46D3-6EC4-4415-AAE2-EE89124E0806}" type="presParOf" srcId="{A403DC21-6EDA-2E4A-BA92-3E35544D508E}" destId="{77240605-F6FC-BD42-A1A5-71643C8176AD}"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EC43C6-1584-F540-9903-F5E24D99CECC}">
      <dsp:nvSpPr>
        <dsp:cNvPr id="0" name=""/>
        <dsp:cNvSpPr/>
      </dsp:nvSpPr>
      <dsp:spPr>
        <a:xfrm>
          <a:off x="-4697362" y="-720070"/>
          <a:ext cx="5595204" cy="5595204"/>
        </a:xfrm>
        <a:prstGeom prst="blockArc">
          <a:avLst>
            <a:gd name="adj1" fmla="val 18900000"/>
            <a:gd name="adj2" fmla="val 2700000"/>
            <a:gd name="adj3" fmla="val 386"/>
          </a:avLst>
        </a:prstGeom>
        <a:solidFill>
          <a:srgbClr val="E31836"/>
        </a:solidFill>
        <a:ln w="6350" cap="flat" cmpd="sng" algn="ctr">
          <a:noFill/>
          <a:prstDash val="solid"/>
          <a:miter lim="800000"/>
        </a:ln>
        <a:effectLst/>
      </dsp:spPr>
      <dsp:style>
        <a:lnRef idx="1">
          <a:scrgbClr r="0" g="0" b="0"/>
        </a:lnRef>
        <a:fillRef idx="0">
          <a:scrgbClr r="0" g="0" b="0"/>
        </a:fillRef>
        <a:effectRef idx="0">
          <a:scrgbClr r="0" g="0" b="0"/>
        </a:effectRef>
        <a:fontRef idx="minor"/>
      </dsp:style>
    </dsp:sp>
    <dsp:sp modelId="{EAB3C489-0468-EB4C-B6A0-5CAE79EED229}">
      <dsp:nvSpPr>
        <dsp:cNvPr id="0" name=""/>
        <dsp:cNvSpPr/>
      </dsp:nvSpPr>
      <dsp:spPr>
        <a:xfrm>
          <a:off x="290322" y="223389"/>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baseline="0" dirty="0" smtClean="0">
              <a:solidFill>
                <a:srgbClr val="000000"/>
              </a:solidFill>
              <a:latin typeface="Arial Narrow"/>
              <a:cs typeface="Arial Narrow"/>
            </a:rPr>
            <a:t>A:</a:t>
          </a:r>
          <a:r>
            <a:rPr lang="en-US" sz="2000" b="0" kern="1200" baseline="0" dirty="0" smtClean="0">
              <a:solidFill>
                <a:srgbClr val="000000"/>
              </a:solidFill>
              <a:latin typeface="Arial Narrow"/>
              <a:cs typeface="Arial Narrow"/>
            </a:rPr>
            <a:t> Debris Removal</a:t>
          </a:r>
          <a:endParaRPr lang="en-US" sz="2000" b="0" kern="1200" dirty="0">
            <a:solidFill>
              <a:srgbClr val="000000"/>
            </a:solidFill>
            <a:latin typeface="Arial Narrow"/>
            <a:cs typeface="Arial Narrow"/>
          </a:endParaRPr>
        </a:p>
      </dsp:txBody>
      <dsp:txXfrm>
        <a:off x="290322" y="223389"/>
        <a:ext cx="4043106" cy="308611"/>
      </dsp:txXfrm>
    </dsp:sp>
    <dsp:sp modelId="{9E2D5AC7-428A-0F42-8ABD-5F9395DD6D91}">
      <dsp:nvSpPr>
        <dsp:cNvPr id="0" name=""/>
        <dsp:cNvSpPr/>
      </dsp:nvSpPr>
      <dsp:spPr>
        <a:xfrm>
          <a:off x="91441" y="17881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E0514110-F0A1-5540-A96E-C1C9CE638EEF}">
      <dsp:nvSpPr>
        <dsp:cNvPr id="0" name=""/>
        <dsp:cNvSpPr/>
      </dsp:nvSpPr>
      <dsp:spPr>
        <a:xfrm>
          <a:off x="632284" y="790140"/>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B:</a:t>
          </a:r>
          <a:r>
            <a:rPr lang="en-US" sz="2000" kern="1200" dirty="0" smtClean="0">
              <a:solidFill>
                <a:srgbClr val="000000"/>
              </a:solidFill>
              <a:latin typeface="Arial Narrow"/>
              <a:cs typeface="Arial Narrow"/>
            </a:rPr>
            <a:t> Emergency Protective Measures</a:t>
          </a:r>
          <a:endParaRPr lang="en-US" sz="2000" b="0" kern="1200" dirty="0">
            <a:solidFill>
              <a:srgbClr val="000000"/>
            </a:solidFill>
            <a:latin typeface="Arial Narrow"/>
            <a:cs typeface="Arial Narrow"/>
          </a:endParaRPr>
        </a:p>
      </dsp:txBody>
      <dsp:txXfrm>
        <a:off x="632284" y="790140"/>
        <a:ext cx="3701144" cy="308611"/>
      </dsp:txXfrm>
    </dsp:sp>
    <dsp:sp modelId="{137219E3-8C64-8F4C-88FD-4FF0D0FA61B7}">
      <dsp:nvSpPr>
        <dsp:cNvPr id="0" name=""/>
        <dsp:cNvSpPr/>
      </dsp:nvSpPr>
      <dsp:spPr>
        <a:xfrm>
          <a:off x="433403" y="745564"/>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815434FF-A6D5-144D-99F2-0C4C2959C106}">
      <dsp:nvSpPr>
        <dsp:cNvPr id="0" name=""/>
        <dsp:cNvSpPr/>
      </dsp:nvSpPr>
      <dsp:spPr>
        <a:xfrm>
          <a:off x="819677" y="1356475"/>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C: </a:t>
          </a:r>
          <a:r>
            <a:rPr lang="en-US" sz="2000" b="0" kern="1200" dirty="0" smtClean="0">
              <a:solidFill>
                <a:schemeClr val="tx1"/>
              </a:solidFill>
              <a:latin typeface="Arial Narrow"/>
              <a:cs typeface="Arial Narrow"/>
            </a:rPr>
            <a:t>Road Systems &amp; Bridges</a:t>
          </a:r>
          <a:endParaRPr lang="en-US" sz="2000" b="0" kern="1200" dirty="0">
            <a:solidFill>
              <a:schemeClr val="tx1"/>
            </a:solidFill>
            <a:latin typeface="Arial Narrow"/>
            <a:cs typeface="Arial Narrow"/>
          </a:endParaRPr>
        </a:p>
      </dsp:txBody>
      <dsp:txXfrm>
        <a:off x="819677" y="1356475"/>
        <a:ext cx="3513751" cy="308611"/>
      </dsp:txXfrm>
    </dsp:sp>
    <dsp:sp modelId="{8B1351A2-5B25-6747-93E4-F2D5BBA50C2F}">
      <dsp:nvSpPr>
        <dsp:cNvPr id="0" name=""/>
        <dsp:cNvSpPr/>
      </dsp:nvSpPr>
      <dsp:spPr>
        <a:xfrm>
          <a:off x="620796" y="1311899"/>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67A9C4BA-EEFA-BF4C-B784-8C27BEA59517}">
      <dsp:nvSpPr>
        <dsp:cNvPr id="0" name=""/>
        <dsp:cNvSpPr/>
      </dsp:nvSpPr>
      <dsp:spPr>
        <a:xfrm>
          <a:off x="879510" y="1923225"/>
          <a:ext cx="3453918"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D: </a:t>
          </a:r>
          <a:r>
            <a:rPr lang="en-US" sz="2000" b="0" kern="1200" dirty="0" smtClean="0">
              <a:solidFill>
                <a:schemeClr val="tx1"/>
              </a:solidFill>
              <a:latin typeface="Arial Narrow"/>
              <a:cs typeface="Arial Narrow"/>
            </a:rPr>
            <a:t>Water Control Facilities</a:t>
          </a:r>
          <a:endParaRPr lang="en-US" sz="2000" b="0" kern="1200" dirty="0">
            <a:solidFill>
              <a:schemeClr val="tx1"/>
            </a:solidFill>
            <a:latin typeface="Arial Narrow"/>
            <a:cs typeface="Arial Narrow"/>
          </a:endParaRPr>
        </a:p>
      </dsp:txBody>
      <dsp:txXfrm>
        <a:off x="879510" y="1923225"/>
        <a:ext cx="3453918" cy="308611"/>
      </dsp:txXfrm>
    </dsp:sp>
    <dsp:sp modelId="{BCA6E922-A6AC-3542-A3F7-FD919B50AF95}">
      <dsp:nvSpPr>
        <dsp:cNvPr id="0" name=""/>
        <dsp:cNvSpPr/>
      </dsp:nvSpPr>
      <dsp:spPr>
        <a:xfrm>
          <a:off x="680629" y="187865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FB3AEF5-F200-DD48-BE4E-368E9E470398}">
      <dsp:nvSpPr>
        <dsp:cNvPr id="0" name=""/>
        <dsp:cNvSpPr/>
      </dsp:nvSpPr>
      <dsp:spPr>
        <a:xfrm>
          <a:off x="819677" y="2489976"/>
          <a:ext cx="3513751"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E: </a:t>
          </a:r>
          <a:r>
            <a:rPr lang="en-US" sz="2000" b="0" kern="1200" dirty="0" smtClean="0">
              <a:solidFill>
                <a:schemeClr val="tx1"/>
              </a:solidFill>
              <a:latin typeface="Arial Narrow"/>
              <a:cs typeface="Arial Narrow"/>
            </a:rPr>
            <a:t>Building, Contents, Equipment</a:t>
          </a:r>
          <a:endParaRPr lang="en-US" sz="2000" b="0" kern="1200" dirty="0">
            <a:solidFill>
              <a:schemeClr val="tx1"/>
            </a:solidFill>
            <a:latin typeface="Arial Narrow"/>
            <a:cs typeface="Arial Narrow"/>
          </a:endParaRPr>
        </a:p>
      </dsp:txBody>
      <dsp:txXfrm>
        <a:off x="819677" y="2489976"/>
        <a:ext cx="3513751" cy="308611"/>
      </dsp:txXfrm>
    </dsp:sp>
    <dsp:sp modelId="{649670DC-8FA1-4F41-9216-08C575F6DE99}">
      <dsp:nvSpPr>
        <dsp:cNvPr id="0" name=""/>
        <dsp:cNvSpPr/>
      </dsp:nvSpPr>
      <dsp:spPr>
        <a:xfrm>
          <a:off x="620796" y="2445400"/>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73D287E-40E5-2141-98D9-A5ECA91F7A2B}">
      <dsp:nvSpPr>
        <dsp:cNvPr id="0" name=""/>
        <dsp:cNvSpPr/>
      </dsp:nvSpPr>
      <dsp:spPr>
        <a:xfrm>
          <a:off x="632284" y="3056311"/>
          <a:ext cx="3701144"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F: </a:t>
          </a:r>
          <a:r>
            <a:rPr lang="en-US" sz="2000" b="0" kern="1200" dirty="0" smtClean="0">
              <a:solidFill>
                <a:schemeClr val="tx1"/>
              </a:solidFill>
              <a:latin typeface="Arial Narrow"/>
              <a:cs typeface="Arial Narrow"/>
            </a:rPr>
            <a:t>Utilities</a:t>
          </a:r>
          <a:endParaRPr lang="en-US" sz="2000" b="0" kern="1200" dirty="0">
            <a:solidFill>
              <a:schemeClr val="tx1"/>
            </a:solidFill>
            <a:latin typeface="Arial Narrow"/>
            <a:cs typeface="Arial Narrow"/>
          </a:endParaRPr>
        </a:p>
      </dsp:txBody>
      <dsp:txXfrm>
        <a:off x="632284" y="3056311"/>
        <a:ext cx="3701144" cy="308611"/>
      </dsp:txXfrm>
    </dsp:sp>
    <dsp:sp modelId="{77240605-F6FC-BD42-A1A5-71643C8176AD}">
      <dsp:nvSpPr>
        <dsp:cNvPr id="0" name=""/>
        <dsp:cNvSpPr/>
      </dsp:nvSpPr>
      <dsp:spPr>
        <a:xfrm>
          <a:off x="433403" y="3011735"/>
          <a:ext cx="397762" cy="397762"/>
        </a:xfrm>
        <a:prstGeom prst="diamond">
          <a:avLst/>
        </a:prstGeom>
        <a:solidFill>
          <a:srgbClr val="E31836"/>
        </a:solidFill>
        <a:ln w="6350" cap="flat" cmpd="sng" algn="ctr">
          <a:solidFill>
            <a:srgbClr val="FFFFFF"/>
          </a:solidFill>
          <a:prstDash val="solid"/>
          <a:miter lim="800000"/>
        </a:ln>
        <a:effectLst/>
      </dsp:spPr>
      <dsp:style>
        <a:lnRef idx="1">
          <a:scrgbClr r="0" g="0" b="0"/>
        </a:lnRef>
        <a:fillRef idx="1">
          <a:scrgbClr r="0" g="0" b="0"/>
        </a:fillRef>
        <a:effectRef idx="0">
          <a:scrgbClr r="0" g="0" b="0"/>
        </a:effectRef>
        <a:fontRef idx="minor"/>
      </dsp:style>
    </dsp:sp>
    <dsp:sp modelId="{25CC2095-9030-2E42-AF77-C8CAB1C97695}">
      <dsp:nvSpPr>
        <dsp:cNvPr id="0" name=""/>
        <dsp:cNvSpPr/>
      </dsp:nvSpPr>
      <dsp:spPr>
        <a:xfrm>
          <a:off x="290322" y="3623062"/>
          <a:ext cx="4043106" cy="308611"/>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730"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G: </a:t>
          </a:r>
          <a:r>
            <a:rPr lang="en-US" sz="2000" b="0" kern="1200" dirty="0" smtClean="0">
              <a:solidFill>
                <a:schemeClr val="tx1"/>
              </a:solidFill>
              <a:latin typeface="Arial Narrow"/>
              <a:cs typeface="Arial Narrow"/>
            </a:rPr>
            <a:t>Parks, Recreational, Other</a:t>
          </a:r>
          <a:endParaRPr lang="en-US" sz="2000" b="0" kern="1200" dirty="0">
            <a:solidFill>
              <a:schemeClr val="tx1"/>
            </a:solidFill>
            <a:latin typeface="Arial Narrow"/>
            <a:cs typeface="Arial Narrow"/>
          </a:endParaRPr>
        </a:p>
      </dsp:txBody>
      <dsp:txXfrm>
        <a:off x="290322" y="3623062"/>
        <a:ext cx="4043106" cy="308611"/>
      </dsp:txXfrm>
    </dsp:sp>
    <dsp:sp modelId="{489B34E9-131C-604A-B6F6-7AE345D2C90B}">
      <dsp:nvSpPr>
        <dsp:cNvPr id="0" name=""/>
        <dsp:cNvSpPr/>
      </dsp:nvSpPr>
      <dsp:spPr>
        <a:xfrm>
          <a:off x="91441" y="3578486"/>
          <a:ext cx="397762" cy="397762"/>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EC43C6-1584-F540-9903-F5E24D99CECC}">
      <dsp:nvSpPr>
        <dsp:cNvPr id="0" name=""/>
        <dsp:cNvSpPr/>
      </dsp:nvSpPr>
      <dsp:spPr>
        <a:xfrm>
          <a:off x="-4697362" y="-720070"/>
          <a:ext cx="5595204" cy="5595204"/>
        </a:xfrm>
        <a:prstGeom prst="blockArc">
          <a:avLst>
            <a:gd name="adj1" fmla="val 18900000"/>
            <a:gd name="adj2" fmla="val 2700000"/>
            <a:gd name="adj3" fmla="val 386"/>
          </a:avLst>
        </a:prstGeom>
        <a:solidFill>
          <a:srgbClr val="E31836"/>
        </a:solidFill>
        <a:ln w="6350" cap="flat" cmpd="sng" algn="ctr">
          <a:noFill/>
          <a:prstDash val="solid"/>
          <a:miter lim="800000"/>
        </a:ln>
        <a:effectLst/>
      </dsp:spPr>
      <dsp:style>
        <a:lnRef idx="1">
          <a:scrgbClr r="0" g="0" b="0"/>
        </a:lnRef>
        <a:fillRef idx="0">
          <a:scrgbClr r="0" g="0" b="0"/>
        </a:fillRef>
        <a:effectRef idx="0">
          <a:scrgbClr r="0" g="0" b="0"/>
        </a:effectRef>
        <a:fontRef idx="minor"/>
      </dsp:style>
    </dsp:sp>
    <dsp:sp modelId="{EAB3C489-0468-EB4C-B6A0-5CAE79EED229}">
      <dsp:nvSpPr>
        <dsp:cNvPr id="0" name=""/>
        <dsp:cNvSpPr/>
      </dsp:nvSpPr>
      <dsp:spPr>
        <a:xfrm>
          <a:off x="335197" y="258772"/>
          <a:ext cx="3998231"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baseline="0" dirty="0" smtClean="0">
              <a:solidFill>
                <a:srgbClr val="000000"/>
              </a:solidFill>
              <a:latin typeface="Arial Narrow"/>
              <a:cs typeface="Arial Narrow"/>
            </a:rPr>
            <a:t>Housing</a:t>
          </a:r>
          <a:endParaRPr lang="en-US" sz="2000" b="0" kern="1200" dirty="0">
            <a:solidFill>
              <a:srgbClr val="000000"/>
            </a:solidFill>
            <a:latin typeface="Arial Narrow"/>
            <a:cs typeface="Arial Narrow"/>
          </a:endParaRPr>
        </a:p>
      </dsp:txBody>
      <dsp:txXfrm>
        <a:off x="335197" y="258772"/>
        <a:ext cx="3998231" cy="357510"/>
      </dsp:txXfrm>
    </dsp:sp>
    <dsp:sp modelId="{9E2D5AC7-428A-0F42-8ABD-5F9395DD6D91}">
      <dsp:nvSpPr>
        <dsp:cNvPr id="0" name=""/>
        <dsp:cNvSpPr/>
      </dsp:nvSpPr>
      <dsp:spPr>
        <a:xfrm>
          <a:off x="104803" y="207134"/>
          <a:ext cx="460788" cy="460788"/>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E0514110-F0A1-5540-A96E-C1C9CE638EEF}">
      <dsp:nvSpPr>
        <dsp:cNvPr id="0" name=""/>
        <dsp:cNvSpPr/>
      </dsp:nvSpPr>
      <dsp:spPr>
        <a:xfrm>
          <a:off x="695026" y="914857"/>
          <a:ext cx="3638403"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rgbClr val="000000"/>
              </a:solidFill>
              <a:latin typeface="Arial Narrow"/>
              <a:cs typeface="Arial Narrow"/>
            </a:rPr>
            <a:t>Business </a:t>
          </a:r>
          <a:endParaRPr lang="en-US" sz="2000" b="0" kern="1200" dirty="0">
            <a:solidFill>
              <a:srgbClr val="000000"/>
            </a:solidFill>
            <a:latin typeface="Arial Narrow"/>
            <a:cs typeface="Arial Narrow"/>
          </a:endParaRPr>
        </a:p>
      </dsp:txBody>
      <dsp:txXfrm>
        <a:off x="695026" y="914857"/>
        <a:ext cx="3638403" cy="357510"/>
      </dsp:txXfrm>
    </dsp:sp>
    <dsp:sp modelId="{137219E3-8C64-8F4C-88FD-4FF0D0FA61B7}">
      <dsp:nvSpPr>
        <dsp:cNvPr id="0" name=""/>
        <dsp:cNvSpPr/>
      </dsp:nvSpPr>
      <dsp:spPr>
        <a:xfrm>
          <a:off x="464631" y="863218"/>
          <a:ext cx="460788" cy="460788"/>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815434FF-A6D5-144D-99F2-0C4C2959C106}">
      <dsp:nvSpPr>
        <dsp:cNvPr id="0" name=""/>
        <dsp:cNvSpPr/>
      </dsp:nvSpPr>
      <dsp:spPr>
        <a:xfrm>
          <a:off x="859566" y="1570941"/>
          <a:ext cx="3473862"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effectLst/>
              <a:latin typeface="Arial Narrow"/>
              <a:cs typeface="Arial Narrow"/>
            </a:rPr>
            <a:t>Infrastructure</a:t>
          </a:r>
          <a:endParaRPr lang="en-US" sz="2000" b="0" kern="1200" dirty="0">
            <a:solidFill>
              <a:schemeClr val="tx1"/>
            </a:solidFill>
            <a:effectLst/>
            <a:latin typeface="Arial Narrow"/>
            <a:cs typeface="Arial Narrow"/>
          </a:endParaRPr>
        </a:p>
      </dsp:txBody>
      <dsp:txXfrm>
        <a:off x="859566" y="1570941"/>
        <a:ext cx="3473862" cy="357510"/>
      </dsp:txXfrm>
    </dsp:sp>
    <dsp:sp modelId="{8B1351A2-5B25-6747-93E4-F2D5BBA50C2F}">
      <dsp:nvSpPr>
        <dsp:cNvPr id="0" name=""/>
        <dsp:cNvSpPr/>
      </dsp:nvSpPr>
      <dsp:spPr>
        <a:xfrm>
          <a:off x="629172" y="1519302"/>
          <a:ext cx="460788" cy="460788"/>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67A9C4BA-EEFA-BF4C-B784-8C27BEA59517}">
      <dsp:nvSpPr>
        <dsp:cNvPr id="0" name=""/>
        <dsp:cNvSpPr/>
      </dsp:nvSpPr>
      <dsp:spPr>
        <a:xfrm>
          <a:off x="859566" y="2226610"/>
          <a:ext cx="3473862"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Resiliency</a:t>
          </a:r>
          <a:endParaRPr lang="en-US" sz="2000" b="0" kern="1200" dirty="0">
            <a:solidFill>
              <a:schemeClr val="tx1"/>
            </a:solidFill>
            <a:latin typeface="Arial Narrow"/>
            <a:cs typeface="Arial Narrow"/>
          </a:endParaRPr>
        </a:p>
      </dsp:txBody>
      <dsp:txXfrm>
        <a:off x="859566" y="2226610"/>
        <a:ext cx="3473862" cy="357510"/>
      </dsp:txXfrm>
    </dsp:sp>
    <dsp:sp modelId="{BCA6E922-A6AC-3542-A3F7-FD919B50AF95}">
      <dsp:nvSpPr>
        <dsp:cNvPr id="0" name=""/>
        <dsp:cNvSpPr/>
      </dsp:nvSpPr>
      <dsp:spPr>
        <a:xfrm>
          <a:off x="629172" y="2174971"/>
          <a:ext cx="460788" cy="460788"/>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FB3AEF5-F200-DD48-BE4E-368E9E470398}">
      <dsp:nvSpPr>
        <dsp:cNvPr id="0" name=""/>
        <dsp:cNvSpPr/>
      </dsp:nvSpPr>
      <dsp:spPr>
        <a:xfrm>
          <a:off x="695026" y="2882695"/>
          <a:ext cx="3638403"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Planning</a:t>
          </a:r>
          <a:endParaRPr lang="en-US" sz="2000" b="0" kern="1200" dirty="0">
            <a:solidFill>
              <a:schemeClr val="tx1"/>
            </a:solidFill>
            <a:latin typeface="Arial Narrow"/>
            <a:cs typeface="Arial Narrow"/>
          </a:endParaRPr>
        </a:p>
      </dsp:txBody>
      <dsp:txXfrm>
        <a:off x="695026" y="2882695"/>
        <a:ext cx="3638403" cy="357510"/>
      </dsp:txXfrm>
    </dsp:sp>
    <dsp:sp modelId="{649670DC-8FA1-4F41-9216-08C575F6DE99}">
      <dsp:nvSpPr>
        <dsp:cNvPr id="0" name=""/>
        <dsp:cNvSpPr/>
      </dsp:nvSpPr>
      <dsp:spPr>
        <a:xfrm>
          <a:off x="464631" y="2831056"/>
          <a:ext cx="460788" cy="460788"/>
        </a:xfrm>
        <a:prstGeom prst="diamond">
          <a:avLst/>
        </a:prstGeom>
        <a:solidFill>
          <a:srgbClr val="E31836"/>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573D287E-40E5-2141-98D9-A5ECA91F7A2B}">
      <dsp:nvSpPr>
        <dsp:cNvPr id="0" name=""/>
        <dsp:cNvSpPr/>
      </dsp:nvSpPr>
      <dsp:spPr>
        <a:xfrm>
          <a:off x="335197" y="3538779"/>
          <a:ext cx="3998231" cy="357510"/>
        </a:xfrm>
        <a:prstGeom prst="rect">
          <a:avLst/>
        </a:prstGeom>
        <a:solidFill>
          <a:schemeClr val="bg1">
            <a:lumMod val="9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7222" tIns="50800" rIns="50800" bIns="50800" numCol="1" spcCol="1270" anchor="ctr" anchorCtr="0">
          <a:noAutofit/>
        </a:bodyPr>
        <a:lstStyle/>
        <a:p>
          <a:pPr lvl="0" algn="l" defTabSz="889000">
            <a:lnSpc>
              <a:spcPct val="90000"/>
            </a:lnSpc>
            <a:spcBef>
              <a:spcPct val="0"/>
            </a:spcBef>
            <a:spcAft>
              <a:spcPct val="35000"/>
            </a:spcAft>
          </a:pPr>
          <a:r>
            <a:rPr lang="en-US" sz="2000" b="1" kern="1200" dirty="0" smtClean="0">
              <a:solidFill>
                <a:schemeClr val="tx1"/>
              </a:solidFill>
              <a:latin typeface="Arial Narrow"/>
              <a:cs typeface="Arial Narrow"/>
            </a:rPr>
            <a:t>Administration</a:t>
          </a:r>
          <a:endParaRPr lang="en-US" sz="2000" b="0" kern="1200" dirty="0">
            <a:solidFill>
              <a:schemeClr val="tx1"/>
            </a:solidFill>
            <a:latin typeface="Arial Narrow"/>
            <a:cs typeface="Arial Narrow"/>
          </a:endParaRPr>
        </a:p>
      </dsp:txBody>
      <dsp:txXfrm>
        <a:off x="335197" y="3538779"/>
        <a:ext cx="3998231" cy="357510"/>
      </dsp:txXfrm>
    </dsp:sp>
    <dsp:sp modelId="{77240605-F6FC-BD42-A1A5-71643C8176AD}">
      <dsp:nvSpPr>
        <dsp:cNvPr id="0" name=""/>
        <dsp:cNvSpPr/>
      </dsp:nvSpPr>
      <dsp:spPr>
        <a:xfrm>
          <a:off x="104803" y="3487140"/>
          <a:ext cx="460788" cy="460788"/>
        </a:xfrm>
        <a:prstGeom prst="diamond">
          <a:avLst/>
        </a:prstGeom>
        <a:solidFill>
          <a:srgbClr val="E31836"/>
        </a:solidFill>
        <a:ln w="6350" cap="flat" cmpd="sng" algn="ctr">
          <a:solidFill>
            <a:srgbClr val="FFFFFF"/>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98E3260-13FE-4CCD-A7EF-611BB85F32A0}" type="datetimeFigureOut">
              <a:rPr lang="en-US" smtClean="0"/>
              <a:t>1/21/2016</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7EE6C98E-3301-4089-BEAC-0891F3908265}" type="slidenum">
              <a:rPr lang="en-US" smtClean="0"/>
              <a:t>‹#›</a:t>
            </a:fld>
            <a:endParaRPr lang="en-US"/>
          </a:p>
        </p:txBody>
      </p:sp>
    </p:spTree>
    <p:extLst>
      <p:ext uri="{BB962C8B-B14F-4D97-AF65-F5344CB8AC3E}">
        <p14:creationId xmlns:p14="http://schemas.microsoft.com/office/powerpoint/2010/main" val="3653495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1</a:t>
            </a:fld>
            <a:endParaRPr lang="en-US"/>
          </a:p>
        </p:txBody>
      </p:sp>
    </p:spTree>
    <p:extLst>
      <p:ext uri="{BB962C8B-B14F-4D97-AF65-F5344CB8AC3E}">
        <p14:creationId xmlns:p14="http://schemas.microsoft.com/office/powerpoint/2010/main" val="1583571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2</a:t>
            </a:fld>
            <a:endParaRPr lang="en-US"/>
          </a:p>
        </p:txBody>
      </p:sp>
    </p:spTree>
    <p:extLst>
      <p:ext uri="{BB962C8B-B14F-4D97-AF65-F5344CB8AC3E}">
        <p14:creationId xmlns:p14="http://schemas.microsoft.com/office/powerpoint/2010/main" val="1715817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Source for this information is:</a:t>
            </a:r>
          </a:p>
          <a:p>
            <a:r>
              <a:rPr lang="en-US" dirty="0" smtClean="0"/>
              <a:t>National</a:t>
            </a:r>
            <a:r>
              <a:rPr lang="en-US" baseline="0" dirty="0" smtClean="0"/>
              <a:t> Oceanic and Atmospheric Administration, Centers for Environmental Information, Billion-Dollar Weather and Climate Disasters: Table of Events. Data is for events between 2000 and 2014. Dollars adjusted for inflation. </a:t>
            </a:r>
          </a:p>
          <a:p>
            <a:endParaRPr lang="en-US" baseline="0" dirty="0" smtClean="0"/>
          </a:p>
          <a:p>
            <a:r>
              <a:rPr lang="en-US" sz="1200" b="0" i="0" kern="1200" dirty="0" smtClean="0">
                <a:solidFill>
                  <a:schemeClr val="tx1"/>
                </a:solidFill>
                <a:effectLst/>
                <a:latin typeface="+mn-lt"/>
                <a:ea typeface="+mn-ea"/>
                <a:cs typeface="+mn-cs"/>
              </a:rPr>
              <a:t> In 2015, there were 10 weather and climate disaster events with losses exceeding $1 billion each across the United States. These events included a drought event, 2 flooding events, 5 severe storm events, a wildfire event, and a winter storm event. Overall, these events resulted in the deaths of 155 people and had significant economic effects on the areas impacted. Further cost figures on individual events in 2015 will be updated when data are finalized.</a:t>
            </a:r>
            <a:endParaRPr lang="en-US" baseline="0" dirty="0" smtClean="0"/>
          </a:p>
          <a:p>
            <a:endParaRPr lang="en-US" baseline="0" dirty="0" smtClean="0"/>
          </a:p>
          <a:p>
            <a:r>
              <a:rPr lang="en-US" dirty="0" smtClean="0"/>
              <a:t>https://www.ncdc.noaa.gov/billions/events </a:t>
            </a:r>
          </a:p>
        </p:txBody>
      </p:sp>
      <p:sp>
        <p:nvSpPr>
          <p:cNvPr id="4" name="Slide Number Placeholder 3"/>
          <p:cNvSpPr>
            <a:spLocks noGrp="1"/>
          </p:cNvSpPr>
          <p:nvPr>
            <p:ph type="sldNum" sz="quarter" idx="10"/>
          </p:nvPr>
        </p:nvSpPr>
        <p:spPr/>
        <p:txBody>
          <a:bodyPr/>
          <a:lstStyle/>
          <a:p>
            <a:fld id="{7EE6C98E-3301-4089-BEAC-0891F3908265}" type="slidenum">
              <a:rPr lang="en-US" smtClean="0"/>
              <a:t>3</a:t>
            </a:fld>
            <a:endParaRPr lang="en-US"/>
          </a:p>
        </p:txBody>
      </p:sp>
    </p:spTree>
    <p:extLst>
      <p:ext uri="{BB962C8B-B14F-4D97-AF65-F5344CB8AC3E}">
        <p14:creationId xmlns:p14="http://schemas.microsoft.com/office/powerpoint/2010/main" val="9544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The Federal government offers multiple recovery programs via the Federal Emergency Management Agency (FEMA), the Small Business Administration (SBA), and the U.S. Army Corps of Engineers (USACE)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CDBG is different than these programs; it allows many types of activities and thus offers grantees additional recovery options &amp; tools</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255981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lvl="1"/>
            <a:r>
              <a:rPr lang="en-US" sz="2000" dirty="0"/>
              <a:t>Programs: </a:t>
            </a:r>
          </a:p>
          <a:p>
            <a:pPr marL="349415" lvl="1"/>
            <a:endParaRPr lang="en-US" sz="2000" dirty="0"/>
          </a:p>
          <a:p>
            <a:pPr marL="742508" lvl="1" indent="-393092">
              <a:buFont typeface="+mj-lt"/>
              <a:buAutoNum type="arabicPeriod"/>
            </a:pPr>
            <a:r>
              <a:rPr lang="en-US" sz="2000" dirty="0"/>
              <a:t>Public Assistance (FEMA)</a:t>
            </a:r>
          </a:p>
          <a:p>
            <a:pPr marL="742508" lvl="1" indent="-393092">
              <a:buFont typeface="+mj-lt"/>
              <a:buAutoNum type="arabicPeriod"/>
            </a:pPr>
            <a:r>
              <a:rPr lang="en-US" sz="2000" dirty="0"/>
              <a:t>Section 406 Hazard Mitigation (FEMA)</a:t>
            </a:r>
          </a:p>
          <a:p>
            <a:pPr marL="742508" lvl="1" indent="-393092">
              <a:buFont typeface="+mj-lt"/>
              <a:buAutoNum type="arabicPeriod"/>
            </a:pPr>
            <a:r>
              <a:rPr lang="en-US" sz="2000" dirty="0"/>
              <a:t>Hazard Mitigation Grant Program (FEMA)</a:t>
            </a:r>
          </a:p>
          <a:p>
            <a:pPr marL="742508" lvl="1" indent="-393092">
              <a:buFont typeface="+mj-lt"/>
              <a:buAutoNum type="arabicPeriod"/>
            </a:pPr>
            <a:r>
              <a:rPr lang="en-US" sz="2000" dirty="0"/>
              <a:t>NFIP (Flood Insurance)</a:t>
            </a:r>
          </a:p>
          <a:p>
            <a:pPr marL="742508" lvl="1" indent="-393092">
              <a:buFont typeface="+mj-lt"/>
              <a:buAutoNum type="arabicPeriod"/>
            </a:pPr>
            <a:r>
              <a:rPr lang="en-US" sz="2000" dirty="0"/>
              <a:t>Community Development Block Grant – Disaster Recovery (HUD)</a:t>
            </a:r>
          </a:p>
          <a:p>
            <a:pPr marL="742508" lvl="1" indent="-393092">
              <a:buFont typeface="+mj-lt"/>
              <a:buAutoNum type="arabicPeriod"/>
            </a:pPr>
            <a:r>
              <a:rPr lang="en-US" sz="2000" dirty="0"/>
              <a:t>SBA (Home &amp; Property Disaster Loans, Disaster Assistance Loans, Economic Injury Loans) </a:t>
            </a:r>
          </a:p>
          <a:p>
            <a:pPr marL="742508" lvl="1" indent="-393092">
              <a:buFont typeface="+mj-lt"/>
              <a:buAutoNum type="arabicPeriod"/>
            </a:pPr>
            <a:r>
              <a:rPr lang="en-US" sz="2000" dirty="0"/>
              <a:t>USACE, FHWA, FTA, EPA</a:t>
            </a:r>
            <a:r>
              <a:rPr lang="en-US" sz="2400" dirty="0"/>
              <a:t>	</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5</a:t>
            </a:fld>
            <a:endParaRPr lang="en-US"/>
          </a:p>
        </p:txBody>
      </p:sp>
    </p:spTree>
    <p:extLst>
      <p:ext uri="{BB962C8B-B14F-4D97-AF65-F5344CB8AC3E}">
        <p14:creationId xmlns:p14="http://schemas.microsoft.com/office/powerpoint/2010/main" val="272312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6</a:t>
            </a:fld>
            <a:endParaRPr lang="en-US"/>
          </a:p>
        </p:txBody>
      </p:sp>
    </p:spTree>
    <p:extLst>
      <p:ext uri="{BB962C8B-B14F-4D97-AF65-F5344CB8AC3E}">
        <p14:creationId xmlns:p14="http://schemas.microsoft.com/office/powerpoint/2010/main" val="1925598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7</a:t>
            </a:fld>
            <a:endParaRPr lang="en-US"/>
          </a:p>
        </p:txBody>
      </p:sp>
    </p:spTree>
    <p:extLst>
      <p:ext uri="{BB962C8B-B14F-4D97-AF65-F5344CB8AC3E}">
        <p14:creationId xmlns:p14="http://schemas.microsoft.com/office/powerpoint/2010/main" val="3296387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KILL THE ROCKET</a:t>
            </a:r>
            <a:endParaRPr lang="en-US" dirty="0"/>
          </a:p>
        </p:txBody>
      </p:sp>
      <p:sp>
        <p:nvSpPr>
          <p:cNvPr id="4" name="Slide Number Placeholder 3"/>
          <p:cNvSpPr>
            <a:spLocks noGrp="1"/>
          </p:cNvSpPr>
          <p:nvPr>
            <p:ph type="sldNum" sz="quarter" idx="10"/>
          </p:nvPr>
        </p:nvSpPr>
        <p:spPr/>
        <p:txBody>
          <a:bodyPr/>
          <a:lstStyle/>
          <a:p>
            <a:fld id="{E49CE496-68B4-4BAF-8481-BE3DFC946B54}"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302152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23"/>
              </a:spcAft>
            </a:pPr>
            <a:r>
              <a:rPr lang="en-US" dirty="0"/>
              <a:t>Authorized by the </a:t>
            </a:r>
            <a:r>
              <a:rPr lang="en-US" b="1" dirty="0"/>
              <a:t>Stafford Act</a:t>
            </a:r>
          </a:p>
          <a:p>
            <a:pPr>
              <a:spcAft>
                <a:spcPts val="1223"/>
              </a:spcAft>
            </a:pPr>
            <a:r>
              <a:rPr lang="en-US" b="1" dirty="0"/>
              <a:t>Reimburses</a:t>
            </a:r>
            <a:r>
              <a:rPr lang="en-US" dirty="0"/>
              <a:t> eligible local governments and non-profit applicants for response and recovery activity costs</a:t>
            </a:r>
          </a:p>
          <a:p>
            <a:pPr>
              <a:spcAft>
                <a:spcPts val="1223"/>
              </a:spcAft>
            </a:pPr>
            <a:r>
              <a:rPr lang="en-US" dirty="0"/>
              <a:t>Federal </a:t>
            </a:r>
            <a:r>
              <a:rPr lang="en-US" b="1" dirty="0"/>
              <a:t>cost share </a:t>
            </a:r>
            <a:r>
              <a:rPr lang="en-US" dirty="0"/>
              <a:t>of no less than </a:t>
            </a:r>
            <a:r>
              <a:rPr lang="en-US" b="1" dirty="0"/>
              <a:t>75%</a:t>
            </a:r>
          </a:p>
          <a:p>
            <a:pPr>
              <a:spcAft>
                <a:spcPts val="1223"/>
              </a:spcAft>
            </a:pPr>
            <a:r>
              <a:rPr lang="en-US" dirty="0"/>
              <a:t>Federal cost share </a:t>
            </a:r>
            <a:r>
              <a:rPr lang="en-US" b="1" dirty="0"/>
              <a:t>may be raised</a:t>
            </a:r>
          </a:p>
          <a:p>
            <a:pPr>
              <a:spcAft>
                <a:spcPts val="1223"/>
              </a:spcAft>
            </a:pPr>
            <a:r>
              <a:rPr lang="en-US" b="1" dirty="0"/>
              <a:t>State or Tribe </a:t>
            </a:r>
            <a:r>
              <a:rPr lang="en-US" dirty="0"/>
              <a:t>is the Applicant</a:t>
            </a:r>
          </a:p>
          <a:p>
            <a:pPr>
              <a:spcAft>
                <a:spcPts val="1223"/>
              </a:spcAft>
            </a:pPr>
            <a:r>
              <a:rPr lang="en-US" dirty="0"/>
              <a:t>Available when thresholds have been met for Presidential declaration</a:t>
            </a:r>
          </a:p>
          <a:p>
            <a:endParaRPr lang="en-US" dirty="0" smtClean="0"/>
          </a:p>
          <a:p>
            <a:endParaRPr lang="en-US" dirty="0" smtClean="0"/>
          </a:p>
          <a:p>
            <a:endParaRPr lang="en-US" dirty="0" smtClean="0"/>
          </a:p>
          <a:p>
            <a:r>
              <a:rPr lang="en-US" dirty="0" smtClean="0"/>
              <a:t>Treatment of Force Account Labor for Debris Removal:</a:t>
            </a:r>
            <a:r>
              <a:rPr lang="en-US" baseline="0" dirty="0" smtClean="0"/>
              <a:t> </a:t>
            </a:r>
            <a:r>
              <a:rPr lang="en-US" dirty="0" smtClean="0"/>
              <a:t>Reimbursing your physical plant employees for both straight time and overtime for one consecutive, 30-day period</a:t>
            </a:r>
          </a:p>
          <a:p>
            <a:endParaRPr lang="en-US" dirty="0" smtClean="0"/>
          </a:p>
          <a:p>
            <a:r>
              <a:rPr lang="en-US" dirty="0" smtClean="0"/>
              <a:t>Sheltering</a:t>
            </a:r>
            <a:r>
              <a:rPr lang="en-US" baseline="0" dirty="0" smtClean="0"/>
              <a:t> and Temporary Essential Power Program: Using the more flexible Section 403 authorities to create a </a:t>
            </a:r>
            <a:endParaRPr lang="en-US" dirty="0" smtClean="0"/>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9</a:t>
            </a:fld>
            <a:endParaRPr lang="en-US"/>
          </a:p>
        </p:txBody>
      </p:sp>
    </p:spTree>
    <p:extLst>
      <p:ext uri="{BB962C8B-B14F-4D97-AF65-F5344CB8AC3E}">
        <p14:creationId xmlns:p14="http://schemas.microsoft.com/office/powerpoint/2010/main" val="3414426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Must supplement the standard recovery programs- not supplant them </a:t>
            </a:r>
          </a:p>
          <a:p>
            <a:pPr marL="171450" indent="-171450">
              <a:buFont typeface="Arial" panose="020B0604020202020204" pitchFamily="34" charset="0"/>
              <a:buChar char="•"/>
            </a:pPr>
            <a:r>
              <a:rPr lang="en-US" dirty="0" smtClean="0"/>
              <a:t>No annual appropriation; statutory authority provided via supplemental appropriations </a:t>
            </a:r>
          </a:p>
          <a:p>
            <a:pPr marL="171450" indent="-171450">
              <a:buFont typeface="Arial" panose="020B0604020202020204" pitchFamily="34" charset="0"/>
              <a:buChar char="•"/>
            </a:pPr>
            <a:r>
              <a:rPr lang="en-US" dirty="0" smtClean="0"/>
              <a:t>Adopt, modify, and/or waive standard CDBG regulations (lack of statute means no regulations specific to disaster recovery) </a:t>
            </a:r>
          </a:p>
          <a:p>
            <a:pPr marL="171450" indent="-171450">
              <a:spcBef>
                <a:spcPts val="600"/>
              </a:spcBef>
              <a:buFont typeface="Arial" panose="020B0604020202020204" pitchFamily="34" charset="0"/>
              <a:buChar char="•"/>
            </a:pPr>
            <a:r>
              <a:rPr lang="en-US" sz="1200" dirty="0" smtClean="0"/>
              <a:t>Since 1993, HUD has provided more than </a:t>
            </a:r>
            <a:r>
              <a:rPr lang="en-US" sz="1200" b="1" dirty="0" smtClean="0"/>
              <a:t>$47 billion in CDBG-DR </a:t>
            </a:r>
            <a:r>
              <a:rPr lang="en-US" sz="1200" dirty="0" smtClean="0"/>
              <a:t>funds for impacted communities in 19 allocations.</a:t>
            </a:r>
          </a:p>
          <a:p>
            <a:pPr>
              <a:spcBef>
                <a:spcPts val="600"/>
              </a:spcBef>
            </a:pPr>
            <a:r>
              <a:rPr lang="en-US" sz="1200" dirty="0" smtClean="0"/>
              <a:t>The first allocation (</a:t>
            </a:r>
            <a:r>
              <a:rPr lang="en-US" dirty="0" smtClean="0"/>
              <a:t>1993</a:t>
            </a:r>
            <a:r>
              <a:rPr lang="en-US" sz="1200" dirty="0" smtClean="0"/>
              <a:t> Andrew) was </a:t>
            </a:r>
            <a:r>
              <a:rPr lang="en-US" sz="1200" b="1" dirty="0" smtClean="0"/>
              <a:t>$85 million</a:t>
            </a:r>
            <a:r>
              <a:rPr lang="en-US" sz="1200" dirty="0" smtClean="0"/>
              <a:t>. While the most recent allocation was </a:t>
            </a:r>
            <a:r>
              <a:rPr lang="en-US" sz="1200" b="1" dirty="0" smtClean="0"/>
              <a:t>$300 million. </a:t>
            </a:r>
          </a:p>
          <a:p>
            <a:pPr>
              <a:spcBef>
                <a:spcPts val="600"/>
              </a:spcBef>
            </a:pPr>
            <a:r>
              <a:rPr lang="en-US" sz="1200" dirty="0" smtClean="0"/>
              <a:t>These funds were provided for all forms of hazards.</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10</a:t>
            </a:fld>
            <a:endParaRPr lang="en-US"/>
          </a:p>
        </p:txBody>
      </p:sp>
    </p:spTree>
    <p:extLst>
      <p:ext uri="{BB962C8B-B14F-4D97-AF65-F5344CB8AC3E}">
        <p14:creationId xmlns:p14="http://schemas.microsoft.com/office/powerpoint/2010/main" val="1875948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Must supplement the standard recovery programs- not supplant them </a:t>
            </a:r>
          </a:p>
          <a:p>
            <a:pPr marL="171450" indent="-171450">
              <a:buFont typeface="Arial" panose="020B0604020202020204" pitchFamily="34" charset="0"/>
              <a:buChar char="•"/>
            </a:pPr>
            <a:r>
              <a:rPr lang="en-US" dirty="0" smtClean="0"/>
              <a:t>No annual appropriation; statutory authority provided via supplemental appropriations </a:t>
            </a:r>
          </a:p>
          <a:p>
            <a:pPr marL="171450" indent="-171450">
              <a:buFont typeface="Arial" panose="020B0604020202020204" pitchFamily="34" charset="0"/>
              <a:buChar char="•"/>
            </a:pPr>
            <a:r>
              <a:rPr lang="en-US" dirty="0" smtClean="0"/>
              <a:t>Adopt, modify, and/or waive standard CDBG regulations (lack of statute means no regulations specific to disaster recovery) </a:t>
            </a:r>
          </a:p>
          <a:p>
            <a:pPr marL="171450" indent="-171450">
              <a:spcBef>
                <a:spcPts val="600"/>
              </a:spcBef>
              <a:buFont typeface="Arial" panose="020B0604020202020204" pitchFamily="34" charset="0"/>
              <a:buChar char="•"/>
            </a:pPr>
            <a:r>
              <a:rPr lang="en-US" sz="1200" dirty="0" smtClean="0"/>
              <a:t>Since 1993, HUD has provided more than </a:t>
            </a:r>
            <a:r>
              <a:rPr lang="en-US" sz="1200" b="1" dirty="0" smtClean="0"/>
              <a:t>$47 billion in CDBG-DR </a:t>
            </a:r>
            <a:r>
              <a:rPr lang="en-US" sz="1200" dirty="0" smtClean="0"/>
              <a:t>funds for impacted communities in 19 allocations.</a:t>
            </a:r>
          </a:p>
          <a:p>
            <a:pPr>
              <a:spcBef>
                <a:spcPts val="600"/>
              </a:spcBef>
            </a:pPr>
            <a:r>
              <a:rPr lang="en-US" sz="1200" dirty="0" smtClean="0"/>
              <a:t>The first allocation (</a:t>
            </a:r>
            <a:r>
              <a:rPr lang="en-US" dirty="0" smtClean="0"/>
              <a:t>1993</a:t>
            </a:r>
            <a:r>
              <a:rPr lang="en-US" sz="1200" dirty="0" smtClean="0"/>
              <a:t> Andrew) was </a:t>
            </a:r>
            <a:r>
              <a:rPr lang="en-US" sz="1200" b="1" dirty="0" smtClean="0"/>
              <a:t>$85 million</a:t>
            </a:r>
            <a:r>
              <a:rPr lang="en-US" sz="1200" dirty="0" smtClean="0"/>
              <a:t>. While the most recent allocation was </a:t>
            </a:r>
            <a:r>
              <a:rPr lang="en-US" sz="1200" b="1" dirty="0" smtClean="0"/>
              <a:t>$300 million. </a:t>
            </a:r>
          </a:p>
          <a:p>
            <a:pPr>
              <a:spcBef>
                <a:spcPts val="600"/>
              </a:spcBef>
            </a:pPr>
            <a:r>
              <a:rPr lang="en-US" sz="1200" dirty="0" smtClean="0"/>
              <a:t>These funds were provided for all forms of hazards.</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11</a:t>
            </a:fld>
            <a:endParaRPr lang="en-US"/>
          </a:p>
        </p:txBody>
      </p:sp>
    </p:spTree>
    <p:extLst>
      <p:ext uri="{BB962C8B-B14F-4D97-AF65-F5344CB8AC3E}">
        <p14:creationId xmlns:p14="http://schemas.microsoft.com/office/powerpoint/2010/main" val="1875948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5% of grant may be used for administration costs </a:t>
            </a:r>
          </a:p>
          <a:p>
            <a:pPr marL="171450" indent="-171450">
              <a:buFont typeface="Arial" panose="020B0604020202020204" pitchFamily="34" charset="0"/>
              <a:buChar char="•"/>
            </a:pPr>
            <a:r>
              <a:rPr lang="en-US" dirty="0" smtClean="0"/>
              <a:t>Up to an additional 15% may be used for planning costs </a:t>
            </a:r>
          </a:p>
          <a:p>
            <a:pPr marL="171450" indent="-171450">
              <a:buFont typeface="Arial" panose="020B0604020202020204" pitchFamily="34" charset="0"/>
              <a:buChar char="•"/>
            </a:pPr>
            <a:r>
              <a:rPr lang="en-US" dirty="0" smtClean="0"/>
              <a:t>Overall benefit to low and moderate-income persons reduced from 70% to 50%</a:t>
            </a:r>
          </a:p>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414426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SzPct val="150000"/>
              <a:buFont typeface="Arial" panose="020B0604020202020204" pitchFamily="34" charset="0"/>
              <a:buChar char="•"/>
            </a:pPr>
            <a:r>
              <a:rPr lang="en-US" dirty="0" smtClean="0"/>
              <a:t>Secretary must certify to adequacy of grantee’s financial controls, procurement processes, and procedures </a:t>
            </a:r>
          </a:p>
          <a:p>
            <a:pPr marL="171450" indent="-171450">
              <a:buFont typeface="Arial" panose="020B0604020202020204" pitchFamily="34" charset="0"/>
              <a:buChar char="•"/>
            </a:pPr>
            <a:r>
              <a:rPr lang="en-US" dirty="0" smtClean="0"/>
              <a:t>Grantees must submit an Action Plan for disaster recovery </a:t>
            </a:r>
          </a:p>
          <a:p>
            <a:pPr marL="171450" indent="-171450">
              <a:buFont typeface="Arial" panose="020B0604020202020204" pitchFamily="34" charset="0"/>
              <a:buChar char="•"/>
            </a:pPr>
            <a:r>
              <a:rPr lang="en-US" dirty="0" smtClean="0"/>
              <a:t>Grantees must incorporate performance requirements and penalties into any contract or agreement </a:t>
            </a:r>
          </a:p>
          <a:p>
            <a:pPr marL="171450" indent="-171450">
              <a:buFont typeface="Arial" panose="020B0604020202020204" pitchFamily="34" charset="0"/>
              <a:buChar char="•"/>
            </a:pPr>
            <a:r>
              <a:rPr lang="en-US" dirty="0" smtClean="0"/>
              <a:t>Grantees must maintain a public website </a:t>
            </a:r>
          </a:p>
          <a:p>
            <a:pPr marL="171450" indent="-171450">
              <a:buFont typeface="Arial" panose="020B0604020202020204" pitchFamily="34" charset="0"/>
              <a:buChar char="•"/>
            </a:pPr>
            <a:r>
              <a:rPr lang="en-US" dirty="0" smtClean="0"/>
              <a:t>Secretary may waive or alter any HUD statute or regulation for these funds (except for requirements related to fair housing, nondiscrimination, labor standards, and the environment) so long as good cause exists, and the waiver or modification is consistent with the HCD Act </a:t>
            </a:r>
          </a:p>
          <a:p>
            <a:pPr marL="171450" indent="-171450">
              <a:buFont typeface="Arial" panose="020B0604020202020204" pitchFamily="34" charset="0"/>
              <a:buChar char="•"/>
            </a:pPr>
            <a:r>
              <a:rPr lang="en-US" dirty="0" smtClean="0"/>
              <a:t>In some cases (as allowed by the law), grantees may adopt another Federal agency’s environmental review, approval, or permit </a:t>
            </a:r>
          </a:p>
          <a:p>
            <a:pPr marL="171450" indent="-171450">
              <a:buFont typeface="Arial" panose="020B0604020202020204" pitchFamily="34" charset="0"/>
              <a:buChar char="•"/>
            </a:pPr>
            <a:r>
              <a:rPr lang="en-US" dirty="0" smtClean="0"/>
              <a:t>Grantee Responsibilities* Over the life of the award, grantees must: </a:t>
            </a:r>
          </a:p>
          <a:p>
            <a:pPr marL="171450" indent="-171450">
              <a:buFont typeface="Arial" panose="020B0604020202020204" pitchFamily="34" charset="0"/>
              <a:buChar char="•"/>
            </a:pPr>
            <a:r>
              <a:rPr lang="en-US" dirty="0" smtClean="0"/>
              <a:t>Update the Action Plan as needs change </a:t>
            </a:r>
          </a:p>
          <a:p>
            <a:pPr marL="171450" indent="-171450">
              <a:buFont typeface="Arial" panose="020B0604020202020204" pitchFamily="34" charset="0"/>
              <a:buChar char="•"/>
            </a:pPr>
            <a:r>
              <a:rPr lang="en-US" dirty="0" smtClean="0"/>
              <a:t>Ensure adequacy of internal controls, procurement processes, &amp; procedures to maintain timely performance &amp; compliance; monitor </a:t>
            </a:r>
            <a:r>
              <a:rPr lang="en-US" dirty="0" err="1" smtClean="0"/>
              <a:t>subgrantees</a:t>
            </a:r>
            <a:r>
              <a:rPr lang="en-US" dirty="0" smtClean="0"/>
              <a:t> for same </a:t>
            </a:r>
          </a:p>
          <a:p>
            <a:pPr marL="171450" indent="-171450">
              <a:buFont typeface="Arial" panose="020B0604020202020204" pitchFamily="34" charset="0"/>
              <a:buChar char="•"/>
            </a:pPr>
            <a:r>
              <a:rPr lang="en-US" dirty="0" smtClean="0"/>
              <a:t>Provide technical assistance to </a:t>
            </a:r>
            <a:r>
              <a:rPr lang="en-US" dirty="0" err="1" smtClean="0"/>
              <a:t>subgrantees</a:t>
            </a:r>
            <a:r>
              <a:rPr lang="en-US" dirty="0" smtClean="0"/>
              <a:t> </a:t>
            </a:r>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13</a:t>
            </a:fld>
            <a:endParaRPr lang="en-US"/>
          </a:p>
        </p:txBody>
      </p:sp>
    </p:spTree>
    <p:extLst>
      <p:ext uri="{BB962C8B-B14F-4D97-AF65-F5344CB8AC3E}">
        <p14:creationId xmlns:p14="http://schemas.microsoft.com/office/powerpoint/2010/main" val="1170964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HCD Act and CDBG regulations (24 CFR part 570) permit grantees to undertake a wide range of activities to address housing, infrastructure, economic development and/or planning needs </a:t>
            </a:r>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14</a:t>
            </a:fld>
            <a:endParaRPr lang="en-US"/>
          </a:p>
        </p:txBody>
      </p:sp>
    </p:spTree>
    <p:extLst>
      <p:ext uri="{BB962C8B-B14F-4D97-AF65-F5344CB8AC3E}">
        <p14:creationId xmlns:p14="http://schemas.microsoft.com/office/powerpoint/2010/main" val="30992471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Overall benefit to low and moderate-income persons reduced from 70% to 50% • 5% of grant may be used for administration costs (up to an additional 15% may be used for planning costs) • Some disaster recovery expenses are reimbursable (see Notice for details) </a:t>
            </a:r>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t>15</a:t>
            </a:fld>
            <a:endParaRPr lang="en-US"/>
          </a:p>
        </p:txBody>
      </p:sp>
    </p:spTree>
    <p:extLst>
      <p:ext uri="{BB962C8B-B14F-4D97-AF65-F5344CB8AC3E}">
        <p14:creationId xmlns:p14="http://schemas.microsoft.com/office/powerpoint/2010/main" val="2870927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16</a:t>
            </a:fld>
            <a:endParaRPr lang="en-US"/>
          </a:p>
        </p:txBody>
      </p:sp>
    </p:spTree>
    <p:extLst>
      <p:ext uri="{BB962C8B-B14F-4D97-AF65-F5344CB8AC3E}">
        <p14:creationId xmlns:p14="http://schemas.microsoft.com/office/powerpoint/2010/main" val="4057936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17</a:t>
            </a:fld>
            <a:endParaRPr lang="en-US"/>
          </a:p>
        </p:txBody>
      </p:sp>
    </p:spTree>
    <p:extLst>
      <p:ext uri="{BB962C8B-B14F-4D97-AF65-F5344CB8AC3E}">
        <p14:creationId xmlns:p14="http://schemas.microsoft.com/office/powerpoint/2010/main" val="405793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E6C98E-3301-4089-BEAC-0891F3908265}" type="slidenum">
              <a:rPr lang="en-US" smtClean="0"/>
              <a:t>18</a:t>
            </a:fld>
            <a:endParaRPr lang="en-US"/>
          </a:p>
        </p:txBody>
      </p:sp>
    </p:spTree>
    <p:extLst>
      <p:ext uri="{BB962C8B-B14F-4D97-AF65-F5344CB8AC3E}">
        <p14:creationId xmlns:p14="http://schemas.microsoft.com/office/powerpoint/2010/main" val="4057936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smtClean="0"/>
              <a:t>Emphasize</a:t>
            </a:r>
            <a:r>
              <a:rPr lang="en-US" baseline="0" dirty="0" smtClean="0"/>
              <a:t> Hagerty’s role in aiding recovery from some of the largest add most disruptive disasters in the nation’s history. </a:t>
            </a:r>
          </a:p>
          <a:p>
            <a:pPr marL="174708" indent="-174708">
              <a:buFont typeface="Arial" panose="020B0604020202020204" pitchFamily="34" charset="0"/>
              <a:buChar char="•"/>
            </a:pPr>
            <a:r>
              <a:rPr lang="en-US" baseline="0" dirty="0" smtClean="0"/>
              <a:t>Consistently recognized as an innovator.</a:t>
            </a:r>
          </a:p>
          <a:p>
            <a:pPr marL="174708" indent="-174708">
              <a:buFont typeface="Arial" panose="020B0604020202020204" pitchFamily="34" charset="0"/>
              <a:buChar char="•"/>
            </a:pPr>
            <a:r>
              <a:rPr lang="en-US" baseline="0" dirty="0" smtClean="0"/>
              <a:t>Overwhelmingly positive ratings from present and past clients.</a:t>
            </a:r>
          </a:p>
          <a:p>
            <a:pPr marL="174708" indent="-174708">
              <a:buFont typeface="Arial" panose="020B0604020202020204" pitchFamily="34" charset="0"/>
              <a:buChar char="•"/>
            </a:pPr>
            <a:r>
              <a:rPr lang="en-US" baseline="0" dirty="0" smtClean="0"/>
              <a:t>Strong reputation with FEMA</a:t>
            </a:r>
          </a:p>
          <a:p>
            <a:endParaRPr lang="en-US" dirty="0"/>
          </a:p>
        </p:txBody>
      </p:sp>
      <p:sp>
        <p:nvSpPr>
          <p:cNvPr id="4" name="Date Placeholder 3"/>
          <p:cNvSpPr>
            <a:spLocks noGrp="1"/>
          </p:cNvSpPr>
          <p:nvPr>
            <p:ph type="dt" idx="10"/>
          </p:nvPr>
        </p:nvSpPr>
        <p:spPr/>
        <p:txBody>
          <a:bodyPr/>
          <a:lstStyle/>
          <a:p>
            <a:pPr>
              <a:defRPr/>
            </a:pPr>
            <a:endParaRPr lang="en-US" dirty="0">
              <a:solidFill>
                <a:prstClr val="black"/>
              </a:solidFill>
            </a:endParaRPr>
          </a:p>
        </p:txBody>
      </p:sp>
      <p:sp>
        <p:nvSpPr>
          <p:cNvPr id="5" name="Slide Number Placeholder 4"/>
          <p:cNvSpPr>
            <a:spLocks noGrp="1"/>
          </p:cNvSpPr>
          <p:nvPr>
            <p:ph type="sldNum" sz="quarter" idx="11"/>
          </p:nvPr>
        </p:nvSpPr>
        <p:spPr/>
        <p:txBody>
          <a:bodyPr/>
          <a:lstStyle/>
          <a:p>
            <a:fld id="{3B532C81-1673-4F29-A24F-80AFAF3A6D9C}"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769946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E6C98E-3301-4089-BEAC-0891F390826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931476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5" name="Title 1"/>
          <p:cNvSpPr>
            <a:spLocks noGrp="1"/>
          </p:cNvSpPr>
          <p:nvPr>
            <p:ph type="title"/>
          </p:nvPr>
        </p:nvSpPr>
        <p:spPr>
          <a:xfrm>
            <a:off x="114301" y="304800"/>
            <a:ext cx="8853437" cy="470488"/>
          </a:xfrm>
          <a:prstGeom prst="rect">
            <a:avLst/>
          </a:prstGeom>
        </p:spPr>
        <p:txBody>
          <a:bodyPr/>
          <a:lstStyle>
            <a:lvl1pPr algn="l">
              <a:defRPr sz="2400" b="1" i="0" cap="all">
                <a:solidFill>
                  <a:srgbClr val="262626"/>
                </a:solidFill>
                <a:latin typeface="Arial Narrow"/>
                <a:cs typeface="Arial Narrow"/>
              </a:defRPr>
            </a:lvl1pPr>
          </a:lstStyle>
          <a:p>
            <a:r>
              <a:rPr lang="en-US" dirty="0" smtClean="0"/>
              <a:t>Click to edit Master title style</a:t>
            </a:r>
            <a:endParaRPr lang="en-US" dirty="0"/>
          </a:p>
        </p:txBody>
      </p:sp>
      <p:sp>
        <p:nvSpPr>
          <p:cNvPr id="26" name="Content Placeholder 2"/>
          <p:cNvSpPr>
            <a:spLocks noGrp="1"/>
          </p:cNvSpPr>
          <p:nvPr>
            <p:ph idx="1"/>
          </p:nvPr>
        </p:nvSpPr>
        <p:spPr>
          <a:xfrm>
            <a:off x="126731" y="772945"/>
            <a:ext cx="8828637" cy="4862513"/>
          </a:xfrm>
          <a:prstGeom prst="rect">
            <a:avLst/>
          </a:prstGeom>
        </p:spPr>
        <p:txBody>
          <a:bodyPr/>
          <a:lstStyle>
            <a:lvl1pPr marL="296459" indent="-296459">
              <a:lnSpc>
                <a:spcPct val="100000"/>
              </a:lnSpc>
              <a:buClr>
                <a:srgbClr val="E31836"/>
              </a:buClr>
              <a:buSzPct val="50000"/>
              <a:buFont typeface="Wingdings" charset="2"/>
              <a:buChar char="u"/>
              <a:defRPr sz="2100">
                <a:latin typeface="Arial Narrow"/>
                <a:cs typeface="Arial Narrow"/>
              </a:defRPr>
            </a:lvl1pPr>
            <a:lvl2pPr marL="606014" indent="-259550">
              <a:lnSpc>
                <a:spcPct val="100000"/>
              </a:lnSpc>
              <a:buClrTx/>
              <a:defRPr>
                <a:solidFill>
                  <a:schemeClr val="tx1">
                    <a:lumMod val="75000"/>
                    <a:lumOff val="25000"/>
                  </a:schemeClr>
                </a:solidFill>
                <a:latin typeface="Arial Narrow"/>
                <a:cs typeface="Arial Narrow"/>
              </a:defRPr>
            </a:lvl2pPr>
            <a:lvl3pPr marL="940571" indent="-254788">
              <a:lnSpc>
                <a:spcPct val="100000"/>
              </a:lnSpc>
              <a:buClrTx/>
              <a:buFont typeface="Courier New"/>
              <a:buChar char="o"/>
              <a:defRPr>
                <a:solidFill>
                  <a:schemeClr val="tx1">
                    <a:lumMod val="75000"/>
                    <a:lumOff val="25000"/>
                  </a:schemeClr>
                </a:solidFill>
                <a:latin typeface="Arial Narrow"/>
                <a:cs typeface="Arial Narrow"/>
              </a:defRPr>
            </a:lvl3pPr>
            <a:lvl4pPr marL="1287034" indent="-258359">
              <a:lnSpc>
                <a:spcPct val="100000"/>
              </a:lnSpc>
              <a:buClrTx/>
              <a:buFont typeface="Wingdings" charset="2"/>
              <a:buChar char="§"/>
              <a:defRPr>
                <a:solidFill>
                  <a:schemeClr val="tx1">
                    <a:lumMod val="75000"/>
                    <a:lumOff val="25000"/>
                  </a:schemeClr>
                </a:solidFill>
                <a:latin typeface="Arial Narrow"/>
                <a:cs typeface="Arial Narrow"/>
              </a:defRPr>
            </a:lvl4pPr>
            <a:lvl5pPr>
              <a:buClrTx/>
              <a:defRPr>
                <a:solidFill>
                  <a:schemeClr val="tx1">
                    <a:lumMod val="75000"/>
                    <a:lumOff val="25000"/>
                  </a:schemeClr>
                </a:solidFill>
                <a:latin typeface="Arial Narrow"/>
                <a:cs typeface="Arial Narrow"/>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7" name="Rectangle 26"/>
          <p:cNvSpPr/>
          <p:nvPr userDrawn="1"/>
        </p:nvSpPr>
        <p:spPr bwMode="auto">
          <a:xfrm>
            <a:off x="0" y="6686570"/>
            <a:ext cx="9144000" cy="177327"/>
          </a:xfrm>
          <a:prstGeom prst="rect">
            <a:avLst/>
          </a:prstGeom>
          <a:solidFill>
            <a:srgbClr val="E31836"/>
          </a:solidFill>
          <a:ln>
            <a:noFill/>
          </a:ln>
          <a:effectLst/>
          <a:extLst/>
        </p:spPr>
        <p:txBody>
          <a:bodyPr vert="horz" wrap="square" lIns="68580" tIns="34290" rIns="68580" bIns="34290" numCol="1" rtlCol="0" anchor="t" anchorCtr="0" compatLnSpc="1">
            <a:prstTxWarp prst="textNoShape">
              <a:avLst/>
            </a:prstTxWarp>
          </a:bodyPr>
          <a:lstStyle/>
          <a:p>
            <a:pPr defTabSz="685783" fontAlgn="base">
              <a:spcBef>
                <a:spcPct val="0"/>
              </a:spcBef>
              <a:spcAft>
                <a:spcPct val="0"/>
              </a:spcAft>
            </a:pPr>
            <a:endParaRPr lang="en-US">
              <a:solidFill>
                <a:prstClr val="black"/>
              </a:solidFill>
              <a:latin typeface="Arial" charset="0"/>
            </a:endParaRPr>
          </a:p>
        </p:txBody>
      </p:sp>
      <p:pic>
        <p:nvPicPr>
          <p:cNvPr id="28" name="Picture 27" descr="Hagerty_186CRed.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669" y="6336323"/>
            <a:ext cx="1147368" cy="240477"/>
          </a:xfrm>
          <a:prstGeom prst="rect">
            <a:avLst/>
          </a:prstGeom>
        </p:spPr>
      </p:pic>
      <p:cxnSp>
        <p:nvCxnSpPr>
          <p:cNvPr id="29" name="Straight Connector 28"/>
          <p:cNvCxnSpPr/>
          <p:nvPr userDrawn="1"/>
        </p:nvCxnSpPr>
        <p:spPr bwMode="auto">
          <a:xfrm>
            <a:off x="171451" y="699072"/>
            <a:ext cx="8783918" cy="0"/>
          </a:xfrm>
          <a:prstGeom prst="line">
            <a:avLst/>
          </a:prstGeom>
          <a:noFill/>
          <a:ln w="6350" cap="flat" cmpd="sng" algn="ctr">
            <a:solidFill>
              <a:srgbClr val="E31836"/>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Slide Number Placeholder 2"/>
          <p:cNvSpPr txBox="1">
            <a:spLocks/>
          </p:cNvSpPr>
          <p:nvPr userDrawn="1"/>
        </p:nvSpPr>
        <p:spPr>
          <a:xfrm>
            <a:off x="7450605" y="6315320"/>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3301141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nk">
    <p:bg>
      <p:bgPr>
        <a:pattFill prst="openDmnd">
          <a:fgClr>
            <a:schemeClr val="bg1"/>
          </a:fgClr>
          <a:bgClr>
            <a:schemeClr val="bg1">
              <a:lumMod val="95000"/>
            </a:schemeClr>
          </a:bgClr>
        </a:pattFill>
        <a:effectLst/>
      </p:bgPr>
    </p:bg>
    <p:spTree>
      <p:nvGrpSpPr>
        <p:cNvPr id="1" name=""/>
        <p:cNvGrpSpPr/>
        <p:nvPr/>
      </p:nvGrpSpPr>
      <p:grpSpPr>
        <a:xfrm>
          <a:off x="0" y="0"/>
          <a:ext cx="0" cy="0"/>
          <a:chOff x="0" y="0"/>
          <a:chExt cx="0" cy="0"/>
        </a:xfrm>
      </p:grpSpPr>
      <p:sp>
        <p:nvSpPr>
          <p:cNvPr id="3" name="Slide Number Placeholder 2"/>
          <p:cNvSpPr txBox="1">
            <a:spLocks/>
          </p:cNvSpPr>
          <p:nvPr userDrawn="1"/>
        </p:nvSpPr>
        <p:spPr>
          <a:xfrm>
            <a:off x="7450605" y="6444274"/>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2040651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5" name="Title 1"/>
          <p:cNvSpPr>
            <a:spLocks noGrp="1"/>
          </p:cNvSpPr>
          <p:nvPr>
            <p:ph type="title"/>
          </p:nvPr>
        </p:nvSpPr>
        <p:spPr>
          <a:xfrm>
            <a:off x="114301" y="304800"/>
            <a:ext cx="8853437" cy="470488"/>
          </a:xfrm>
          <a:prstGeom prst="rect">
            <a:avLst/>
          </a:prstGeom>
        </p:spPr>
        <p:txBody>
          <a:bodyPr/>
          <a:lstStyle>
            <a:lvl1pPr algn="l">
              <a:defRPr sz="2400" b="1" i="0" cap="all">
                <a:solidFill>
                  <a:srgbClr val="262626"/>
                </a:solidFill>
                <a:latin typeface="Arial Narrow"/>
                <a:cs typeface="Arial Narrow"/>
              </a:defRPr>
            </a:lvl1pPr>
          </a:lstStyle>
          <a:p>
            <a:r>
              <a:rPr lang="en-US" dirty="0" smtClean="0"/>
              <a:t>Click to edit Master title style</a:t>
            </a:r>
            <a:endParaRPr lang="en-US" dirty="0"/>
          </a:p>
        </p:txBody>
      </p:sp>
      <p:sp>
        <p:nvSpPr>
          <p:cNvPr id="26" name="Content Placeholder 2"/>
          <p:cNvSpPr>
            <a:spLocks noGrp="1"/>
          </p:cNvSpPr>
          <p:nvPr>
            <p:ph idx="1"/>
          </p:nvPr>
        </p:nvSpPr>
        <p:spPr>
          <a:xfrm>
            <a:off x="126731" y="772945"/>
            <a:ext cx="8828637" cy="4862513"/>
          </a:xfrm>
          <a:prstGeom prst="rect">
            <a:avLst/>
          </a:prstGeom>
        </p:spPr>
        <p:txBody>
          <a:bodyPr/>
          <a:lstStyle>
            <a:lvl1pPr marL="296459" indent="-296459">
              <a:lnSpc>
                <a:spcPct val="100000"/>
              </a:lnSpc>
              <a:buClr>
                <a:srgbClr val="E31836"/>
              </a:buClr>
              <a:buSzPct val="50000"/>
              <a:buFont typeface="Wingdings" charset="2"/>
              <a:buChar char="u"/>
              <a:defRPr sz="2100">
                <a:latin typeface="Arial Narrow"/>
                <a:cs typeface="Arial Narrow"/>
              </a:defRPr>
            </a:lvl1pPr>
            <a:lvl2pPr marL="606014" indent="-259550">
              <a:lnSpc>
                <a:spcPct val="100000"/>
              </a:lnSpc>
              <a:buClrTx/>
              <a:defRPr>
                <a:solidFill>
                  <a:schemeClr val="tx1">
                    <a:lumMod val="75000"/>
                    <a:lumOff val="25000"/>
                  </a:schemeClr>
                </a:solidFill>
                <a:latin typeface="Arial Narrow"/>
                <a:cs typeface="Arial Narrow"/>
              </a:defRPr>
            </a:lvl2pPr>
            <a:lvl3pPr marL="940571" indent="-254788">
              <a:lnSpc>
                <a:spcPct val="100000"/>
              </a:lnSpc>
              <a:buClrTx/>
              <a:buFont typeface="Courier New"/>
              <a:buChar char="o"/>
              <a:defRPr>
                <a:solidFill>
                  <a:schemeClr val="tx1">
                    <a:lumMod val="75000"/>
                    <a:lumOff val="25000"/>
                  </a:schemeClr>
                </a:solidFill>
                <a:latin typeface="Arial Narrow"/>
                <a:cs typeface="Arial Narrow"/>
              </a:defRPr>
            </a:lvl3pPr>
            <a:lvl4pPr marL="1287034" indent="-258359">
              <a:lnSpc>
                <a:spcPct val="100000"/>
              </a:lnSpc>
              <a:buClrTx/>
              <a:buFont typeface="Wingdings" charset="2"/>
              <a:buChar char="§"/>
              <a:defRPr>
                <a:solidFill>
                  <a:schemeClr val="tx1">
                    <a:lumMod val="75000"/>
                    <a:lumOff val="25000"/>
                  </a:schemeClr>
                </a:solidFill>
                <a:latin typeface="Arial Narrow"/>
                <a:cs typeface="Arial Narrow"/>
              </a:defRPr>
            </a:lvl4pPr>
            <a:lvl5pPr>
              <a:buClrTx/>
              <a:defRPr>
                <a:solidFill>
                  <a:schemeClr val="tx1">
                    <a:lumMod val="75000"/>
                    <a:lumOff val="25000"/>
                  </a:schemeClr>
                </a:solidFill>
                <a:latin typeface="Arial Narrow"/>
                <a:cs typeface="Arial Narrow"/>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7" name="Rectangle 26"/>
          <p:cNvSpPr/>
          <p:nvPr userDrawn="1"/>
        </p:nvSpPr>
        <p:spPr bwMode="auto">
          <a:xfrm>
            <a:off x="0" y="6686570"/>
            <a:ext cx="9144000" cy="177327"/>
          </a:xfrm>
          <a:prstGeom prst="rect">
            <a:avLst/>
          </a:prstGeom>
          <a:solidFill>
            <a:srgbClr val="E31836"/>
          </a:solidFill>
          <a:ln>
            <a:noFill/>
          </a:ln>
          <a:effectLst/>
          <a:extLst/>
        </p:spPr>
        <p:txBody>
          <a:bodyPr vert="horz" wrap="square" lIns="68580" tIns="34290" rIns="68580" bIns="34290" numCol="1" rtlCol="0" anchor="t" anchorCtr="0" compatLnSpc="1">
            <a:prstTxWarp prst="textNoShape">
              <a:avLst/>
            </a:prstTxWarp>
          </a:bodyPr>
          <a:lstStyle/>
          <a:p>
            <a:pPr defTabSz="685783" fontAlgn="base">
              <a:spcBef>
                <a:spcPct val="0"/>
              </a:spcBef>
              <a:spcAft>
                <a:spcPct val="0"/>
              </a:spcAft>
            </a:pPr>
            <a:endParaRPr lang="en-US">
              <a:solidFill>
                <a:prstClr val="black"/>
              </a:solidFill>
              <a:latin typeface="Arial" charset="0"/>
            </a:endParaRPr>
          </a:p>
        </p:txBody>
      </p:sp>
      <p:pic>
        <p:nvPicPr>
          <p:cNvPr id="28" name="Picture 27" descr="Hagerty_186CRed.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6669" y="6336323"/>
            <a:ext cx="1147368" cy="240477"/>
          </a:xfrm>
          <a:prstGeom prst="rect">
            <a:avLst/>
          </a:prstGeom>
        </p:spPr>
      </p:pic>
      <p:cxnSp>
        <p:nvCxnSpPr>
          <p:cNvPr id="29" name="Straight Connector 28"/>
          <p:cNvCxnSpPr/>
          <p:nvPr userDrawn="1"/>
        </p:nvCxnSpPr>
        <p:spPr bwMode="auto">
          <a:xfrm>
            <a:off x="171451" y="699072"/>
            <a:ext cx="8783918" cy="0"/>
          </a:xfrm>
          <a:prstGeom prst="line">
            <a:avLst/>
          </a:prstGeom>
          <a:noFill/>
          <a:ln w="6350" cap="flat" cmpd="sng" algn="ctr">
            <a:solidFill>
              <a:srgbClr val="E31836"/>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Slide Number Placeholder 2"/>
          <p:cNvSpPr txBox="1">
            <a:spLocks/>
          </p:cNvSpPr>
          <p:nvPr userDrawn="1"/>
        </p:nvSpPr>
        <p:spPr>
          <a:xfrm>
            <a:off x="7450605" y="6315320"/>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1591167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Outline">
    <p:bg>
      <p:bgPr>
        <a:pattFill prst="openDmnd">
          <a:fgClr>
            <a:schemeClr val="bg1"/>
          </a:fgClr>
          <a:bgClr>
            <a:schemeClr val="bg1">
              <a:lumMod val="95000"/>
            </a:schemeClr>
          </a:bgClr>
        </a:pattFill>
        <a:effectLst/>
      </p:bgPr>
    </p:bg>
    <p:spTree>
      <p:nvGrpSpPr>
        <p:cNvPr id="1" name=""/>
        <p:cNvGrpSpPr/>
        <p:nvPr/>
      </p:nvGrpSpPr>
      <p:grpSpPr>
        <a:xfrm>
          <a:off x="0" y="0"/>
          <a:ext cx="0" cy="0"/>
          <a:chOff x="0" y="0"/>
          <a:chExt cx="0" cy="0"/>
        </a:xfrm>
      </p:grpSpPr>
      <p:sp>
        <p:nvSpPr>
          <p:cNvPr id="17" name="Rectangle 16"/>
          <p:cNvSpPr/>
          <p:nvPr userDrawn="1"/>
        </p:nvSpPr>
        <p:spPr bwMode="auto">
          <a:xfrm rot="5400000">
            <a:off x="-3352800" y="3352800"/>
            <a:ext cx="6858000" cy="152400"/>
          </a:xfrm>
          <a:prstGeom prst="rect">
            <a:avLst/>
          </a:prstGeom>
          <a:solidFill>
            <a:srgbClr val="E31836"/>
          </a:solidFill>
          <a:ln>
            <a:noFill/>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smtClean="0">
              <a:solidFill>
                <a:srgbClr val="E31836"/>
              </a:solidFill>
              <a:latin typeface="Arial" charset="0"/>
            </a:endParaRPr>
          </a:p>
        </p:txBody>
      </p:sp>
      <p:sp>
        <p:nvSpPr>
          <p:cNvPr id="18" name="Title 17"/>
          <p:cNvSpPr>
            <a:spLocks noGrp="1"/>
          </p:cNvSpPr>
          <p:nvPr>
            <p:ph type="title" hasCustomPrompt="1"/>
          </p:nvPr>
        </p:nvSpPr>
        <p:spPr>
          <a:xfrm>
            <a:off x="457200" y="2463058"/>
            <a:ext cx="8229600" cy="1143000"/>
          </a:xfrm>
          <a:prstGeom prst="rect">
            <a:avLst/>
          </a:prstGeom>
        </p:spPr>
        <p:txBody>
          <a:bodyPr vert="horz" anchor="ctr"/>
          <a:lstStyle>
            <a:lvl1pPr>
              <a:defRPr sz="6000" b="0" i="0">
                <a:solidFill>
                  <a:srgbClr val="E31836"/>
                </a:solidFill>
                <a:latin typeface="Arial Narrow"/>
                <a:cs typeface="Arial Narrow"/>
              </a:defRPr>
            </a:lvl1pPr>
          </a:lstStyle>
          <a:p>
            <a:r>
              <a:rPr lang="en-US" dirty="0" smtClean="0"/>
              <a:t>TITLE</a:t>
            </a:r>
            <a:endParaRPr lang="en-US" dirty="0"/>
          </a:p>
        </p:txBody>
      </p:sp>
      <p:sp>
        <p:nvSpPr>
          <p:cNvPr id="5" name="Slide Number Placeholder 2"/>
          <p:cNvSpPr txBox="1">
            <a:spLocks/>
          </p:cNvSpPr>
          <p:nvPr userDrawn="1"/>
        </p:nvSpPr>
        <p:spPr>
          <a:xfrm>
            <a:off x="7450605" y="6444274"/>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1561017313"/>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p:bg>
      <p:bgPr>
        <a:pattFill prst="openDmnd">
          <a:fgClr>
            <a:schemeClr val="bg1"/>
          </a:fgClr>
          <a:bgClr>
            <a:schemeClr val="bg1">
              <a:lumMod val="95000"/>
            </a:schemeClr>
          </a:bgClr>
        </a:pattFill>
        <a:effectLst/>
      </p:bgPr>
    </p:bg>
    <p:spTree>
      <p:nvGrpSpPr>
        <p:cNvPr id="1" name=""/>
        <p:cNvGrpSpPr/>
        <p:nvPr/>
      </p:nvGrpSpPr>
      <p:grpSpPr>
        <a:xfrm>
          <a:off x="0" y="0"/>
          <a:ext cx="0" cy="0"/>
          <a:chOff x="0" y="0"/>
          <a:chExt cx="0" cy="0"/>
        </a:xfrm>
      </p:grpSpPr>
      <p:sp>
        <p:nvSpPr>
          <p:cNvPr id="3" name="Slide Number Placeholder 2"/>
          <p:cNvSpPr txBox="1">
            <a:spLocks/>
          </p:cNvSpPr>
          <p:nvPr userDrawn="1"/>
        </p:nvSpPr>
        <p:spPr>
          <a:xfrm>
            <a:off x="7450605" y="6444274"/>
            <a:ext cx="16002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FD47A2-EF8B-0240-AD90-9B51A2DFE8C1}" type="slidenum">
              <a:rPr lang="en-US" sz="900" smtClean="0">
                <a:solidFill>
                  <a:srgbClr val="E31836"/>
                </a:solidFill>
                <a:latin typeface="Arial Narrow" charset="0"/>
                <a:ea typeface="Arial Narrow" charset="0"/>
                <a:cs typeface="Arial Narrow" charset="0"/>
              </a:rPr>
              <a:pPr/>
              <a:t>‹#›</a:t>
            </a:fld>
            <a:endParaRPr lang="en-US" sz="900" dirty="0">
              <a:solidFill>
                <a:srgbClr val="E31836"/>
              </a:solidFill>
              <a:latin typeface="Arial Narrow" charset="0"/>
              <a:ea typeface="Arial Narrow" charset="0"/>
              <a:cs typeface="Arial Narrow" charset="0"/>
            </a:endParaRPr>
          </a:p>
        </p:txBody>
      </p:sp>
    </p:spTree>
    <p:extLst>
      <p:ext uri="{BB962C8B-B14F-4D97-AF65-F5344CB8AC3E}">
        <p14:creationId xmlns:p14="http://schemas.microsoft.com/office/powerpoint/2010/main" val="40661399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openDmnd">
          <a:fgClr>
            <a:schemeClr val="bg1">
              <a:lumMod val="9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1279243"/>
      </p:ext>
    </p:extLst>
  </p:cSld>
  <p:clrMap bg1="lt1" tx1="dk1" bg2="lt2" tx2="dk2" accent1="accent1" accent2="accent2" accent3="accent3" accent4="accent4" accent5="accent5" accent6="accent6" hlink="hlink" folHlink="folHlink"/>
  <p:sldLayoutIdLst>
    <p:sldLayoutId id="2147483687" r:id="rId1"/>
    <p:sldLayoutId id="2147483702" r:id="rId2"/>
  </p:sldLayoutIdLst>
  <p:hf sldNum="0"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pattFill prst="openDmnd">
          <a:fgClr>
            <a:schemeClr val="bg1">
              <a:lumMod val="9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398068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hf sldNum="0"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diagramColors" Target="../diagrams/colors1.xml"/><Relationship Id="rId12"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image" Target="../media/image16.png"/><Relationship Id="rId5" Type="http://schemas.openxmlformats.org/officeDocument/2006/relationships/diagramLayout" Target="../diagrams/layout1.xml"/><Relationship Id="rId10" Type="http://schemas.openxmlformats.org/officeDocument/2006/relationships/image" Target="../media/image15.png"/><Relationship Id="rId4" Type="http://schemas.openxmlformats.org/officeDocument/2006/relationships/diagramData" Target="../diagrams/data1.xml"/><Relationship Id="rId9" Type="http://schemas.openxmlformats.org/officeDocument/2006/relationships/image" Target="../media/image14.png"/><Relationship Id="rId1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13" Type="http://schemas.openxmlformats.org/officeDocument/2006/relationships/image" Target="../media/image24.jpeg"/><Relationship Id="rId3" Type="http://schemas.openxmlformats.org/officeDocument/2006/relationships/image" Target="../media/image13.png"/><Relationship Id="rId7" Type="http://schemas.openxmlformats.org/officeDocument/2006/relationships/diagramColors" Target="../diagrams/colors2.xml"/><Relationship Id="rId12"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QuickStyle" Target="../diagrams/quickStyle2.xml"/><Relationship Id="rId11" Type="http://schemas.openxmlformats.org/officeDocument/2006/relationships/image" Target="../media/image22.png"/><Relationship Id="rId5" Type="http://schemas.openxmlformats.org/officeDocument/2006/relationships/diagramLayout" Target="../diagrams/layout2.xml"/><Relationship Id="rId15" Type="http://schemas.openxmlformats.org/officeDocument/2006/relationships/image" Target="../media/image17.png"/><Relationship Id="rId10" Type="http://schemas.openxmlformats.org/officeDocument/2006/relationships/image" Target="../media/image21.jpeg"/><Relationship Id="rId4" Type="http://schemas.openxmlformats.org/officeDocument/2006/relationships/diagramData" Target="../diagrams/data2.xml"/><Relationship Id="rId9" Type="http://schemas.openxmlformats.org/officeDocument/2006/relationships/image" Target="../media/image20.png"/><Relationship Id="rId1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hyperlink" Target="mailto:mark.misczak@hagertyconsulting.com"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hyperlink" Target="mailto:deborah.seifert@hagertyconsultin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0" y="0"/>
            <a:ext cx="9144000" cy="4922196"/>
          </a:xfrm>
          <a:prstGeom prst="rect">
            <a:avLst/>
          </a:prstGeom>
          <a:solidFill>
            <a:srgbClr val="E31836"/>
          </a:solidFill>
          <a:ln>
            <a:noFill/>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en-US" sz="2000">
              <a:solidFill>
                <a:srgbClr val="E31836"/>
              </a:solidFill>
              <a:latin typeface="Arial" charset="0"/>
            </a:endParaRPr>
          </a:p>
        </p:txBody>
      </p:sp>
      <p:sp>
        <p:nvSpPr>
          <p:cNvPr id="5" name="Rectangle 5"/>
          <p:cNvSpPr txBox="1">
            <a:spLocks noChangeArrowheads="1"/>
          </p:cNvSpPr>
          <p:nvPr/>
        </p:nvSpPr>
        <p:spPr>
          <a:xfrm>
            <a:off x="6629042" y="5382196"/>
            <a:ext cx="2343150" cy="971550"/>
          </a:xfrm>
          <a:prstGeom prst="rect">
            <a:avLst/>
          </a:prstGeom>
        </p:spPr>
        <p:txBody>
          <a:bodyPr anchor="ctr"/>
          <a:lstStyle>
            <a:lvl1pPr marL="342900" indent="-342900" algn="l" rtl="0" eaLnBrk="0" fontAlgn="base" hangingPunct="0">
              <a:spcBef>
                <a:spcPct val="20000"/>
              </a:spcBef>
              <a:spcAft>
                <a:spcPct val="0"/>
              </a:spcAft>
              <a:buSzPct val="85000"/>
              <a:buFont typeface="Wingdings 2" pitchFamily="18" charset="2"/>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SzPct val="115000"/>
              <a:buFont typeface="Wingdings" pitchFamily="2" charset="2"/>
              <a:buChar char=""/>
              <a:defRPr>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a:lstStyle>
          <a:p>
            <a:pPr marL="0" indent="0" algn="r" eaLnBrk="1" hangingPunct="1">
              <a:spcBef>
                <a:spcPts val="0"/>
              </a:spcBef>
              <a:buNone/>
            </a:pPr>
            <a:r>
              <a:rPr lang="en-US" sz="1500" b="1" dirty="0">
                <a:solidFill>
                  <a:srgbClr val="000000"/>
                </a:solidFill>
                <a:latin typeface="Arial Narrow"/>
                <a:cs typeface="Arial Narrow"/>
              </a:rPr>
              <a:t>Hagerty Consulting</a:t>
            </a:r>
          </a:p>
          <a:p>
            <a:pPr marL="0" indent="0" algn="r" eaLnBrk="1" hangingPunct="1">
              <a:spcBef>
                <a:spcPts val="0"/>
              </a:spcBef>
              <a:buNone/>
            </a:pPr>
            <a:r>
              <a:rPr lang="en-US" sz="1500" dirty="0">
                <a:solidFill>
                  <a:srgbClr val="000000"/>
                </a:solidFill>
                <a:latin typeface="Arial Narrow"/>
                <a:cs typeface="Arial Narrow"/>
              </a:rPr>
              <a:t>847-492-8454</a:t>
            </a:r>
          </a:p>
          <a:p>
            <a:pPr marL="0" indent="0" algn="r" eaLnBrk="1" hangingPunct="1">
              <a:spcBef>
                <a:spcPts val="0"/>
              </a:spcBef>
              <a:buNone/>
            </a:pPr>
            <a:r>
              <a:rPr lang="en-US" sz="1500" dirty="0" err="1" smtClean="0">
                <a:solidFill>
                  <a:srgbClr val="E31836"/>
                </a:solidFill>
                <a:latin typeface="Arial Narrow"/>
                <a:cs typeface="Arial Narrow"/>
              </a:rPr>
              <a:t>www.hagertyconsulting.com</a:t>
            </a:r>
            <a:endParaRPr lang="en-US" sz="1500" dirty="0">
              <a:solidFill>
                <a:srgbClr val="E31836"/>
              </a:solidFill>
              <a:latin typeface="Arial Narrow"/>
              <a:cs typeface="Arial Narrow"/>
            </a:endParaRPr>
          </a:p>
        </p:txBody>
      </p:sp>
      <p:pic>
        <p:nvPicPr>
          <p:cNvPr id="6" name="Picture 5" descr="Hagerty_186CRed.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905" y="5498688"/>
            <a:ext cx="3153824" cy="617416"/>
          </a:xfrm>
          <a:prstGeom prst="rect">
            <a:avLst/>
          </a:prstGeom>
        </p:spPr>
      </p:pic>
      <p:sp>
        <p:nvSpPr>
          <p:cNvPr id="7" name="Rectangle 4"/>
          <p:cNvSpPr txBox="1">
            <a:spLocks noChangeArrowheads="1"/>
          </p:cNvSpPr>
          <p:nvPr/>
        </p:nvSpPr>
        <p:spPr>
          <a:xfrm>
            <a:off x="123986" y="1055348"/>
            <a:ext cx="8829146" cy="2551587"/>
          </a:xfrm>
          <a:prstGeom prst="rect">
            <a:avLst/>
          </a:prstGeom>
        </p:spPr>
        <p:txBody>
          <a:bodyPr anchor="ctr"/>
          <a:lstStyle>
            <a:lvl1pPr algn="l" rtl="0" eaLnBrk="0" fontAlgn="base" hangingPunct="0">
              <a:spcBef>
                <a:spcPct val="0"/>
              </a:spcBef>
              <a:spcAft>
                <a:spcPct val="0"/>
              </a:spcAft>
              <a:defRPr sz="24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charset="0"/>
              </a:defRPr>
            </a:lvl2pPr>
            <a:lvl3pPr algn="l" rtl="0" eaLnBrk="0" fontAlgn="base" hangingPunct="0">
              <a:spcBef>
                <a:spcPct val="0"/>
              </a:spcBef>
              <a:spcAft>
                <a:spcPct val="0"/>
              </a:spcAft>
              <a:defRPr sz="2400">
                <a:solidFill>
                  <a:schemeClr val="bg1"/>
                </a:solidFill>
                <a:latin typeface="Arial" charset="0"/>
              </a:defRPr>
            </a:lvl3pPr>
            <a:lvl4pPr algn="l" rtl="0" eaLnBrk="0" fontAlgn="base" hangingPunct="0">
              <a:spcBef>
                <a:spcPct val="0"/>
              </a:spcBef>
              <a:spcAft>
                <a:spcPct val="0"/>
              </a:spcAft>
              <a:defRPr sz="2400">
                <a:solidFill>
                  <a:schemeClr val="bg1"/>
                </a:solidFill>
                <a:latin typeface="Arial" charset="0"/>
              </a:defRPr>
            </a:lvl4pPr>
            <a:lvl5pPr algn="l" rtl="0" eaLnBrk="0" fontAlgn="base" hangingPunct="0">
              <a:spcBef>
                <a:spcPct val="0"/>
              </a:spcBef>
              <a:spcAft>
                <a:spcPct val="0"/>
              </a:spcAft>
              <a:defRPr sz="2400">
                <a:solidFill>
                  <a:schemeClr val="bg1"/>
                </a:solidFill>
                <a:latin typeface="Arial" charset="0"/>
              </a:defRPr>
            </a:lvl5pPr>
            <a:lvl6pPr marL="457200" algn="l" rtl="0" fontAlgn="base">
              <a:spcBef>
                <a:spcPct val="0"/>
              </a:spcBef>
              <a:spcAft>
                <a:spcPct val="0"/>
              </a:spcAft>
              <a:defRPr sz="2400">
                <a:solidFill>
                  <a:schemeClr val="bg1"/>
                </a:solidFill>
                <a:latin typeface="Arial" charset="0"/>
              </a:defRPr>
            </a:lvl6pPr>
            <a:lvl7pPr marL="914400" algn="l" rtl="0" fontAlgn="base">
              <a:spcBef>
                <a:spcPct val="0"/>
              </a:spcBef>
              <a:spcAft>
                <a:spcPct val="0"/>
              </a:spcAft>
              <a:defRPr sz="2400">
                <a:solidFill>
                  <a:schemeClr val="bg1"/>
                </a:solidFill>
                <a:latin typeface="Arial" charset="0"/>
              </a:defRPr>
            </a:lvl7pPr>
            <a:lvl8pPr marL="1371600" algn="l" rtl="0" fontAlgn="base">
              <a:spcBef>
                <a:spcPct val="0"/>
              </a:spcBef>
              <a:spcAft>
                <a:spcPct val="0"/>
              </a:spcAft>
              <a:defRPr sz="2400">
                <a:solidFill>
                  <a:schemeClr val="bg1"/>
                </a:solidFill>
                <a:latin typeface="Arial" charset="0"/>
              </a:defRPr>
            </a:lvl8pPr>
            <a:lvl9pPr marL="1828800" algn="l" rtl="0" fontAlgn="base">
              <a:spcBef>
                <a:spcPct val="0"/>
              </a:spcBef>
              <a:spcAft>
                <a:spcPct val="0"/>
              </a:spcAft>
              <a:defRPr sz="2400">
                <a:solidFill>
                  <a:schemeClr val="bg1"/>
                </a:solidFill>
                <a:latin typeface="Arial" charset="0"/>
              </a:defRPr>
            </a:lvl9pPr>
          </a:lstStyle>
          <a:p>
            <a:pPr algn="r" eaLnBrk="1" hangingPunct="1"/>
            <a:r>
              <a:rPr lang="en-US" sz="6000" b="1" dirty="0" smtClean="0">
                <a:latin typeface="Arial Narrow"/>
                <a:cs typeface="Arial Narrow"/>
              </a:rPr>
              <a:t>Maximizing Available Funds to Enhance Recovery</a:t>
            </a:r>
          </a:p>
          <a:p>
            <a:pPr algn="r" eaLnBrk="1" hangingPunct="1"/>
            <a:r>
              <a:rPr lang="en-US" sz="2800" dirty="0" smtClean="0">
                <a:latin typeface="Arial Narrow"/>
                <a:cs typeface="Arial Narrow"/>
              </a:rPr>
              <a:t>A  Discussion for the NCDA </a:t>
            </a:r>
            <a:r>
              <a:rPr lang="en-US" sz="2800" dirty="0" smtClean="0">
                <a:latin typeface="Arial Narrow"/>
                <a:cs typeface="Arial Narrow"/>
              </a:rPr>
              <a:t>Winter Legislative and Policy Meeting</a:t>
            </a:r>
          </a:p>
          <a:p>
            <a:pPr algn="r" eaLnBrk="1" hangingPunct="1"/>
            <a:r>
              <a:rPr lang="en-US" sz="2800" dirty="0" smtClean="0">
                <a:latin typeface="Arial Narrow"/>
                <a:cs typeface="Arial Narrow"/>
              </a:rPr>
              <a:t>January 20-22</a:t>
            </a:r>
            <a:endParaRPr lang="en-US" sz="2800" dirty="0">
              <a:latin typeface="Arial Narrow"/>
              <a:cs typeface="Arial Narrow"/>
            </a:endParaRPr>
          </a:p>
        </p:txBody>
      </p:sp>
    </p:spTree>
    <p:extLst>
      <p:ext uri="{BB962C8B-B14F-4D97-AF65-F5344CB8AC3E}">
        <p14:creationId xmlns:p14="http://schemas.microsoft.com/office/powerpoint/2010/main" val="600810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Introductions</a:t>
            </a:r>
            <a:endParaRPr lang="en-US" dirty="0"/>
          </a:p>
        </p:txBody>
      </p:sp>
      <p:sp>
        <p:nvSpPr>
          <p:cNvPr id="4" name="TextBox 3"/>
          <p:cNvSpPr txBox="1"/>
          <p:nvPr/>
        </p:nvSpPr>
        <p:spPr>
          <a:xfrm>
            <a:off x="380144" y="1859621"/>
            <a:ext cx="8239873" cy="3477875"/>
          </a:xfrm>
          <a:prstGeom prst="rect">
            <a:avLst/>
          </a:prstGeom>
          <a:noFill/>
        </p:spPr>
        <p:txBody>
          <a:bodyPr wrap="square" rtlCol="0">
            <a:spAutoFit/>
          </a:bodyPr>
          <a:lstStyle/>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More </a:t>
            </a:r>
            <a:r>
              <a:rPr lang="en-US" sz="2000" dirty="0">
                <a:latin typeface="Arial Narrow" panose="020B0606020202030204" pitchFamily="34" charset="0"/>
              </a:rPr>
              <a:t>than 36 years of professional management </a:t>
            </a:r>
            <a:r>
              <a:rPr lang="en-US" sz="2000" dirty="0" smtClean="0">
                <a:latin typeface="Arial Narrow" panose="020B0606020202030204" pitchFamily="34" charset="0"/>
              </a:rPr>
              <a:t>experience. </a:t>
            </a: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Over </a:t>
            </a:r>
            <a:r>
              <a:rPr lang="en-US" sz="2000" dirty="0">
                <a:latin typeface="Arial Narrow" panose="020B0606020202030204" pitchFamily="34" charset="0"/>
              </a:rPr>
              <a:t>eleven years (11) managing Federal disaster programs.  </a:t>
            </a:r>
            <a:endParaRPr lang="en-US" sz="2000" dirty="0" smtClean="0">
              <a:latin typeface="Arial Narrow" panose="020B0606020202030204" pitchFamily="34" charset="0"/>
            </a:endParaRP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A </a:t>
            </a:r>
            <a:r>
              <a:rPr lang="en-US" sz="2000" dirty="0">
                <a:latin typeface="Arial Narrow" panose="020B0606020202030204" pitchFamily="34" charset="0"/>
              </a:rPr>
              <a:t>full understanding of a variety of federal disaster recovery programs and grants.  </a:t>
            </a:r>
            <a:endParaRPr lang="en-US" sz="2000" dirty="0" smtClean="0">
              <a:latin typeface="Arial Narrow" panose="020B0606020202030204" pitchFamily="34" charset="0"/>
            </a:endParaRP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Managed </a:t>
            </a:r>
            <a:r>
              <a:rPr lang="en-US" sz="2000" dirty="0">
                <a:latin typeface="Arial Narrow" panose="020B0606020202030204" pitchFamily="34" charset="0"/>
              </a:rPr>
              <a:t>FEMA’s Individual Assistance (IA) programs in over 30 federally declared disasters. </a:t>
            </a:r>
            <a:endParaRPr lang="en-US" sz="2000" dirty="0" smtClean="0">
              <a:latin typeface="Arial Narrow" panose="020B0606020202030204" pitchFamily="34" charset="0"/>
            </a:endParaRP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FEMA </a:t>
            </a:r>
            <a:r>
              <a:rPr lang="en-US" sz="2000" dirty="0">
                <a:latin typeface="Arial Narrow" panose="020B0606020202030204" pitchFamily="34" charset="0"/>
              </a:rPr>
              <a:t>Region 9 IA Branch Chief for 3 ½ </a:t>
            </a:r>
            <a:r>
              <a:rPr lang="en-US" sz="2000" dirty="0" smtClean="0">
                <a:latin typeface="Arial Narrow" panose="020B0606020202030204" pitchFamily="34" charset="0"/>
              </a:rPr>
              <a:t>years. </a:t>
            </a: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FEMA’s </a:t>
            </a:r>
            <a:r>
              <a:rPr lang="en-US" sz="2000" dirty="0">
                <a:latin typeface="Arial Narrow" panose="020B0606020202030204" pitchFamily="34" charset="0"/>
              </a:rPr>
              <a:t>National Disaster Housing Section Chief for over 4 years.  </a:t>
            </a:r>
            <a:endParaRPr lang="en-US" sz="2000" dirty="0" smtClean="0">
              <a:latin typeface="Arial Narrow" panose="020B0606020202030204" pitchFamily="34" charset="0"/>
            </a:endParaRP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Worked </a:t>
            </a:r>
            <a:r>
              <a:rPr lang="en-US" sz="2000" dirty="0">
                <a:latin typeface="Arial Narrow" panose="020B0606020202030204" pitchFamily="34" charset="0"/>
              </a:rPr>
              <a:t>with HUD on a federal-to-federal basis coordinating HUD’s Disaster Housing Assistance Program for hurricanes Katrina/Rita and Gustav/Ike.  </a:t>
            </a:r>
            <a:endParaRPr lang="en-US" sz="2000" dirty="0" smtClean="0">
              <a:latin typeface="Arial Narrow" panose="020B0606020202030204" pitchFamily="34" charset="0"/>
            </a:endParaRPr>
          </a:p>
          <a:p>
            <a:pPr marL="285750" indent="-285750">
              <a:buClr>
                <a:srgbClr val="FF0000"/>
              </a:buClr>
              <a:buFont typeface="Arial" panose="020B0604020202020204" pitchFamily="34" charset="0"/>
              <a:buChar char="•"/>
            </a:pPr>
            <a:r>
              <a:rPr lang="en-US" sz="2000" dirty="0" smtClean="0">
                <a:latin typeface="Arial Narrow" panose="020B0606020202030204" pitchFamily="34" charset="0"/>
              </a:rPr>
              <a:t>Managing </a:t>
            </a:r>
            <a:r>
              <a:rPr lang="en-US" sz="2000" dirty="0">
                <a:latin typeface="Arial Narrow" panose="020B0606020202030204" pitchFamily="34" charset="0"/>
              </a:rPr>
              <a:t>Hagerty’s CDBG-DR support team for the City of New </a:t>
            </a:r>
            <a:r>
              <a:rPr lang="en-US" sz="2000" dirty="0" smtClean="0">
                <a:latin typeface="Arial Narrow" panose="020B0606020202030204" pitchFamily="34" charset="0"/>
              </a:rPr>
              <a:t>York, </a:t>
            </a:r>
            <a:r>
              <a:rPr lang="en-US" sz="2000" dirty="0">
                <a:latin typeface="Arial Narrow" panose="020B0606020202030204" pitchFamily="34" charset="0"/>
              </a:rPr>
              <a:t>overseeing the administration and implementation of the $4.2 Billion HUD grant.  </a:t>
            </a:r>
          </a:p>
        </p:txBody>
      </p:sp>
      <p:sp>
        <p:nvSpPr>
          <p:cNvPr id="5" name="TextBox 4"/>
          <p:cNvSpPr txBox="1"/>
          <p:nvPr/>
        </p:nvSpPr>
        <p:spPr>
          <a:xfrm>
            <a:off x="246580" y="832207"/>
            <a:ext cx="4538294" cy="954107"/>
          </a:xfrm>
          <a:prstGeom prst="rect">
            <a:avLst/>
          </a:prstGeom>
          <a:noFill/>
        </p:spPr>
        <p:txBody>
          <a:bodyPr wrap="none" rtlCol="0">
            <a:spAutoFit/>
          </a:bodyPr>
          <a:lstStyle/>
          <a:p>
            <a:r>
              <a:rPr lang="en-US" sz="2800" dirty="0" smtClean="0">
                <a:latin typeface="Arial Narrow" panose="020B0606020202030204" pitchFamily="34" charset="0"/>
              </a:rPr>
              <a:t>Steve Miller, Hagerty Consulting, </a:t>
            </a:r>
          </a:p>
          <a:p>
            <a:r>
              <a:rPr lang="en-US" sz="2800" dirty="0" smtClean="0">
                <a:latin typeface="Arial Narrow" panose="020B0606020202030204" pitchFamily="34" charset="0"/>
              </a:rPr>
              <a:t>Disaster Recovery Manager</a:t>
            </a:r>
            <a:endParaRPr lang="en-US" sz="2800" dirty="0">
              <a:latin typeface="Arial Narrow" panose="020B0606020202030204" pitchFamily="34" charset="0"/>
            </a:endParaRPr>
          </a:p>
        </p:txBody>
      </p:sp>
    </p:spTree>
    <p:extLst>
      <p:ext uri="{BB962C8B-B14F-4D97-AF65-F5344CB8AC3E}">
        <p14:creationId xmlns:p14="http://schemas.microsoft.com/office/powerpoint/2010/main" val="33591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Disaster recovery is extremely costly!</a:t>
            </a:r>
            <a:endParaRPr lang="en-US" dirty="0"/>
          </a:p>
        </p:txBody>
      </p:sp>
      <p:sp>
        <p:nvSpPr>
          <p:cNvPr id="3" name="Content Placeholder 2"/>
          <p:cNvSpPr>
            <a:spLocks noGrp="1"/>
          </p:cNvSpPr>
          <p:nvPr>
            <p:ph idx="1"/>
          </p:nvPr>
        </p:nvSpPr>
        <p:spPr>
          <a:xfrm>
            <a:off x="126731" y="722381"/>
            <a:ext cx="4247014" cy="5019458"/>
          </a:xfrm>
        </p:spPr>
        <p:txBody>
          <a:bodyPr/>
          <a:lstStyle/>
          <a:p>
            <a:r>
              <a:rPr lang="en-US" sz="2300" b="1" dirty="0" smtClean="0"/>
              <a:t>Since 2000</a:t>
            </a:r>
            <a:r>
              <a:rPr lang="en-US" sz="2300" dirty="0" smtClean="0"/>
              <a:t>, there have been more than </a:t>
            </a:r>
            <a:r>
              <a:rPr lang="en-US" sz="2300" b="1" dirty="0" smtClean="0"/>
              <a:t>100</a:t>
            </a:r>
            <a:r>
              <a:rPr lang="en-US" sz="2300" dirty="0" smtClean="0"/>
              <a:t> natural disasters that individually exceeded </a:t>
            </a:r>
            <a:r>
              <a:rPr lang="en-US" sz="2300" b="1" dirty="0" smtClean="0"/>
              <a:t>$1 billion</a:t>
            </a:r>
            <a:r>
              <a:rPr lang="en-US" sz="2300" dirty="0" smtClean="0"/>
              <a:t> in damages </a:t>
            </a:r>
          </a:p>
          <a:p>
            <a:r>
              <a:rPr lang="en-US" sz="2300" b="1" dirty="0"/>
              <a:t>Since 2000</a:t>
            </a:r>
            <a:r>
              <a:rPr lang="en-US" sz="2300" dirty="0"/>
              <a:t>, the United States has incurred more than </a:t>
            </a:r>
            <a:r>
              <a:rPr lang="en-US" sz="2300" b="1" dirty="0"/>
              <a:t>$700</a:t>
            </a:r>
            <a:r>
              <a:rPr lang="en-US" sz="2300" dirty="0"/>
              <a:t> </a:t>
            </a:r>
            <a:r>
              <a:rPr lang="en-US" sz="2300" b="1" dirty="0"/>
              <a:t>billion</a:t>
            </a:r>
            <a:r>
              <a:rPr lang="en-US" sz="2300" dirty="0"/>
              <a:t> in disaster damages</a:t>
            </a:r>
          </a:p>
          <a:p>
            <a:r>
              <a:rPr lang="en-US" sz="2300" b="1" dirty="0" smtClean="0"/>
              <a:t>In 2005</a:t>
            </a:r>
            <a:r>
              <a:rPr lang="en-US" sz="2300" dirty="0" smtClean="0"/>
              <a:t>, </a:t>
            </a:r>
            <a:r>
              <a:rPr lang="en-US" sz="2300" b="1" dirty="0" smtClean="0"/>
              <a:t>Hurricane Katrina </a:t>
            </a:r>
            <a:r>
              <a:rPr lang="en-US" sz="2300" dirty="0" smtClean="0"/>
              <a:t>caused more than </a:t>
            </a:r>
            <a:r>
              <a:rPr lang="en-US" sz="2300" b="1" dirty="0" smtClean="0"/>
              <a:t>$150 billion </a:t>
            </a:r>
            <a:r>
              <a:rPr lang="en-US" sz="2300" dirty="0" smtClean="0"/>
              <a:t>in damages to the Gulf Coast </a:t>
            </a:r>
          </a:p>
          <a:p>
            <a:r>
              <a:rPr lang="en-US" sz="2300" b="1" dirty="0" smtClean="0"/>
              <a:t>In 2012</a:t>
            </a:r>
            <a:r>
              <a:rPr lang="en-US" sz="2300" dirty="0" smtClean="0"/>
              <a:t>, </a:t>
            </a:r>
            <a:r>
              <a:rPr lang="en-US" sz="2300" b="1" dirty="0" smtClean="0"/>
              <a:t>Hurricane Sandy </a:t>
            </a:r>
            <a:r>
              <a:rPr lang="en-US" sz="2300" dirty="0" smtClean="0"/>
              <a:t>caused </a:t>
            </a:r>
            <a:r>
              <a:rPr lang="en-US" sz="2300" b="1" dirty="0" smtClean="0"/>
              <a:t>$60 billion+ </a:t>
            </a:r>
            <a:r>
              <a:rPr lang="en-US" sz="2300" dirty="0" smtClean="0"/>
              <a:t>in damages</a:t>
            </a:r>
          </a:p>
          <a:p>
            <a:r>
              <a:rPr lang="en-US" sz="2300" b="1" dirty="0" smtClean="0"/>
              <a:t>In </a:t>
            </a:r>
            <a:r>
              <a:rPr lang="en-US" sz="2300" b="1" dirty="0"/>
              <a:t>2014 and 2015</a:t>
            </a:r>
            <a:r>
              <a:rPr lang="en-US" sz="2300" dirty="0"/>
              <a:t>, eighteen disasters </a:t>
            </a:r>
            <a:r>
              <a:rPr lang="en-US" sz="2300" dirty="0" smtClean="0"/>
              <a:t>each exceeded </a:t>
            </a:r>
            <a:r>
              <a:rPr lang="en-US" sz="2300" b="1" dirty="0"/>
              <a:t>$1 billion</a:t>
            </a:r>
            <a:r>
              <a:rPr lang="en-US" sz="2300" dirty="0"/>
              <a:t> in damages </a:t>
            </a:r>
          </a:p>
          <a:p>
            <a:endParaRPr lang="en-US" sz="2300" dirty="0" smtClean="0"/>
          </a:p>
        </p:txBody>
      </p:sp>
      <p:grpSp>
        <p:nvGrpSpPr>
          <p:cNvPr id="12" name="Group 11"/>
          <p:cNvGrpSpPr/>
          <p:nvPr/>
        </p:nvGrpSpPr>
        <p:grpSpPr>
          <a:xfrm>
            <a:off x="4911241" y="1170087"/>
            <a:ext cx="3737946" cy="5367272"/>
            <a:chOff x="4935517" y="1291467"/>
            <a:chExt cx="3737946" cy="5367272"/>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441" y="1291467"/>
              <a:ext cx="3711022" cy="4785652"/>
            </a:xfrm>
            <a:prstGeom prst="rect">
              <a:avLst/>
            </a:prstGeom>
          </p:spPr>
        </p:pic>
        <p:grpSp>
          <p:nvGrpSpPr>
            <p:cNvPr id="11" name="Group 10"/>
            <p:cNvGrpSpPr/>
            <p:nvPr/>
          </p:nvGrpSpPr>
          <p:grpSpPr>
            <a:xfrm>
              <a:off x="4935517" y="2891853"/>
              <a:ext cx="3642102" cy="3766886"/>
              <a:chOff x="4886965" y="2220217"/>
              <a:chExt cx="3642102" cy="3766886"/>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4254801">
                <a:off x="4824573" y="2282609"/>
                <a:ext cx="3766886" cy="3642102"/>
              </a:xfrm>
              <a:prstGeom prst="rect">
                <a:avLst/>
              </a:prstGeom>
            </p:spPr>
          </p:pic>
          <p:sp>
            <p:nvSpPr>
              <p:cNvPr id="10" name="Title 1"/>
              <p:cNvSpPr txBox="1">
                <a:spLocks/>
              </p:cNvSpPr>
              <p:nvPr/>
            </p:nvSpPr>
            <p:spPr>
              <a:xfrm rot="1506715">
                <a:off x="6048207" y="4248962"/>
                <a:ext cx="2433945" cy="570896"/>
              </a:xfrm>
              <a:prstGeom prst="rect">
                <a:avLst/>
              </a:prstGeom>
            </p:spPr>
            <p:txBody>
              <a:bodyPr/>
              <a:lstStyle>
                <a:lvl1pPr algn="l" defTabSz="685783" rtl="0" eaLnBrk="1" latinLnBrk="0" hangingPunct="1">
                  <a:lnSpc>
                    <a:spcPct val="90000"/>
                  </a:lnSpc>
                  <a:spcBef>
                    <a:spcPct val="0"/>
                  </a:spcBef>
                  <a:buNone/>
                  <a:defRPr sz="2400" b="1" i="0" kern="1200" cap="all">
                    <a:solidFill>
                      <a:srgbClr val="262626"/>
                    </a:solidFill>
                    <a:latin typeface="Arial Narrow"/>
                    <a:ea typeface="+mj-ea"/>
                    <a:cs typeface="Arial Narrow"/>
                  </a:defRPr>
                </a:lvl1pPr>
              </a:lstStyle>
              <a:p>
                <a:pPr algn="ctr"/>
                <a:r>
                  <a:rPr lang="en-US" sz="4400" dirty="0" smtClean="0">
                    <a:solidFill>
                      <a:schemeClr val="bg1"/>
                    </a:solidFill>
                    <a:latin typeface="Arial" charset="0"/>
                    <a:ea typeface="Arial" charset="0"/>
                    <a:cs typeface="Arial" charset="0"/>
                  </a:rPr>
                  <a:t>$700B</a:t>
                </a:r>
                <a:endParaRPr lang="en-US" sz="4400" dirty="0">
                  <a:solidFill>
                    <a:schemeClr val="bg1"/>
                  </a:solidFill>
                  <a:latin typeface="Arial" charset="0"/>
                  <a:ea typeface="Arial" charset="0"/>
                  <a:cs typeface="Arial" charset="0"/>
                </a:endParaRPr>
              </a:p>
            </p:txBody>
          </p:sp>
        </p:grpSp>
      </p:grpSp>
    </p:spTree>
    <p:extLst>
      <p:ext uri="{BB962C8B-B14F-4D97-AF65-F5344CB8AC3E}">
        <p14:creationId xmlns:p14="http://schemas.microsoft.com/office/powerpoint/2010/main" val="3566842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1" y="262595"/>
            <a:ext cx="8853437" cy="425303"/>
          </a:xfrm>
        </p:spPr>
        <p:txBody>
          <a:bodyPr/>
          <a:lstStyle/>
          <a:p>
            <a:r>
              <a:rPr lang="en-US" dirty="0" smtClean="0"/>
              <a:t>How are </a:t>
            </a:r>
            <a:r>
              <a:rPr lang="en-US" sz="3200" dirty="0" smtClean="0"/>
              <a:t>you</a:t>
            </a:r>
            <a:r>
              <a:rPr lang="en-US" dirty="0" smtClean="0"/>
              <a:t> going to pay for this?!?!</a:t>
            </a:r>
            <a:endParaRPr lang="en-US" dirty="0"/>
          </a:p>
        </p:txBody>
      </p:sp>
      <p:sp>
        <p:nvSpPr>
          <p:cNvPr id="3" name="Content Placeholder 2"/>
          <p:cNvSpPr>
            <a:spLocks noGrp="1"/>
          </p:cNvSpPr>
          <p:nvPr>
            <p:ph idx="1"/>
          </p:nvPr>
        </p:nvSpPr>
        <p:spPr>
          <a:xfrm>
            <a:off x="772219" y="2361243"/>
            <a:ext cx="4048758" cy="4862513"/>
          </a:xfrm>
        </p:spPr>
        <p:txBody>
          <a:bodyPr/>
          <a:lstStyle/>
          <a:p>
            <a:r>
              <a:rPr lang="en-US" sz="2800" dirty="0" smtClean="0"/>
              <a:t>FEMA</a:t>
            </a:r>
          </a:p>
          <a:p>
            <a:r>
              <a:rPr lang="en-US" sz="2800" dirty="0" smtClean="0"/>
              <a:t>HUD</a:t>
            </a:r>
          </a:p>
          <a:p>
            <a:r>
              <a:rPr lang="en-US" sz="2800" dirty="0" smtClean="0"/>
              <a:t>Other Federal Agencies</a:t>
            </a:r>
          </a:p>
          <a:p>
            <a:pPr lvl="1">
              <a:buClr>
                <a:srgbClr val="FF0000"/>
              </a:buClr>
            </a:pPr>
            <a:r>
              <a:rPr lang="en-US" sz="2000" b="1" dirty="0" smtClean="0"/>
              <a:t>SBA</a:t>
            </a:r>
          </a:p>
          <a:p>
            <a:pPr lvl="1">
              <a:buClr>
                <a:srgbClr val="FF0000"/>
              </a:buClr>
            </a:pPr>
            <a:r>
              <a:rPr lang="en-US" sz="2000" b="1" dirty="0" smtClean="0"/>
              <a:t>USACE</a:t>
            </a:r>
          </a:p>
          <a:p>
            <a:pPr lvl="1">
              <a:buClr>
                <a:srgbClr val="FF0000"/>
              </a:buClr>
            </a:pPr>
            <a:r>
              <a:rPr lang="en-US" sz="2000" b="1" dirty="0" smtClean="0"/>
              <a:t>FTA</a:t>
            </a:r>
          </a:p>
          <a:p>
            <a:pPr lvl="1">
              <a:buClr>
                <a:srgbClr val="FF0000"/>
              </a:buClr>
            </a:pPr>
            <a:r>
              <a:rPr lang="en-US" sz="2000" b="1" dirty="0" smtClean="0"/>
              <a:t>FHWA</a:t>
            </a:r>
          </a:p>
          <a:p>
            <a:pPr lvl="1">
              <a:buClr>
                <a:srgbClr val="FF0000"/>
              </a:buClr>
            </a:pPr>
            <a:r>
              <a:rPr lang="en-US" sz="2000" b="1" dirty="0" smtClean="0"/>
              <a:t>USDA</a:t>
            </a:r>
          </a:p>
          <a:p>
            <a:pPr lvl="1">
              <a:buClr>
                <a:srgbClr val="FF0000"/>
              </a:buClr>
            </a:pPr>
            <a:r>
              <a:rPr lang="en-US" sz="2000" b="1" dirty="0" smtClean="0"/>
              <a:t>VA</a:t>
            </a:r>
            <a:endParaRPr lang="en-US" sz="2000" b="1" dirty="0"/>
          </a:p>
          <a:p>
            <a:pPr lvl="1"/>
            <a:endParaRPr lang="en-US" sz="2400" b="1" dirty="0" smtClean="0"/>
          </a:p>
          <a:p>
            <a:endParaRPr lang="en-US" dirty="0"/>
          </a:p>
        </p:txBody>
      </p:sp>
      <p:sp>
        <p:nvSpPr>
          <p:cNvPr id="5" name="AutoShape 2" descr="Inline image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 name="TextBox 5"/>
          <p:cNvSpPr txBox="1"/>
          <p:nvPr/>
        </p:nvSpPr>
        <p:spPr>
          <a:xfrm>
            <a:off x="460375" y="801855"/>
            <a:ext cx="8106850" cy="1200329"/>
          </a:xfrm>
          <a:prstGeom prst="rect">
            <a:avLst/>
          </a:prstGeom>
          <a:noFill/>
        </p:spPr>
        <p:txBody>
          <a:bodyPr wrap="square" rtlCol="0">
            <a:spAutoFit/>
          </a:bodyPr>
          <a:lstStyle/>
          <a:p>
            <a:r>
              <a:rPr lang="en-US" sz="2400" b="1" dirty="0" smtClean="0">
                <a:latin typeface="Arial Narrow" panose="020B0606020202030204" pitchFamily="34" charset="0"/>
              </a:rPr>
              <a:t>The Federal Government has established Programs in multiple Federal Agencies to meet eligible needs for disaster-related expenses which exceed the capability of a state.</a:t>
            </a:r>
            <a:endParaRPr lang="en-US" b="1" dirty="0">
              <a:latin typeface="Arial Narrow" panose="020B0606020202030204" pitchFamily="34" charset="0"/>
            </a:endParaRPr>
          </a:p>
        </p:txBody>
      </p:sp>
      <p:pic>
        <p:nvPicPr>
          <p:cNvPr id="1026" name="Picture 2" descr="C:\Users\MillerS\AppData\Local\Microsoft\Windows\Temporary Internet Files\Content.IE5\1IP1I4NF\dollar20sign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9948" y="2120118"/>
            <a:ext cx="3261360" cy="3489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0998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Why this Matters to you?!?!</a:t>
            </a:r>
          </a:p>
        </p:txBody>
      </p:sp>
      <p:grpSp>
        <p:nvGrpSpPr>
          <p:cNvPr id="31" name="Group 30"/>
          <p:cNvGrpSpPr/>
          <p:nvPr/>
        </p:nvGrpSpPr>
        <p:grpSpPr>
          <a:xfrm>
            <a:off x="55966" y="1634285"/>
            <a:ext cx="3288280" cy="2070359"/>
            <a:chOff x="55966" y="1731389"/>
            <a:chExt cx="3288280" cy="2070359"/>
          </a:xfrm>
        </p:grpSpPr>
        <p:grpSp>
          <p:nvGrpSpPr>
            <p:cNvPr id="6" name="Group 5"/>
            <p:cNvGrpSpPr/>
            <p:nvPr/>
          </p:nvGrpSpPr>
          <p:grpSpPr>
            <a:xfrm>
              <a:off x="1026038" y="1731389"/>
              <a:ext cx="1445236" cy="1134743"/>
              <a:chOff x="112286" y="2389834"/>
              <a:chExt cx="1262017" cy="823686"/>
            </a:xfrm>
          </p:grpSpPr>
          <p:grpSp>
            <p:nvGrpSpPr>
              <p:cNvPr id="7" name="Group 6"/>
              <p:cNvGrpSpPr/>
              <p:nvPr/>
            </p:nvGrpSpPr>
            <p:grpSpPr>
              <a:xfrm>
                <a:off x="112286" y="2389834"/>
                <a:ext cx="1262017" cy="823686"/>
                <a:chOff x="236135" y="2102763"/>
                <a:chExt cx="1167505" cy="762000"/>
              </a:xfrm>
            </p:grpSpPr>
            <p:sp>
              <p:nvSpPr>
                <p:cNvPr id="13" name="Snip Single Corner Rectangle 12"/>
                <p:cNvSpPr/>
                <p:nvPr/>
              </p:nvSpPr>
              <p:spPr bwMode="auto">
                <a:xfrm flipH="1">
                  <a:off x="444259" y="2102763"/>
                  <a:ext cx="959381" cy="685800"/>
                </a:xfrm>
                <a:prstGeom prst="snip1Rect">
                  <a:avLst>
                    <a:gd name="adj" fmla="val 30424"/>
                  </a:avLst>
                </a:prstGeom>
                <a:solidFill>
                  <a:srgbClr val="3F3C3C"/>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3F3C3C"/>
                    </a:solidFill>
                    <a:effectLst/>
                    <a:latin typeface="Arial" charset="0"/>
                  </a:endParaRPr>
                </a:p>
              </p:txBody>
            </p:sp>
            <p:sp>
              <p:nvSpPr>
                <p:cNvPr id="14" name="Snip Single Corner Rectangle 13"/>
                <p:cNvSpPr/>
                <p:nvPr/>
              </p:nvSpPr>
              <p:spPr bwMode="auto">
                <a:xfrm>
                  <a:off x="236135" y="2178963"/>
                  <a:ext cx="1167505" cy="685800"/>
                </a:xfrm>
                <a:prstGeom prst="snip1Rect">
                  <a:avLst>
                    <a:gd name="adj" fmla="val 14551"/>
                  </a:avLst>
                </a:prstGeom>
                <a:solidFill>
                  <a:srgbClr val="E31836"/>
                </a:solidFill>
                <a:ln>
                  <a:no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pSp>
          <p:sp>
            <p:nvSpPr>
              <p:cNvPr id="12" name="TextBox 11"/>
              <p:cNvSpPr txBox="1"/>
              <p:nvPr/>
            </p:nvSpPr>
            <p:spPr>
              <a:xfrm>
                <a:off x="112286" y="2548125"/>
                <a:ext cx="1262017" cy="513840"/>
              </a:xfrm>
              <a:prstGeom prst="rect">
                <a:avLst/>
              </a:prstGeom>
              <a:noFill/>
            </p:spPr>
            <p:txBody>
              <a:bodyPr wrap="square" rtlCol="0">
                <a:spAutoFit/>
              </a:bodyPr>
              <a:lstStyle/>
              <a:p>
                <a:r>
                  <a:rPr lang="en-US" sz="2000" b="1" dirty="0" smtClean="0">
                    <a:solidFill>
                      <a:srgbClr val="FFFFFF"/>
                    </a:solidFill>
                    <a:latin typeface="Arial" charset="0"/>
                    <a:ea typeface="Arial" charset="0"/>
                    <a:cs typeface="Arial" charset="0"/>
                  </a:rPr>
                  <a:t>Multiple</a:t>
                </a:r>
              </a:p>
              <a:p>
                <a:r>
                  <a:rPr lang="en-US" sz="2000" b="1" dirty="0" smtClean="0">
                    <a:solidFill>
                      <a:srgbClr val="FFFFFF"/>
                    </a:solidFill>
                    <a:latin typeface="Arial" charset="0"/>
                    <a:ea typeface="Arial" charset="0"/>
                    <a:cs typeface="Arial" charset="0"/>
                  </a:rPr>
                  <a:t>Programs</a:t>
                </a:r>
                <a:endParaRPr lang="en-US" sz="2000" b="1" dirty="0">
                  <a:solidFill>
                    <a:srgbClr val="FFFFFF"/>
                  </a:solidFill>
                  <a:latin typeface="Arial" charset="0"/>
                  <a:ea typeface="Arial" charset="0"/>
                  <a:cs typeface="Arial" charset="0"/>
                </a:endParaRPr>
              </a:p>
            </p:txBody>
          </p:sp>
        </p:grpSp>
        <p:sp>
          <p:nvSpPr>
            <p:cNvPr id="19" name="TextBox 18"/>
            <p:cNvSpPr txBox="1"/>
            <p:nvPr/>
          </p:nvSpPr>
          <p:spPr>
            <a:xfrm>
              <a:off x="55966" y="2970751"/>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Major Federal Disaster Recovery Programs</a:t>
              </a:r>
              <a:endParaRPr lang="en-US" sz="2400" b="1" dirty="0">
                <a:latin typeface="Arial Narrow" charset="0"/>
                <a:ea typeface="Arial Narrow" charset="0"/>
                <a:cs typeface="Arial Narrow" charset="0"/>
              </a:endParaRPr>
            </a:p>
          </p:txBody>
        </p:sp>
      </p:grpSp>
      <p:grpSp>
        <p:nvGrpSpPr>
          <p:cNvPr id="34" name="Group 33"/>
          <p:cNvGrpSpPr/>
          <p:nvPr/>
        </p:nvGrpSpPr>
        <p:grpSpPr>
          <a:xfrm>
            <a:off x="5589647" y="4382667"/>
            <a:ext cx="3288280" cy="2078828"/>
            <a:chOff x="5125403" y="4030339"/>
            <a:chExt cx="3288280" cy="2078828"/>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9923" y="4030339"/>
              <a:ext cx="2376340" cy="1214355"/>
            </a:xfrm>
            <a:prstGeom prst="rect">
              <a:avLst/>
            </a:prstGeom>
          </p:spPr>
        </p:pic>
        <p:sp>
          <p:nvSpPr>
            <p:cNvPr id="21" name="TextBox 20"/>
            <p:cNvSpPr txBox="1"/>
            <p:nvPr/>
          </p:nvSpPr>
          <p:spPr>
            <a:xfrm>
              <a:off x="5125403" y="5278170"/>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Programs Designed to Work Together</a:t>
              </a:r>
              <a:endParaRPr lang="en-US" sz="2400" b="1" dirty="0">
                <a:latin typeface="Arial Narrow" charset="0"/>
                <a:ea typeface="Arial Narrow" charset="0"/>
                <a:cs typeface="Arial Narrow" charset="0"/>
              </a:endParaRPr>
            </a:p>
          </p:txBody>
        </p:sp>
      </p:grpSp>
      <p:grpSp>
        <p:nvGrpSpPr>
          <p:cNvPr id="33" name="Group 32"/>
          <p:cNvGrpSpPr/>
          <p:nvPr/>
        </p:nvGrpSpPr>
        <p:grpSpPr>
          <a:xfrm>
            <a:off x="5512666" y="1451845"/>
            <a:ext cx="3529816" cy="2258775"/>
            <a:chOff x="5034354" y="1140977"/>
            <a:chExt cx="3529816" cy="2258775"/>
          </a:xfrm>
        </p:grpSpPr>
        <p:sp>
          <p:nvSpPr>
            <p:cNvPr id="22" name="TextBox 21"/>
            <p:cNvSpPr txBox="1"/>
            <p:nvPr/>
          </p:nvSpPr>
          <p:spPr>
            <a:xfrm>
              <a:off x="5034354" y="2568755"/>
              <a:ext cx="3529816"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Differing Eligibility and Compliance Requirements</a:t>
              </a:r>
              <a:endParaRPr lang="en-US" sz="2400" b="1" dirty="0">
                <a:latin typeface="Arial Narrow" charset="0"/>
                <a:ea typeface="Arial Narrow" charset="0"/>
                <a:cs typeface="Arial Narrow" charset="0"/>
              </a:endParaRPr>
            </a:p>
          </p:txBody>
        </p:sp>
        <p:grpSp>
          <p:nvGrpSpPr>
            <p:cNvPr id="25" name="Group 24"/>
            <p:cNvGrpSpPr/>
            <p:nvPr/>
          </p:nvGrpSpPr>
          <p:grpSpPr>
            <a:xfrm>
              <a:off x="5695124" y="1140977"/>
              <a:ext cx="2245938" cy="1398445"/>
              <a:chOff x="5593206" y="1197621"/>
              <a:chExt cx="2245938" cy="1398445"/>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t="25617"/>
              <a:stretch/>
            </p:blipFill>
            <p:spPr>
              <a:xfrm>
                <a:off x="6016767" y="1197621"/>
                <a:ext cx="1365525" cy="1398445"/>
              </a:xfrm>
              <a:prstGeom prst="rect">
                <a:avLst/>
              </a:prstGeom>
            </p:spPr>
          </p:pic>
          <p:sp>
            <p:nvSpPr>
              <p:cNvPr id="23" name="TextBox 22"/>
              <p:cNvSpPr txBox="1"/>
              <p:nvPr/>
            </p:nvSpPr>
            <p:spPr>
              <a:xfrm rot="774764">
                <a:off x="7435649" y="1318107"/>
                <a:ext cx="403495" cy="707886"/>
              </a:xfrm>
              <a:prstGeom prst="rect">
                <a:avLst/>
              </a:prstGeom>
              <a:noFill/>
            </p:spPr>
            <p:txBody>
              <a:bodyPr wrap="square" rtlCol="0">
                <a:spAutoFit/>
              </a:bodyPr>
              <a:lstStyle/>
              <a:p>
                <a:pPr algn="ctr"/>
                <a:r>
                  <a:rPr lang="en-US" sz="4000" b="1" smtClean="0">
                    <a:solidFill>
                      <a:srgbClr val="E31836"/>
                    </a:solidFill>
                    <a:latin typeface="Arial Narrow" charset="0"/>
                    <a:ea typeface="Arial Narrow" charset="0"/>
                    <a:cs typeface="Arial Narrow" charset="0"/>
                  </a:rPr>
                  <a:t>?</a:t>
                </a:r>
                <a:endParaRPr lang="en-US" sz="4000" b="1" dirty="0">
                  <a:solidFill>
                    <a:srgbClr val="E31836"/>
                  </a:solidFill>
                  <a:latin typeface="Arial Narrow" charset="0"/>
                  <a:ea typeface="Arial Narrow" charset="0"/>
                  <a:cs typeface="Arial Narrow" charset="0"/>
                </a:endParaRPr>
              </a:p>
            </p:txBody>
          </p:sp>
          <p:sp>
            <p:nvSpPr>
              <p:cNvPr id="24" name="TextBox 23"/>
              <p:cNvSpPr txBox="1"/>
              <p:nvPr/>
            </p:nvSpPr>
            <p:spPr>
              <a:xfrm rot="21133137">
                <a:off x="5593206" y="1800517"/>
                <a:ext cx="403495" cy="523220"/>
              </a:xfrm>
              <a:prstGeom prst="rect">
                <a:avLst/>
              </a:prstGeom>
              <a:noFill/>
            </p:spPr>
            <p:txBody>
              <a:bodyPr wrap="square" rtlCol="0">
                <a:spAutoFit/>
              </a:bodyPr>
              <a:lstStyle/>
              <a:p>
                <a:pPr algn="ctr"/>
                <a:r>
                  <a:rPr lang="en-US" sz="2800" b="1" smtClean="0">
                    <a:latin typeface="Arial Narrow" charset="0"/>
                    <a:ea typeface="Arial Narrow" charset="0"/>
                    <a:cs typeface="Arial Narrow" charset="0"/>
                  </a:rPr>
                  <a:t>?</a:t>
                </a:r>
                <a:endParaRPr lang="en-US" sz="2800" b="1" dirty="0">
                  <a:latin typeface="Arial Narrow" charset="0"/>
                  <a:ea typeface="Arial Narrow" charset="0"/>
                  <a:cs typeface="Arial Narrow" charset="0"/>
                </a:endParaRPr>
              </a:p>
            </p:txBody>
          </p:sp>
        </p:grpSp>
      </p:grpSp>
      <p:grpSp>
        <p:nvGrpSpPr>
          <p:cNvPr id="32" name="Group 31"/>
          <p:cNvGrpSpPr/>
          <p:nvPr/>
        </p:nvGrpSpPr>
        <p:grpSpPr>
          <a:xfrm>
            <a:off x="140374" y="4602582"/>
            <a:ext cx="3288280" cy="1867005"/>
            <a:chOff x="393598" y="4292458"/>
            <a:chExt cx="3288280" cy="1867005"/>
          </a:xfrm>
        </p:grpSpPr>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5133" y="4292458"/>
              <a:ext cx="1862310" cy="853558"/>
            </a:xfrm>
            <a:prstGeom prst="rect">
              <a:avLst/>
            </a:prstGeom>
          </p:spPr>
        </p:pic>
        <p:sp>
          <p:nvSpPr>
            <p:cNvPr id="26" name="TextBox 25"/>
            <p:cNvSpPr txBox="1"/>
            <p:nvPr/>
          </p:nvSpPr>
          <p:spPr>
            <a:xfrm>
              <a:off x="393598" y="5328466"/>
              <a:ext cx="3288280" cy="830997"/>
            </a:xfrm>
            <a:prstGeom prst="rect">
              <a:avLst/>
            </a:prstGeom>
            <a:noFill/>
          </p:spPr>
          <p:txBody>
            <a:bodyPr wrap="square" rtlCol="0">
              <a:spAutoFit/>
            </a:bodyPr>
            <a:lstStyle/>
            <a:p>
              <a:pPr algn="ctr"/>
              <a:r>
                <a:rPr lang="en-US" sz="2400" b="1" dirty="0" smtClean="0">
                  <a:latin typeface="Arial Narrow" charset="0"/>
                  <a:ea typeface="Arial Narrow" charset="0"/>
                  <a:cs typeface="Arial Narrow" charset="0"/>
                </a:rPr>
                <a:t>Funding Can Be Layered to Increase Efficiency</a:t>
              </a:r>
              <a:endParaRPr lang="en-US" sz="2400" b="1" dirty="0">
                <a:latin typeface="Arial Narrow" charset="0"/>
                <a:ea typeface="Arial Narrow" charset="0"/>
                <a:cs typeface="Arial Narrow" charset="0"/>
              </a:endParaRPr>
            </a:p>
          </p:txBody>
        </p:sp>
      </p:grpSp>
      <p:pic>
        <p:nvPicPr>
          <p:cNvPr id="1026" name="Picture 2" descr="C:\Users\MillerS\AppData\Local\Microsoft\Windows\Temporary Internet Files\Content.IE5\7DMQLJQO\clone[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73192" y="2936640"/>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59838" y="4652896"/>
            <a:ext cx="2550117" cy="830997"/>
          </a:xfrm>
          <a:prstGeom prst="rect">
            <a:avLst/>
          </a:prstGeom>
          <a:noFill/>
        </p:spPr>
        <p:txBody>
          <a:bodyPr wrap="square" rtlCol="0">
            <a:spAutoFit/>
          </a:bodyPr>
          <a:lstStyle/>
          <a:p>
            <a:pPr algn="ctr"/>
            <a:r>
              <a:rPr lang="en-US" sz="2400" b="1" dirty="0" smtClean="0">
                <a:latin typeface="Arial Narrow" panose="020B0606020202030204" pitchFamily="34" charset="0"/>
              </a:rPr>
              <a:t>Duplication of Benefits</a:t>
            </a:r>
            <a:endParaRPr lang="en-US" sz="2400" b="1" dirty="0">
              <a:latin typeface="Arial Narrow" panose="020B0606020202030204" pitchFamily="34" charset="0"/>
            </a:endParaRPr>
          </a:p>
        </p:txBody>
      </p:sp>
      <p:sp>
        <p:nvSpPr>
          <p:cNvPr id="3" name="TextBox 2"/>
          <p:cNvSpPr txBox="1"/>
          <p:nvPr/>
        </p:nvSpPr>
        <p:spPr>
          <a:xfrm>
            <a:off x="140374" y="773719"/>
            <a:ext cx="8737553" cy="830997"/>
          </a:xfrm>
          <a:prstGeom prst="rect">
            <a:avLst/>
          </a:prstGeom>
          <a:noFill/>
        </p:spPr>
        <p:txBody>
          <a:bodyPr wrap="square" rtlCol="0">
            <a:spAutoFit/>
          </a:bodyPr>
          <a:lstStyle/>
          <a:p>
            <a:pPr lvl="0" algn="ctr">
              <a:buClr>
                <a:srgbClr val="FF0000"/>
              </a:buClr>
            </a:pPr>
            <a:r>
              <a:rPr lang="en-US" sz="2400" b="1" dirty="0">
                <a:solidFill>
                  <a:prstClr val="black"/>
                </a:solidFill>
                <a:latin typeface="Arial Narrow" panose="020B0606020202030204" pitchFamily="34" charset="0"/>
              </a:rPr>
              <a:t>YOU may be called upon to help implement community recovery and coordinate the utilization of these funds. </a:t>
            </a:r>
          </a:p>
        </p:txBody>
      </p:sp>
    </p:spTree>
    <p:extLst>
      <p:ext uri="{BB962C8B-B14F-4D97-AF65-F5344CB8AC3E}">
        <p14:creationId xmlns:p14="http://schemas.microsoft.com/office/powerpoint/2010/main" val="16984873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1" y="304799"/>
            <a:ext cx="8853437" cy="425303"/>
          </a:xfrm>
        </p:spPr>
        <p:txBody>
          <a:bodyPr/>
          <a:lstStyle/>
          <a:p>
            <a:r>
              <a:rPr lang="en-US" dirty="0" smtClean="0"/>
              <a:t>This can be </a:t>
            </a:r>
            <a:r>
              <a:rPr lang="en-US" dirty="0"/>
              <a:t>so confusing…..and overwhelming!!!!!!</a:t>
            </a:r>
          </a:p>
        </p:txBody>
      </p:sp>
      <p:sp>
        <p:nvSpPr>
          <p:cNvPr id="3" name="Content Placeholder 2"/>
          <p:cNvSpPr>
            <a:spLocks noGrp="1"/>
          </p:cNvSpPr>
          <p:nvPr>
            <p:ph idx="1"/>
          </p:nvPr>
        </p:nvSpPr>
        <p:spPr>
          <a:xfrm>
            <a:off x="307974" y="1509804"/>
            <a:ext cx="4798597" cy="4862513"/>
          </a:xfrm>
        </p:spPr>
        <p:txBody>
          <a:bodyPr/>
          <a:lstStyle/>
          <a:p>
            <a:pPr>
              <a:spcBef>
                <a:spcPts val="0"/>
              </a:spcBef>
            </a:pPr>
            <a:r>
              <a:rPr lang="en-US" sz="2000" dirty="0" smtClean="0">
                <a:latin typeface="Arial Narrow" panose="020B0606020202030204" pitchFamily="34" charset="0"/>
              </a:rPr>
              <a:t>Conduct a thorough Needs Assessment</a:t>
            </a:r>
          </a:p>
          <a:p>
            <a:pPr>
              <a:spcBef>
                <a:spcPts val="0"/>
              </a:spcBef>
            </a:pPr>
            <a:r>
              <a:rPr lang="en-US" sz="2000" dirty="0" smtClean="0">
                <a:latin typeface="Arial Narrow" panose="020B0606020202030204" pitchFamily="34" charset="0"/>
              </a:rPr>
              <a:t>Submit Documentation</a:t>
            </a:r>
          </a:p>
          <a:p>
            <a:pPr>
              <a:spcBef>
                <a:spcPts val="0"/>
              </a:spcBef>
            </a:pPr>
            <a:r>
              <a:rPr lang="en-US" sz="2000" dirty="0" smtClean="0">
                <a:latin typeface="Arial Narrow" panose="020B0606020202030204" pitchFamily="34" charset="0"/>
              </a:rPr>
              <a:t>Prepare </a:t>
            </a:r>
            <a:r>
              <a:rPr lang="en-US" sz="2000" dirty="0">
                <a:latin typeface="Arial Narrow" panose="020B0606020202030204" pitchFamily="34" charset="0"/>
              </a:rPr>
              <a:t>an Action </a:t>
            </a:r>
            <a:r>
              <a:rPr lang="en-US" sz="2000" dirty="0" smtClean="0">
                <a:latin typeface="Arial Narrow" panose="020B0606020202030204" pitchFamily="34" charset="0"/>
              </a:rPr>
              <a:t>Plan</a:t>
            </a:r>
            <a:r>
              <a:rPr lang="en-US" sz="2000" b="1" dirty="0" smtClean="0">
                <a:latin typeface="Arial Narrow" panose="020B0606020202030204" pitchFamily="34" charset="0"/>
              </a:rPr>
              <a:t> </a:t>
            </a:r>
          </a:p>
          <a:p>
            <a:pPr>
              <a:spcBef>
                <a:spcPts val="0"/>
              </a:spcBef>
            </a:pPr>
            <a:r>
              <a:rPr lang="en-US" sz="2000" dirty="0" smtClean="0">
                <a:latin typeface="Arial Narrow" panose="020B0606020202030204" pitchFamily="34" charset="0"/>
              </a:rPr>
              <a:t>Work </a:t>
            </a:r>
            <a:r>
              <a:rPr lang="en-US" sz="2000" dirty="0">
                <a:latin typeface="Arial Narrow" panose="020B0606020202030204" pitchFamily="34" charset="0"/>
              </a:rPr>
              <a:t>with other entities to distribute </a:t>
            </a:r>
            <a:r>
              <a:rPr lang="en-US" sz="2000" dirty="0" smtClean="0">
                <a:latin typeface="Arial Narrow" panose="020B0606020202030204" pitchFamily="34" charset="0"/>
              </a:rPr>
              <a:t>funds</a:t>
            </a:r>
          </a:p>
          <a:p>
            <a:pPr>
              <a:spcBef>
                <a:spcPts val="0"/>
              </a:spcBef>
            </a:pPr>
            <a:r>
              <a:rPr lang="en-US" sz="2000" dirty="0" smtClean="0">
                <a:latin typeface="Arial Narrow" panose="020B0606020202030204" pitchFamily="34" charset="0"/>
              </a:rPr>
              <a:t>Communicate HUD DR-specific compliance requirements</a:t>
            </a:r>
          </a:p>
          <a:p>
            <a:pPr>
              <a:spcBef>
                <a:spcPts val="0"/>
              </a:spcBef>
            </a:pPr>
            <a:r>
              <a:rPr lang="en-US" sz="2000" dirty="0">
                <a:latin typeface="Arial Narrow" panose="020B0606020202030204" pitchFamily="34" charset="0"/>
              </a:rPr>
              <a:t>Administer </a:t>
            </a:r>
            <a:r>
              <a:rPr lang="en-US" sz="2000" dirty="0" smtClean="0">
                <a:latin typeface="Arial Narrow" panose="020B0606020202030204" pitchFamily="34" charset="0"/>
              </a:rPr>
              <a:t>disaster-specific </a:t>
            </a:r>
            <a:r>
              <a:rPr lang="en-US" sz="2000" dirty="0">
                <a:latin typeface="Arial Narrow" panose="020B0606020202030204" pitchFamily="34" charset="0"/>
              </a:rPr>
              <a:t>programs and </a:t>
            </a:r>
            <a:r>
              <a:rPr lang="en-US" sz="2000" dirty="0" smtClean="0">
                <a:latin typeface="Arial Narrow" panose="020B0606020202030204" pitchFamily="34" charset="0"/>
              </a:rPr>
              <a:t>activities</a:t>
            </a:r>
          </a:p>
          <a:p>
            <a:pPr>
              <a:spcBef>
                <a:spcPts val="0"/>
              </a:spcBef>
            </a:pPr>
            <a:r>
              <a:rPr lang="en-US" sz="2000" dirty="0" smtClean="0">
                <a:latin typeface="Arial Narrow" panose="020B0606020202030204" pitchFamily="34" charset="0"/>
              </a:rPr>
              <a:t>Monitor activities</a:t>
            </a:r>
          </a:p>
          <a:p>
            <a:pPr>
              <a:spcBef>
                <a:spcPts val="0"/>
              </a:spcBef>
            </a:pPr>
            <a:r>
              <a:rPr lang="en-US" sz="2000" dirty="0" smtClean="0">
                <a:latin typeface="Arial Narrow" panose="020B0606020202030204" pitchFamily="34" charset="0"/>
              </a:rPr>
              <a:t>Provide technical assistance  </a:t>
            </a:r>
            <a:endParaRPr lang="en-US" sz="2000" dirty="0">
              <a:latin typeface="Arial Narrow" panose="020B0606020202030204" pitchFamily="34" charset="0"/>
            </a:endParaRPr>
          </a:p>
          <a:p>
            <a:pPr>
              <a:spcBef>
                <a:spcPts val="0"/>
              </a:spcBef>
            </a:pPr>
            <a:r>
              <a:rPr lang="en-US" sz="2000" b="1" dirty="0" smtClean="0">
                <a:latin typeface="Arial Narrow" panose="020B0606020202030204" pitchFamily="34" charset="0"/>
              </a:rPr>
              <a:t>AND</a:t>
            </a:r>
            <a:r>
              <a:rPr lang="en-US" sz="2000" dirty="0" smtClean="0">
                <a:latin typeface="Arial Narrow" panose="020B0606020202030204" pitchFamily="34" charset="0"/>
              </a:rPr>
              <a:t> carry your normal workload….. </a:t>
            </a:r>
          </a:p>
          <a:p>
            <a:pPr marL="0" indent="0">
              <a:spcBef>
                <a:spcPts val="0"/>
              </a:spcBef>
              <a:buNone/>
            </a:pPr>
            <a:endParaRPr lang="en-US" sz="2000" dirty="0" smtClean="0">
              <a:latin typeface="Arial Narrow" panose="020B0606020202030204" pitchFamily="34" charset="0"/>
            </a:endParaRPr>
          </a:p>
          <a:p>
            <a:pPr>
              <a:spcBef>
                <a:spcPts val="0"/>
              </a:spcBef>
              <a:buSzPct val="150000"/>
              <a:buFont typeface="Wingdings" panose="05000000000000000000" pitchFamily="2" charset="2"/>
              <a:buChar char="v"/>
            </a:pPr>
            <a:r>
              <a:rPr lang="en-US" sz="2400" b="1" dirty="0" smtClean="0">
                <a:latin typeface="Arial Narrow" panose="020B0606020202030204" pitchFamily="34" charset="0"/>
              </a:rPr>
              <a:t>And we are are just getting started….. </a:t>
            </a:r>
            <a:endParaRPr lang="en-US" sz="2400" b="1" dirty="0">
              <a:latin typeface="Arial Narrow" panose="020B0606020202030204" pitchFamily="34" charset="0"/>
            </a:endParaRPr>
          </a:p>
          <a:p>
            <a:pPr>
              <a:spcBef>
                <a:spcPts val="600"/>
              </a:spcBef>
            </a:pPr>
            <a:endParaRPr lang="en-US" sz="2200" dirty="0"/>
          </a:p>
          <a:p>
            <a:pPr lvl="1"/>
            <a:endParaRPr lang="en-US" sz="2400" b="1" dirty="0" smtClean="0"/>
          </a:p>
          <a:p>
            <a:pPr marL="0" indent="0">
              <a:buNone/>
            </a:pPr>
            <a:endParaRPr lang="en-US" dirty="0"/>
          </a:p>
        </p:txBody>
      </p:sp>
      <p:sp>
        <p:nvSpPr>
          <p:cNvPr id="5" name="AutoShape 2" descr="Inline image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Box 3"/>
          <p:cNvSpPr txBox="1"/>
          <p:nvPr/>
        </p:nvSpPr>
        <p:spPr>
          <a:xfrm>
            <a:off x="307976" y="801855"/>
            <a:ext cx="841399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v"/>
            </a:pPr>
            <a:r>
              <a:rPr lang="en-US" sz="2400" b="1" dirty="0" smtClean="0">
                <a:latin typeface="Arial Narrow" panose="020B0606020202030204" pitchFamily="34" charset="0"/>
              </a:rPr>
              <a:t>Will you be ready to: </a:t>
            </a:r>
            <a:endParaRPr lang="en-US" sz="2400" b="1" dirty="0">
              <a:latin typeface="Arial Narrow" panose="020B0606020202030204" pitchFamily="34" charset="0"/>
            </a:endParaRPr>
          </a:p>
        </p:txBody>
      </p:sp>
      <p:pic>
        <p:nvPicPr>
          <p:cNvPr id="3076" name="Picture 4" descr="C:\Users\MillerS\AppData\Local\Microsoft\Windows\Temporary Internet Files\Content.IE5\1IP1I4NF\frustration[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3087" y="2137410"/>
            <a:ext cx="2903220" cy="3147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7819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two primary funding sources we are focusing on</a:t>
            </a:r>
            <a:endParaRPr lang="en-US" dirty="0"/>
          </a:p>
        </p:txBody>
      </p:sp>
      <p:pic>
        <p:nvPicPr>
          <p:cNvPr id="2050" name="Picture 2" descr="C:\Users\MillerS\AppData\Local\Microsoft\Windows\Temporary Internet Files\Content.IE5\1IP1I4NF\FEMA-Logo[1].gif"/>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5249" y="1850116"/>
            <a:ext cx="3221502" cy="3099607"/>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MillerS\AppData\Local\Microsoft\Windows\Temporary Internet Files\Content.IE5\7DMQLJQO\5790406418_d611711db6_z[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9963" y="1814739"/>
            <a:ext cx="3252235" cy="319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6359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prstGeom prst="rect">
            <a:avLst/>
          </a:prstGeom>
          <a:noFill/>
        </p:spPr>
        <p:txBody>
          <a:bodyPr>
            <a:noAutofit/>
          </a:bodyPr>
          <a:lstStyle/>
          <a:p>
            <a:r>
              <a:rPr lang="en-US" dirty="0" smtClean="0"/>
              <a:t>FEMA Public Assistance (PA) Foundation and Purpose</a:t>
            </a:r>
          </a:p>
        </p:txBody>
      </p:sp>
      <p:sp>
        <p:nvSpPr>
          <p:cNvPr id="3" name="Content Placeholder 2"/>
          <p:cNvSpPr>
            <a:spLocks noGrp="1"/>
          </p:cNvSpPr>
          <p:nvPr>
            <p:ph idx="1"/>
          </p:nvPr>
        </p:nvSpPr>
        <p:spPr>
          <a:xfrm>
            <a:off x="126730" y="942849"/>
            <a:ext cx="5826749" cy="4282889"/>
          </a:xfrm>
        </p:spPr>
        <p:txBody>
          <a:bodyPr/>
          <a:lstStyle/>
          <a:p>
            <a:pPr lvl="0">
              <a:spcAft>
                <a:spcPts val="1200"/>
              </a:spcAft>
            </a:pPr>
            <a:r>
              <a:rPr lang="en-US" sz="2800" dirty="0" smtClean="0"/>
              <a:t>Authorized by the </a:t>
            </a:r>
            <a:r>
              <a:rPr lang="en-US" sz="2800" b="1" dirty="0" smtClean="0"/>
              <a:t>Stafford Act</a:t>
            </a:r>
          </a:p>
          <a:p>
            <a:pPr lvl="0">
              <a:spcAft>
                <a:spcPts val="1200"/>
              </a:spcAft>
            </a:pPr>
            <a:r>
              <a:rPr lang="en-US" sz="2800" b="1" dirty="0" smtClean="0"/>
              <a:t>Reimburses</a:t>
            </a:r>
            <a:r>
              <a:rPr lang="en-US" sz="2800" dirty="0" smtClean="0"/>
              <a:t> eligible local governments and non-profit applicants for response </a:t>
            </a:r>
            <a:r>
              <a:rPr lang="en-US" sz="2800" dirty="0"/>
              <a:t>and recovery </a:t>
            </a:r>
            <a:r>
              <a:rPr lang="en-US" sz="2800" dirty="0" smtClean="0"/>
              <a:t>activity costs</a:t>
            </a:r>
            <a:endParaRPr lang="en-US" sz="2800" dirty="0"/>
          </a:p>
          <a:p>
            <a:pPr lvl="0">
              <a:spcAft>
                <a:spcPts val="1200"/>
              </a:spcAft>
            </a:pPr>
            <a:r>
              <a:rPr lang="en-US" sz="2800" dirty="0"/>
              <a:t>Federal </a:t>
            </a:r>
            <a:r>
              <a:rPr lang="en-US" sz="2800" b="1" dirty="0"/>
              <a:t>cost share </a:t>
            </a:r>
            <a:r>
              <a:rPr lang="en-US" sz="2800" dirty="0" smtClean="0"/>
              <a:t>of no </a:t>
            </a:r>
            <a:r>
              <a:rPr lang="en-US" sz="2800" dirty="0"/>
              <a:t>less than </a:t>
            </a:r>
            <a:r>
              <a:rPr lang="en-US" sz="2800" b="1" dirty="0" smtClean="0"/>
              <a:t>75%</a:t>
            </a:r>
          </a:p>
          <a:p>
            <a:pPr lvl="0">
              <a:spcAft>
                <a:spcPts val="1200"/>
              </a:spcAft>
            </a:pPr>
            <a:r>
              <a:rPr lang="en-US" sz="2800" dirty="0" smtClean="0"/>
              <a:t>Federal </a:t>
            </a:r>
            <a:r>
              <a:rPr lang="en-US" sz="2800" dirty="0"/>
              <a:t>cost share </a:t>
            </a:r>
            <a:r>
              <a:rPr lang="en-US" sz="2800" b="1" dirty="0"/>
              <a:t>may be </a:t>
            </a:r>
            <a:r>
              <a:rPr lang="en-US" sz="2800" b="1" dirty="0" smtClean="0"/>
              <a:t>raised</a:t>
            </a:r>
          </a:p>
          <a:p>
            <a:pPr lvl="0">
              <a:spcAft>
                <a:spcPts val="1200"/>
              </a:spcAft>
            </a:pPr>
            <a:r>
              <a:rPr lang="en-US" sz="2800" b="1" dirty="0" smtClean="0"/>
              <a:t>State or Tribe </a:t>
            </a:r>
            <a:r>
              <a:rPr lang="en-US" sz="2800" dirty="0" smtClean="0"/>
              <a:t>is the Applicant</a:t>
            </a:r>
          </a:p>
          <a:p>
            <a:pPr lvl="0">
              <a:spcAft>
                <a:spcPts val="1200"/>
              </a:spcAft>
            </a:pPr>
            <a:r>
              <a:rPr lang="en-US" sz="2800" dirty="0" smtClean="0"/>
              <a:t>Available when thresholds have been met for Presidential declaration</a:t>
            </a:r>
            <a:endParaRPr lang="en-US" sz="2800" dirty="0"/>
          </a:p>
        </p:txBody>
      </p:sp>
      <p:pic>
        <p:nvPicPr>
          <p:cNvPr id="6" name="Picture 5" descr="noun_vortex_2297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0475" y="1831513"/>
            <a:ext cx="2891978" cy="2891978"/>
          </a:xfrm>
          <a:prstGeom prst="rect">
            <a:avLst/>
          </a:prstGeom>
        </p:spPr>
      </p:pic>
    </p:spTree>
    <p:extLst>
      <p:ext uri="{BB962C8B-B14F-4D97-AF65-F5344CB8AC3E}">
        <p14:creationId xmlns:p14="http://schemas.microsoft.com/office/powerpoint/2010/main" val="7486569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Fema</a:t>
            </a:r>
            <a:r>
              <a:rPr lang="en-US" dirty="0" smtClean="0"/>
              <a:t> pa Categories of Emergency &amp; Permanent Work</a:t>
            </a:r>
            <a:endParaRPr lang="en-US" dirty="0"/>
          </a:p>
        </p:txBody>
      </p:sp>
      <p:pic>
        <p:nvPicPr>
          <p:cNvPr id="15" name="Content Placeholder 2" descr="garbage truck.png"/>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3625" b="-1487"/>
          <a:stretch/>
        </p:blipFill>
        <p:spPr>
          <a:xfrm flipH="1">
            <a:off x="978773" y="1760591"/>
            <a:ext cx="1084541" cy="476287"/>
          </a:xfrm>
        </p:spPr>
      </p:pic>
      <p:graphicFrame>
        <p:nvGraphicFramePr>
          <p:cNvPr id="6" name="Diagram 5"/>
          <p:cNvGraphicFramePr/>
          <p:nvPr>
            <p:extLst>
              <p:ext uri="{D42A27DB-BD31-4B8C-83A1-F6EECF244321}">
                <p14:modId xmlns:p14="http://schemas.microsoft.com/office/powerpoint/2010/main" val="4294894673"/>
              </p:ext>
            </p:extLst>
          </p:nvPr>
        </p:nvGraphicFramePr>
        <p:xfrm>
          <a:off x="4581740" y="1428750"/>
          <a:ext cx="4390054" cy="4155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9" name="Picture 18" descr="road block.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3633" y="2958667"/>
            <a:ext cx="949130" cy="946297"/>
          </a:xfrm>
          <a:prstGeom prst="rect">
            <a:avLst/>
          </a:prstGeom>
        </p:spPr>
      </p:pic>
      <p:pic>
        <p:nvPicPr>
          <p:cNvPr id="12" name="Picture 11" descr="icon_12246.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25200" y="2855332"/>
            <a:ext cx="1152965" cy="1152965"/>
          </a:xfrm>
          <a:prstGeom prst="rect">
            <a:avLst/>
          </a:prstGeom>
        </p:spPr>
      </p:pic>
      <p:pic>
        <p:nvPicPr>
          <p:cNvPr id="13" name="Picture 12" descr="icon_13610.p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0096" y="2949361"/>
            <a:ext cx="1114178" cy="1114178"/>
          </a:xfrm>
          <a:prstGeom prst="rect">
            <a:avLst/>
          </a:prstGeom>
        </p:spPr>
      </p:pic>
      <p:pic>
        <p:nvPicPr>
          <p:cNvPr id="14" name="Picture 1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40195" y="4473065"/>
            <a:ext cx="935582" cy="935582"/>
          </a:xfrm>
          <a:prstGeom prst="rect">
            <a:avLst/>
          </a:prstGeom>
        </p:spPr>
      </p:pic>
      <p:pic>
        <p:nvPicPr>
          <p:cNvPr id="16" name="Picture 15" descr="sewer.pn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083795" y="4577382"/>
            <a:ext cx="899838" cy="726948"/>
          </a:xfrm>
          <a:prstGeom prst="rect">
            <a:avLst/>
          </a:prstGeom>
        </p:spPr>
      </p:pic>
      <p:pic>
        <p:nvPicPr>
          <p:cNvPr id="17" name="Picture 16" descr="icon_4928.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228103" y="1565755"/>
            <a:ext cx="863945" cy="863945"/>
          </a:xfrm>
          <a:prstGeom prst="rect">
            <a:avLst/>
          </a:prstGeom>
        </p:spPr>
      </p:pic>
    </p:spTree>
    <p:extLst>
      <p:ext uri="{BB962C8B-B14F-4D97-AF65-F5344CB8AC3E}">
        <p14:creationId xmlns:p14="http://schemas.microsoft.com/office/powerpoint/2010/main" val="19764056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HUD CDBG-DR Foundation </a:t>
            </a:r>
            <a:r>
              <a:rPr lang="en-US" dirty="0"/>
              <a:t>and Purpose</a:t>
            </a:r>
          </a:p>
        </p:txBody>
      </p:sp>
      <p:sp>
        <p:nvSpPr>
          <p:cNvPr id="3" name="Content Placeholder 2"/>
          <p:cNvSpPr>
            <a:spLocks noGrp="1"/>
          </p:cNvSpPr>
          <p:nvPr>
            <p:ph idx="1"/>
          </p:nvPr>
        </p:nvSpPr>
        <p:spPr>
          <a:xfrm>
            <a:off x="126731" y="1296919"/>
            <a:ext cx="8828637" cy="5655990"/>
          </a:xfrm>
        </p:spPr>
        <p:txBody>
          <a:bodyPr/>
          <a:lstStyle/>
          <a:p>
            <a:pPr>
              <a:spcBef>
                <a:spcPts val="600"/>
              </a:spcBef>
            </a:pPr>
            <a:r>
              <a:rPr lang="en-US" sz="2800" dirty="0"/>
              <a:t>Congress first appropriated funds to CDBG for long-term disaster recovery in </a:t>
            </a:r>
            <a:r>
              <a:rPr lang="en-US" sz="2800" dirty="0" smtClean="0"/>
              <a:t>1992.</a:t>
            </a:r>
          </a:p>
          <a:p>
            <a:pPr>
              <a:spcBef>
                <a:spcPts val="600"/>
              </a:spcBef>
            </a:pPr>
            <a:r>
              <a:rPr lang="en-US" sz="2800" dirty="0"/>
              <a:t>No annual appropriation for CDBG disaster recovery and Statutory authority is via individual supplemental appropriations.  As a result – no regulations specific to disaster </a:t>
            </a:r>
            <a:r>
              <a:rPr lang="en-US" sz="2800" dirty="0" smtClean="0"/>
              <a:t>recovery.</a:t>
            </a:r>
            <a:endParaRPr lang="en-US" sz="2800" dirty="0"/>
          </a:p>
          <a:p>
            <a:pPr>
              <a:spcBef>
                <a:spcPts val="600"/>
              </a:spcBef>
            </a:pPr>
            <a:r>
              <a:rPr lang="en-US" sz="2800" dirty="0" smtClean="0"/>
              <a:t>Since </a:t>
            </a:r>
            <a:r>
              <a:rPr lang="en-US" sz="2800" dirty="0"/>
              <a:t>1993, HUD has provided more than </a:t>
            </a:r>
            <a:r>
              <a:rPr lang="en-US" sz="2800" b="1" dirty="0"/>
              <a:t>$47 billion in CDBG-DR </a:t>
            </a:r>
            <a:r>
              <a:rPr lang="en-US" sz="2800" dirty="0"/>
              <a:t>funds for impacted communities in 19 allocations.</a:t>
            </a:r>
          </a:p>
          <a:p>
            <a:pPr>
              <a:spcBef>
                <a:spcPts val="600"/>
              </a:spcBef>
            </a:pPr>
            <a:r>
              <a:rPr lang="en-US" sz="2800" dirty="0"/>
              <a:t>The first allocation (1993 Andrew) was </a:t>
            </a:r>
            <a:r>
              <a:rPr lang="en-US" sz="2800" b="1" dirty="0"/>
              <a:t>$85 </a:t>
            </a:r>
            <a:r>
              <a:rPr lang="en-US" sz="2800" b="1" dirty="0" smtClean="0"/>
              <a:t>million,</a:t>
            </a:r>
            <a:r>
              <a:rPr lang="en-US" sz="2800" dirty="0" smtClean="0"/>
              <a:t> while </a:t>
            </a:r>
            <a:r>
              <a:rPr lang="en-US" sz="2800" dirty="0"/>
              <a:t>the most recent allocation was </a:t>
            </a:r>
            <a:r>
              <a:rPr lang="en-US" sz="2800" b="1" dirty="0"/>
              <a:t>$300 million. </a:t>
            </a:r>
          </a:p>
          <a:p>
            <a:pPr marL="0" indent="0">
              <a:buNone/>
            </a:pPr>
            <a:endParaRPr lang="en-US" dirty="0"/>
          </a:p>
        </p:txBody>
      </p:sp>
    </p:spTree>
    <p:extLst>
      <p:ext uri="{BB962C8B-B14F-4D97-AF65-F5344CB8AC3E}">
        <p14:creationId xmlns:p14="http://schemas.microsoft.com/office/powerpoint/2010/main" val="3938858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HUD CDBG-DR Foundation </a:t>
            </a:r>
            <a:r>
              <a:rPr lang="en-US" dirty="0"/>
              <a:t>and </a:t>
            </a:r>
            <a:r>
              <a:rPr lang="en-US" dirty="0" smtClean="0"/>
              <a:t>Purpose (</a:t>
            </a:r>
            <a:r>
              <a:rPr lang="en-US" cap="none" dirty="0" smtClean="0"/>
              <a:t>cont.</a:t>
            </a:r>
            <a:r>
              <a:rPr lang="en-US" dirty="0" smtClean="0"/>
              <a:t>)</a:t>
            </a:r>
            <a:endParaRPr lang="en-US" dirty="0"/>
          </a:p>
        </p:txBody>
      </p:sp>
      <p:sp>
        <p:nvSpPr>
          <p:cNvPr id="3" name="Content Placeholder 2"/>
          <p:cNvSpPr>
            <a:spLocks noGrp="1"/>
          </p:cNvSpPr>
          <p:nvPr>
            <p:ph idx="1"/>
          </p:nvPr>
        </p:nvSpPr>
        <p:spPr>
          <a:xfrm>
            <a:off x="126731" y="1317467"/>
            <a:ext cx="8828637" cy="5655990"/>
          </a:xfrm>
        </p:spPr>
        <p:txBody>
          <a:bodyPr/>
          <a:lstStyle/>
          <a:p>
            <a:pPr>
              <a:spcBef>
                <a:spcPts val="600"/>
              </a:spcBef>
            </a:pPr>
            <a:r>
              <a:rPr lang="en-US" sz="2800" dirty="0" smtClean="0"/>
              <a:t>These </a:t>
            </a:r>
            <a:r>
              <a:rPr lang="en-US" sz="2800" dirty="0"/>
              <a:t>funds were provided for all forms of hazards</a:t>
            </a:r>
            <a:r>
              <a:rPr lang="en-US" sz="2800" dirty="0" smtClean="0"/>
              <a:t>.</a:t>
            </a:r>
          </a:p>
          <a:p>
            <a:pPr>
              <a:spcBef>
                <a:spcPts val="600"/>
              </a:spcBef>
            </a:pPr>
            <a:r>
              <a:rPr lang="en-US" sz="2800" dirty="0" smtClean="0"/>
              <a:t>Through </a:t>
            </a:r>
            <a:r>
              <a:rPr lang="en-US" sz="2800" dirty="0"/>
              <a:t>the flexibility of the CDBG program, HUD is able to assist communities that otherwise might not recover due to limited capacity and resources. </a:t>
            </a:r>
            <a:endParaRPr lang="en-US" sz="2800" dirty="0" smtClean="0"/>
          </a:p>
          <a:p>
            <a:pPr>
              <a:spcBef>
                <a:spcPts val="600"/>
              </a:spcBef>
            </a:pPr>
            <a:r>
              <a:rPr lang="en-US" sz="2800" dirty="0" smtClean="0"/>
              <a:t>CDBG-DR </a:t>
            </a:r>
            <a:r>
              <a:rPr lang="en-US" sz="2800" dirty="0"/>
              <a:t>funds supplement the federal government’s standard recovery assistance programs administered by the Federal Emergency Management Agency (FEMA), the Small Business Administration (SBA), and the U.S. Army Corps of Engineers (USACE). </a:t>
            </a:r>
            <a:endParaRPr lang="en-US" sz="2800" dirty="0" smtClean="0"/>
          </a:p>
          <a:p>
            <a:pPr>
              <a:spcBef>
                <a:spcPts val="600"/>
              </a:spcBef>
            </a:pPr>
            <a:endParaRPr lang="en-US" sz="2400" dirty="0"/>
          </a:p>
          <a:p>
            <a:endParaRPr lang="en-US" dirty="0"/>
          </a:p>
        </p:txBody>
      </p:sp>
    </p:spTree>
    <p:extLst>
      <p:ext uri="{BB962C8B-B14F-4D97-AF65-F5344CB8AC3E}">
        <p14:creationId xmlns:p14="http://schemas.microsoft.com/office/powerpoint/2010/main" val="12275651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HUD CDBG - Disaster Recovery</a:t>
            </a:r>
            <a:endParaRPr lang="en-US" dirty="0"/>
          </a:p>
        </p:txBody>
      </p:sp>
      <p:pic>
        <p:nvPicPr>
          <p:cNvPr id="15" name="Content Placeholder 2" descr="garbage truck.png"/>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3625" b="-1487"/>
          <a:stretch/>
        </p:blipFill>
        <p:spPr>
          <a:xfrm flipH="1">
            <a:off x="604225" y="2040705"/>
            <a:ext cx="1084541" cy="476287"/>
          </a:xfrm>
        </p:spPr>
      </p:pic>
      <p:graphicFrame>
        <p:nvGraphicFramePr>
          <p:cNvPr id="6" name="Diagram 5"/>
          <p:cNvGraphicFramePr/>
          <p:nvPr>
            <p:extLst>
              <p:ext uri="{D42A27DB-BD31-4B8C-83A1-F6EECF244321}">
                <p14:modId xmlns:p14="http://schemas.microsoft.com/office/powerpoint/2010/main" val="2955092053"/>
              </p:ext>
            </p:extLst>
          </p:nvPr>
        </p:nvGraphicFramePr>
        <p:xfrm>
          <a:off x="4581740" y="1428750"/>
          <a:ext cx="4390054" cy="4155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26" name="Picture 2" descr="C:\Users\MillerS\AppData\Local\Microsoft\Windows\Temporary Internet Files\Content.IE5\U4J27OIA\red-stick-house-hi[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055778" y="2823982"/>
            <a:ext cx="1198020" cy="11860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MillerS\AppData\Local\Microsoft\Windows\Temporary Internet Files\Content.IE5\6IPOHWEX\CasaBirgitta[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12584" y="4488100"/>
            <a:ext cx="1889079" cy="121153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MillerS\AppData\Local\Microsoft\Windows\Temporary Internet Files\Content.IE5\6IPOHWEX\office_worker01[1].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04225" y="4432508"/>
            <a:ext cx="1474357" cy="122863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MillerS\AppData\Local\Microsoft\Windows\Temporary Internet Files\Content.IE5\6IPOHWEX\New Orleans Wall Section[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55740" y="991187"/>
            <a:ext cx="1755648" cy="90830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MillerS\AppData\Local\Microsoft\Windows\Temporary Internet Files\Content.IE5\7DMQLJQO\Jobs_movie_logo[1].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742008" y="3094888"/>
            <a:ext cx="1274140" cy="777207"/>
          </a:xfrm>
          <a:prstGeom prst="rect">
            <a:avLst/>
          </a:prstGeom>
          <a:solidFill>
            <a:schemeClr val="bg1"/>
          </a:solidFill>
          <a:ln>
            <a:solidFill>
              <a:schemeClr val="tx1"/>
            </a:solidFill>
          </a:ln>
        </p:spPr>
      </p:pic>
      <p:pic>
        <p:nvPicPr>
          <p:cNvPr id="12" name="Picture 11" descr="icon_12246.png"/>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478165" y="1702367"/>
            <a:ext cx="1152965" cy="1152965"/>
          </a:xfrm>
          <a:prstGeom prst="rect">
            <a:avLst/>
          </a:prstGeom>
        </p:spPr>
      </p:pic>
      <p:pic>
        <p:nvPicPr>
          <p:cNvPr id="13" name="Picture 1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36434" y="3086040"/>
            <a:ext cx="935582" cy="935582"/>
          </a:xfrm>
          <a:prstGeom prst="rect">
            <a:avLst/>
          </a:prstGeom>
        </p:spPr>
      </p:pic>
    </p:spTree>
    <p:extLst>
      <p:ext uri="{BB962C8B-B14F-4D97-AF65-F5344CB8AC3E}">
        <p14:creationId xmlns:p14="http://schemas.microsoft.com/office/powerpoint/2010/main" val="35258491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366677169"/>
              </p:ext>
            </p:extLst>
          </p:nvPr>
        </p:nvGraphicFramePr>
        <p:xfrm>
          <a:off x="290945" y="958700"/>
          <a:ext cx="8676792" cy="4699957"/>
        </p:xfrm>
        <a:graphic>
          <a:graphicData uri="http://schemas.openxmlformats.org/drawingml/2006/table">
            <a:tbl>
              <a:tblPr firstRow="1" firstCol="1" bandRow="1">
                <a:tableStyleId>{5202B0CA-FC54-4496-8BCA-5EF66A818D29}</a:tableStyleId>
              </a:tblPr>
              <a:tblGrid>
                <a:gridCol w="4086846"/>
                <a:gridCol w="4589946"/>
              </a:tblGrid>
              <a:tr h="770647">
                <a:tc>
                  <a:txBody>
                    <a:bodyPr/>
                    <a:lstStyle>
                      <a:lvl1pPr marL="0" algn="l" defTabSz="914400" rtl="0" eaLnBrk="1" latinLnBrk="0" hangingPunct="1">
                        <a:defRPr sz="1800" b="1" kern="1200">
                          <a:solidFill>
                            <a:schemeClr val="lt1"/>
                          </a:solidFill>
                          <a:latin typeface="Arial"/>
                          <a:ea typeface="ＭＳ Ｐゴシック"/>
                        </a:defRPr>
                      </a:lvl1pPr>
                      <a:lvl2pPr marL="457200" algn="l" defTabSz="914400" rtl="0" eaLnBrk="1" latinLnBrk="0" hangingPunct="1">
                        <a:defRPr sz="1800" b="1" kern="1200">
                          <a:solidFill>
                            <a:schemeClr val="lt1"/>
                          </a:solidFill>
                          <a:latin typeface="Arial"/>
                          <a:ea typeface="ＭＳ Ｐゴシック"/>
                        </a:defRPr>
                      </a:lvl2pPr>
                      <a:lvl3pPr marL="914400" algn="l" defTabSz="914400" rtl="0" eaLnBrk="1" latinLnBrk="0" hangingPunct="1">
                        <a:defRPr sz="1800" b="1" kern="1200">
                          <a:solidFill>
                            <a:schemeClr val="lt1"/>
                          </a:solidFill>
                          <a:latin typeface="Arial"/>
                          <a:ea typeface="ＭＳ Ｐゴシック"/>
                        </a:defRPr>
                      </a:lvl3pPr>
                      <a:lvl4pPr marL="1371600" algn="l" defTabSz="914400" rtl="0" eaLnBrk="1" latinLnBrk="0" hangingPunct="1">
                        <a:defRPr sz="1800" b="1" kern="1200">
                          <a:solidFill>
                            <a:schemeClr val="lt1"/>
                          </a:solidFill>
                          <a:latin typeface="Arial"/>
                          <a:ea typeface="ＭＳ Ｐゴシック"/>
                        </a:defRPr>
                      </a:lvl4pPr>
                      <a:lvl5pPr marL="1828800" algn="l" defTabSz="914400" rtl="0" eaLnBrk="1" latinLnBrk="0" hangingPunct="1">
                        <a:defRPr sz="1800" b="1" kern="1200">
                          <a:solidFill>
                            <a:schemeClr val="lt1"/>
                          </a:solidFill>
                          <a:latin typeface="Arial"/>
                          <a:ea typeface="ＭＳ Ｐゴシック"/>
                        </a:defRPr>
                      </a:lvl5pPr>
                      <a:lvl6pPr marL="2286000" algn="l" defTabSz="914400" rtl="0" eaLnBrk="1" latinLnBrk="0" hangingPunct="1">
                        <a:defRPr sz="1800" b="1" kern="1200">
                          <a:solidFill>
                            <a:schemeClr val="lt1"/>
                          </a:solidFill>
                          <a:latin typeface="Arial"/>
                          <a:ea typeface="ＭＳ Ｐゴシック"/>
                        </a:defRPr>
                      </a:lvl6pPr>
                      <a:lvl7pPr marL="2743200" algn="l" defTabSz="914400" rtl="0" eaLnBrk="1" latinLnBrk="0" hangingPunct="1">
                        <a:defRPr sz="1800" b="1" kern="1200">
                          <a:solidFill>
                            <a:schemeClr val="lt1"/>
                          </a:solidFill>
                          <a:latin typeface="Arial"/>
                          <a:ea typeface="ＭＳ Ｐゴシック"/>
                        </a:defRPr>
                      </a:lvl7pPr>
                      <a:lvl8pPr marL="3200400" algn="l" defTabSz="914400" rtl="0" eaLnBrk="1" latinLnBrk="0" hangingPunct="1">
                        <a:defRPr sz="1800" b="1" kern="1200">
                          <a:solidFill>
                            <a:schemeClr val="lt1"/>
                          </a:solidFill>
                          <a:latin typeface="Arial"/>
                          <a:ea typeface="ＭＳ Ｐゴシック"/>
                        </a:defRPr>
                      </a:lvl8pPr>
                      <a:lvl9pPr marL="3657600" algn="l" defTabSz="914400" rtl="0" eaLnBrk="1" latinLnBrk="0" hangingPunct="1">
                        <a:defRPr sz="1800" b="1" kern="1200">
                          <a:solidFill>
                            <a:schemeClr val="lt1"/>
                          </a:solidFill>
                          <a:latin typeface="Arial"/>
                          <a:ea typeface="ＭＳ Ｐゴシック"/>
                        </a:defRPr>
                      </a:lvl9pPr>
                    </a:lstStyle>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FEMA</a:t>
                      </a:r>
                    </a:p>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Public Assistance</a:t>
                      </a:r>
                      <a:endParaRPr lang="en-US" sz="3600" u="none" dirty="0">
                        <a:solidFill>
                          <a:srgbClr val="E31836"/>
                        </a:solidFill>
                        <a:effectLst/>
                        <a:latin typeface="Arial Narrow"/>
                        <a:ea typeface="Calibri"/>
                        <a:cs typeface="Arial Narrow"/>
                      </a:endParaRPr>
                    </a:p>
                  </a:txBody>
                  <a:tcPr marL="50813" marR="50813" marT="0" marB="0" anchor="ctr">
                    <a:lnL w="12700" cap="flat" cmpd="sng" algn="ctr">
                      <a:noFill/>
                      <a:prstDash val="solid"/>
                      <a:round/>
                      <a:headEnd type="none" w="med" len="med"/>
                      <a:tailEnd type="none" w="med" len="med"/>
                    </a:lnL>
                    <a:lnR w="12700" cap="flat" cmpd="sng" algn="ctr">
                      <a:solidFill>
                        <a:schemeClr val="tx1">
                          <a:lumMod val="50000"/>
                          <a:lumOff val="50000"/>
                        </a:schemeClr>
                      </a:solidFill>
                      <a:prstDash val="sysDot"/>
                      <a:round/>
                      <a:headEnd type="none" w="med" len="med"/>
                      <a:tailEnd type="none" w="med" len="med"/>
                    </a:lnR>
                    <a:lnT>
                      <a:noFill/>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 HUD</a:t>
                      </a:r>
                    </a:p>
                    <a:p>
                      <a:pPr marL="0" marR="0" algn="ctr">
                        <a:lnSpc>
                          <a:spcPct val="100000"/>
                        </a:lnSpc>
                        <a:spcBef>
                          <a:spcPts val="0"/>
                        </a:spcBef>
                        <a:spcAft>
                          <a:spcPts val="0"/>
                        </a:spcAft>
                      </a:pPr>
                      <a:r>
                        <a:rPr lang="en-US" sz="3600" u="none" dirty="0" smtClean="0">
                          <a:solidFill>
                            <a:srgbClr val="E31836"/>
                          </a:solidFill>
                          <a:effectLst/>
                          <a:latin typeface="Arial Narrow"/>
                          <a:cs typeface="Arial Narrow"/>
                        </a:rPr>
                        <a:t>CDBG - DR</a:t>
                      </a:r>
                      <a:endParaRPr lang="en-US" sz="3600" b="1" u="none" dirty="0">
                        <a:solidFill>
                          <a:srgbClr val="E31836"/>
                        </a:solidFill>
                        <a:effectLst/>
                        <a:latin typeface="Arial Narrow"/>
                        <a:ea typeface="Calibri"/>
                        <a:cs typeface="Arial Narrow"/>
                      </a:endParaRPr>
                    </a:p>
                  </a:txBody>
                  <a:tcPr marL="50813" marR="50813" marT="0" marB="0" anchor="ctr">
                    <a:lnL w="12700" cap="flat" cmpd="sng" algn="ctr">
                      <a:solidFill>
                        <a:schemeClr val="tx1">
                          <a:lumMod val="50000"/>
                          <a:lumOff val="50000"/>
                        </a:schemeClr>
                      </a:solidFill>
                      <a:prstDash val="sysDot"/>
                      <a:round/>
                      <a:headEnd type="none" w="med" len="med"/>
                      <a:tailEnd type="none" w="med" len="med"/>
                    </a:lnL>
                    <a:lnR>
                      <a:noFill/>
                    </a:lnR>
                    <a:lnT>
                      <a:noFill/>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r>
              <a:tr h="3602677">
                <a:tc>
                  <a:txBody>
                    <a:bodyPr/>
                    <a:lstStyle/>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Reimbursement</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 based on expenditures after the fact </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Funds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Emergency Measures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and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Permanent Restoration</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 </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Includes a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cost share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requirement</a:t>
                      </a:r>
                    </a:p>
                    <a:p>
                      <a:pPr marL="285750" marR="0" lvl="0" indent="-285750" defTabSz="914400" eaLnBrk="1" fontAlgn="auto" latinLnBrk="0" hangingPunct="1">
                        <a:lnSpc>
                          <a:spcPct val="100000"/>
                        </a:lnSpc>
                        <a:spcBef>
                          <a:spcPts val="0"/>
                        </a:spcBef>
                        <a:spcAft>
                          <a:spcPts val="1200"/>
                        </a:spcAft>
                        <a:buClr>
                          <a:srgbClr val="FF1B3D"/>
                        </a:buClr>
                        <a:buSzPct val="50000"/>
                        <a:buFont typeface="Wingdings" charset="2"/>
                        <a:buChar char="u"/>
                        <a:tabLst/>
                        <a:defRPr/>
                      </a:pP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Costs </a:t>
                      </a:r>
                      <a:r>
                        <a:rPr kumimoji="0" lang="en-US" sz="2400" b="1" i="0" u="none" strike="noStrike" kern="0" cap="none" spc="0" normalizeH="0" baseline="0" noProof="0" dirty="0" smtClean="0">
                          <a:ln>
                            <a:noFill/>
                          </a:ln>
                          <a:solidFill>
                            <a:sysClr val="windowText" lastClr="000000"/>
                          </a:solidFill>
                          <a:effectLst/>
                          <a:uLnTx/>
                          <a:uFillTx/>
                          <a:latin typeface="Arial Narrow"/>
                          <a:cs typeface="Arial Narrow"/>
                        </a:rPr>
                        <a:t>must be approved by FEMA </a:t>
                      </a:r>
                      <a:r>
                        <a:rPr kumimoji="0" lang="en-US" sz="2400" b="0" i="0" u="none" strike="noStrike" kern="0" cap="none" spc="0" normalizeH="0" baseline="0" noProof="0" dirty="0" smtClean="0">
                          <a:ln>
                            <a:noFill/>
                          </a:ln>
                          <a:solidFill>
                            <a:sysClr val="windowText" lastClr="000000"/>
                          </a:solidFill>
                          <a:effectLst/>
                          <a:uLnTx/>
                          <a:uFillTx/>
                          <a:latin typeface="Arial Narrow"/>
                          <a:cs typeface="Arial Narrow"/>
                        </a:rPr>
                        <a:t>before reimbursement </a:t>
                      </a:r>
                      <a:endParaRPr kumimoji="0" lang="en-US" sz="2400" b="0" i="0" u="none" strike="noStrike" kern="0" cap="none" spc="0" normalizeH="0" baseline="0" noProof="0" dirty="0">
                        <a:ln>
                          <a:noFill/>
                        </a:ln>
                        <a:solidFill>
                          <a:sysClr val="windowText" lastClr="000000"/>
                        </a:solidFill>
                        <a:effectLst/>
                        <a:uLnTx/>
                        <a:uFillTx/>
                        <a:latin typeface="Arial Narrow"/>
                        <a:cs typeface="Arial Narrow"/>
                      </a:endParaRPr>
                    </a:p>
                  </a:txBody>
                  <a:tcPr marL="50813" marR="50813" marT="0" marB="0" anchor="ctr">
                    <a:lnL w="12700" cap="flat" cmpd="sng" algn="ctr">
                      <a:noFill/>
                      <a:prstDash val="solid"/>
                      <a:round/>
                      <a:headEnd type="none" w="med" len="med"/>
                      <a:tailEnd type="none" w="med" len="med"/>
                    </a:lnL>
                    <a:lnR w="12700" cap="flat" cmpd="sng" algn="ctr">
                      <a:solidFill>
                        <a:schemeClr val="tx1">
                          <a:lumMod val="50000"/>
                          <a:lumOff val="50000"/>
                        </a:schemeClr>
                      </a:solidFill>
                      <a:prstDash val="sysDot"/>
                      <a:round/>
                      <a:headEnd type="none" w="med" len="med"/>
                      <a:tailEnd type="none" w="med" len="med"/>
                    </a:lnR>
                    <a:lnT w="12700" cap="flat" cmpd="sng" algn="ctr">
                      <a:solidFill>
                        <a:srgbClr val="E31836"/>
                      </a:solidFill>
                      <a:prstDash val="solid"/>
                      <a:round/>
                      <a:headEnd type="none" w="med" len="med"/>
                      <a:tailEnd type="none" w="med" len="med"/>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614363" lvl="0" indent="-339725">
                        <a:spcAft>
                          <a:spcPts val="1200"/>
                        </a:spcAft>
                        <a:buClr>
                          <a:srgbClr val="FF1B3D"/>
                        </a:buClr>
                        <a:buSzPct val="50000"/>
                        <a:buFont typeface="Wingdings" charset="2"/>
                        <a:buChar char="u"/>
                        <a:tabLst/>
                      </a:pPr>
                      <a:r>
                        <a:rPr lang="en-US" sz="2400" b="1" dirty="0" smtClean="0">
                          <a:latin typeface="Arial Narrow"/>
                          <a:cs typeface="Arial Narrow"/>
                        </a:rPr>
                        <a:t>Reimbursement</a:t>
                      </a:r>
                      <a:r>
                        <a:rPr lang="en-US" sz="2400" b="0" baseline="0" dirty="0" smtClean="0">
                          <a:latin typeface="Arial Narrow"/>
                          <a:cs typeface="Arial Narrow"/>
                        </a:rPr>
                        <a:t> only for activities in approved Action Plan</a:t>
                      </a:r>
                      <a:endParaRPr lang="en-US" sz="2400" dirty="0" smtClean="0">
                        <a:latin typeface="Arial Narrow"/>
                        <a:cs typeface="Arial Narrow"/>
                      </a:endParaRP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Funds all costs </a:t>
                      </a:r>
                      <a:r>
                        <a:rPr lang="en-US" sz="2400" b="1" dirty="0" smtClean="0">
                          <a:latin typeface="Arial Narrow"/>
                          <a:cs typeface="Arial Narrow"/>
                        </a:rPr>
                        <a:t>eligible under</a:t>
                      </a:r>
                      <a:r>
                        <a:rPr lang="en-US" sz="2400" b="1" baseline="0" dirty="0" smtClean="0">
                          <a:latin typeface="Arial Narrow"/>
                          <a:cs typeface="Arial Narrow"/>
                        </a:rPr>
                        <a:t> CDBG Regulations </a:t>
                      </a:r>
                      <a:r>
                        <a:rPr lang="en-US" sz="2400" baseline="0" dirty="0" smtClean="0">
                          <a:latin typeface="Arial Narrow"/>
                          <a:cs typeface="Arial Narrow"/>
                        </a:rPr>
                        <a:t>if tied back to the disaster</a:t>
                      </a:r>
                      <a:endParaRPr lang="en-US" sz="2400" b="1" dirty="0" smtClean="0">
                        <a:latin typeface="Arial Narrow"/>
                        <a:cs typeface="Arial Narrow"/>
                      </a:endParaRP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Can </a:t>
                      </a:r>
                      <a:r>
                        <a:rPr lang="en-US" sz="2400" b="1" dirty="0" smtClean="0">
                          <a:latin typeface="Arial Narrow"/>
                          <a:cs typeface="Arial Narrow"/>
                        </a:rPr>
                        <a:t>cover FEMA PA cost</a:t>
                      </a:r>
                      <a:r>
                        <a:rPr lang="en-US" sz="2400" b="1" baseline="0" dirty="0" smtClean="0">
                          <a:latin typeface="Arial Narrow"/>
                          <a:cs typeface="Arial Narrow"/>
                        </a:rPr>
                        <a:t> </a:t>
                      </a:r>
                      <a:r>
                        <a:rPr lang="en-US" sz="2400" b="1" dirty="0" smtClean="0">
                          <a:latin typeface="Arial Narrow"/>
                          <a:cs typeface="Arial Narrow"/>
                        </a:rPr>
                        <a:t>share </a:t>
                      </a: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Funds </a:t>
                      </a:r>
                      <a:r>
                        <a:rPr lang="en-US" sz="2400" b="1" dirty="0" smtClean="0">
                          <a:latin typeface="Arial Narrow"/>
                          <a:cs typeface="Arial Narrow"/>
                        </a:rPr>
                        <a:t>drawn directly </a:t>
                      </a:r>
                      <a:r>
                        <a:rPr lang="en-US" sz="2400" dirty="0" smtClean="0">
                          <a:latin typeface="Arial Narrow"/>
                          <a:cs typeface="Arial Narrow"/>
                        </a:rPr>
                        <a:t>from HUD</a:t>
                      </a:r>
                    </a:p>
                    <a:p>
                      <a:pPr marL="614363" lvl="0" indent="-339725">
                        <a:spcAft>
                          <a:spcPts val="1200"/>
                        </a:spcAft>
                        <a:buClr>
                          <a:srgbClr val="FF1B3D"/>
                        </a:buClr>
                        <a:buSzPct val="50000"/>
                        <a:buFont typeface="Wingdings" charset="2"/>
                        <a:buChar char="u"/>
                        <a:tabLst/>
                      </a:pPr>
                      <a:r>
                        <a:rPr lang="en-US" sz="2400" dirty="0" smtClean="0">
                          <a:latin typeface="Arial Narrow"/>
                          <a:cs typeface="Arial Narrow"/>
                        </a:rPr>
                        <a:t>Must follow HUD Regulations</a:t>
                      </a:r>
                    </a:p>
                  </a:txBody>
                  <a:tcPr marL="50813" marR="50813" marT="0" marB="0" anchor="ctr">
                    <a:lnL w="12700" cap="flat" cmpd="sng" algn="ctr">
                      <a:solidFill>
                        <a:schemeClr val="tx1">
                          <a:lumMod val="50000"/>
                          <a:lumOff val="50000"/>
                        </a:schemeClr>
                      </a:solidFill>
                      <a:prstDash val="sysDot"/>
                      <a:round/>
                      <a:headEnd type="none" w="med" len="med"/>
                      <a:tailEnd type="none" w="med" len="med"/>
                    </a:lnL>
                    <a:lnR>
                      <a:noFill/>
                    </a:lnR>
                    <a:lnT w="12700" cap="flat" cmpd="sng" algn="ctr">
                      <a:solidFill>
                        <a:srgbClr val="E31836"/>
                      </a:solidFill>
                      <a:prstDash val="solid"/>
                      <a:round/>
                      <a:headEnd type="none" w="med" len="med"/>
                      <a:tailEnd type="none" w="med" len="med"/>
                    </a:lnT>
                    <a:lnB w="12700" cap="flat" cmpd="sng" algn="ctr">
                      <a:solidFill>
                        <a:srgbClr val="E31836"/>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8" name="Title 7"/>
          <p:cNvSpPr>
            <a:spLocks noGrp="1"/>
          </p:cNvSpPr>
          <p:nvPr>
            <p:ph type="title"/>
          </p:nvPr>
        </p:nvSpPr>
        <p:spPr/>
        <p:txBody>
          <a:bodyPr/>
          <a:lstStyle/>
          <a:p>
            <a:r>
              <a:rPr lang="en-US" dirty="0" smtClean="0"/>
              <a:t>PA Program compared to CDBG-DR</a:t>
            </a:r>
            <a:endParaRPr lang="en-US" dirty="0"/>
          </a:p>
        </p:txBody>
      </p:sp>
    </p:spTree>
    <p:extLst>
      <p:ext uri="{BB962C8B-B14F-4D97-AF65-F5344CB8AC3E}">
        <p14:creationId xmlns:p14="http://schemas.microsoft.com/office/powerpoint/2010/main" val="3989131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lstStyle/>
          <a:p>
            <a:r>
              <a:rPr lang="en-US" dirty="0" smtClean="0">
                <a:latin typeface="Arial Narrow" charset="0"/>
                <a:ea typeface="Arial Narrow" charset="0"/>
                <a:cs typeface="Arial Narrow" charset="0"/>
              </a:rPr>
              <a:t>CDBG-DR Regulations and Requirements</a:t>
            </a:r>
            <a:endParaRPr lang="en-US" dirty="0">
              <a:latin typeface="Arial Narrow" charset="0"/>
              <a:ea typeface="Arial Narrow" charset="0"/>
              <a:cs typeface="Arial Narrow" charset="0"/>
            </a:endParaRPr>
          </a:p>
        </p:txBody>
      </p:sp>
      <p:sp>
        <p:nvSpPr>
          <p:cNvPr id="4" name="Content Placeholder 3"/>
          <p:cNvSpPr>
            <a:spLocks noGrp="1"/>
          </p:cNvSpPr>
          <p:nvPr>
            <p:ph idx="1"/>
          </p:nvPr>
        </p:nvSpPr>
        <p:spPr>
          <a:xfrm>
            <a:off x="126732" y="772945"/>
            <a:ext cx="5840115" cy="4862513"/>
          </a:xfrm>
        </p:spPr>
        <p:txBody>
          <a:bodyPr/>
          <a:lstStyle/>
          <a:p>
            <a:r>
              <a:rPr lang="en-US" sz="2400" b="1" dirty="0"/>
              <a:t>Community Development Block Grant – Disaster Recovery</a:t>
            </a:r>
            <a:endParaRPr lang="en-US" sz="1600" dirty="0"/>
          </a:p>
          <a:p>
            <a:pPr lvl="1">
              <a:buClr>
                <a:srgbClr val="FF0000"/>
              </a:buClr>
            </a:pPr>
            <a:r>
              <a:rPr lang="en-US" sz="1600" b="1" dirty="0">
                <a:solidFill>
                  <a:schemeClr val="tx1"/>
                </a:solidFill>
              </a:rPr>
              <a:t>Administered by the US Department of Housing and Urban Development (HUD)</a:t>
            </a:r>
          </a:p>
          <a:p>
            <a:pPr lvl="1">
              <a:buClr>
                <a:srgbClr val="FF0000"/>
              </a:buClr>
            </a:pPr>
            <a:r>
              <a:rPr lang="en-US" sz="1600" b="1" dirty="0">
                <a:solidFill>
                  <a:schemeClr val="tx1"/>
                </a:solidFill>
              </a:rPr>
              <a:t>Funds appropriated by Congressional Act </a:t>
            </a:r>
          </a:p>
          <a:p>
            <a:pPr lvl="1">
              <a:buClr>
                <a:srgbClr val="FF0000"/>
              </a:buClr>
            </a:pPr>
            <a:r>
              <a:rPr lang="en-US" sz="1600" b="1" dirty="0">
                <a:solidFill>
                  <a:schemeClr val="tx1"/>
                </a:solidFill>
              </a:rPr>
              <a:t>Funds allocated and governed by Federal Register Notices </a:t>
            </a:r>
          </a:p>
          <a:p>
            <a:r>
              <a:rPr lang="en-US" sz="2400" b="1" dirty="0"/>
              <a:t>What are the basic </a:t>
            </a:r>
            <a:r>
              <a:rPr lang="en-US" sz="2400" b="1" dirty="0" smtClean="0"/>
              <a:t>differences between CDBG-DR and CDBG?</a:t>
            </a:r>
            <a:endParaRPr lang="en-US" sz="2400" b="1" dirty="0"/>
          </a:p>
          <a:p>
            <a:pPr lvl="1">
              <a:buClr>
                <a:srgbClr val="FF0000"/>
              </a:buClr>
            </a:pPr>
            <a:r>
              <a:rPr lang="en-US" sz="1600" b="1" dirty="0" smtClean="0">
                <a:solidFill>
                  <a:schemeClr val="tx1"/>
                </a:solidFill>
              </a:rPr>
              <a:t>Comply </a:t>
            </a:r>
            <a:r>
              <a:rPr lang="en-US" sz="1600" b="1" dirty="0">
                <a:solidFill>
                  <a:schemeClr val="tx1"/>
                </a:solidFill>
              </a:rPr>
              <a:t>to </a:t>
            </a:r>
            <a:r>
              <a:rPr lang="en-US" sz="1600" b="1" dirty="0" smtClean="0">
                <a:solidFill>
                  <a:schemeClr val="tx1"/>
                </a:solidFill>
              </a:rPr>
              <a:t>rules, waivers, and alternatives </a:t>
            </a:r>
            <a:r>
              <a:rPr lang="en-US" sz="1600" b="1" dirty="0">
                <a:solidFill>
                  <a:schemeClr val="tx1"/>
                </a:solidFill>
              </a:rPr>
              <a:t>defined by the Federal Register </a:t>
            </a:r>
            <a:r>
              <a:rPr lang="en-US" sz="1600" b="1" dirty="0" smtClean="0">
                <a:solidFill>
                  <a:schemeClr val="tx1"/>
                </a:solidFill>
              </a:rPr>
              <a:t>Notice allocating the funds (changes each disaster)</a:t>
            </a:r>
            <a:endParaRPr lang="en-US" sz="1600" b="1" dirty="0">
              <a:solidFill>
                <a:schemeClr val="tx1"/>
              </a:solidFill>
            </a:endParaRPr>
          </a:p>
          <a:p>
            <a:pPr lvl="1">
              <a:buClr>
                <a:srgbClr val="FF0000"/>
              </a:buClr>
            </a:pPr>
            <a:r>
              <a:rPr lang="en-US" sz="1600" b="1" dirty="0" smtClean="0">
                <a:solidFill>
                  <a:schemeClr val="tx1"/>
                </a:solidFill>
              </a:rPr>
              <a:t>Address a disaster-related impact identified in an Unmet Needs Assessment and approved Disaster Action Plan</a:t>
            </a:r>
            <a:endParaRPr lang="en-US" sz="1600" b="1" dirty="0">
              <a:solidFill>
                <a:schemeClr val="tx1"/>
              </a:solidFill>
            </a:endParaRPr>
          </a:p>
          <a:p>
            <a:pPr lvl="1">
              <a:buClr>
                <a:srgbClr val="FF0000"/>
              </a:buClr>
            </a:pPr>
            <a:r>
              <a:rPr lang="en-US" sz="1600" b="1" dirty="0" smtClean="0">
                <a:solidFill>
                  <a:schemeClr val="tx1"/>
                </a:solidFill>
              </a:rPr>
              <a:t>Benefit </a:t>
            </a:r>
            <a:r>
              <a:rPr lang="en-US" sz="1600" b="1" dirty="0">
                <a:solidFill>
                  <a:schemeClr val="tx1"/>
                </a:solidFill>
              </a:rPr>
              <a:t>over 50% Low- to Moderate-Income (LMI) </a:t>
            </a:r>
            <a:r>
              <a:rPr lang="en-US" sz="1600" b="1" dirty="0" smtClean="0">
                <a:solidFill>
                  <a:schemeClr val="tx1"/>
                </a:solidFill>
              </a:rPr>
              <a:t>individuals instead of 70%</a:t>
            </a:r>
            <a:endParaRPr lang="en-US" sz="1600" b="1" dirty="0">
              <a:solidFill>
                <a:schemeClr val="tx1"/>
              </a:solidFill>
            </a:endParaRPr>
          </a:p>
          <a:p>
            <a:pPr lvl="1">
              <a:buClr>
                <a:srgbClr val="FF0000"/>
              </a:buClr>
            </a:pPr>
            <a:r>
              <a:rPr lang="en-US" sz="1600" b="1" dirty="0">
                <a:solidFill>
                  <a:schemeClr val="tx1"/>
                </a:solidFill>
              </a:rPr>
              <a:t>Do </a:t>
            </a:r>
            <a:r>
              <a:rPr lang="en-US" sz="1600" b="1" dirty="0" smtClean="0">
                <a:solidFill>
                  <a:schemeClr val="tx1"/>
                </a:solidFill>
              </a:rPr>
              <a:t>not </a:t>
            </a:r>
            <a:r>
              <a:rPr lang="en-US" sz="1600" b="1" dirty="0">
                <a:solidFill>
                  <a:schemeClr val="tx1"/>
                </a:solidFill>
              </a:rPr>
              <a:t>duplicate other previous disaster assistance (Stafford Act</a:t>
            </a:r>
            <a:r>
              <a:rPr lang="en-US" sz="1600" b="1" dirty="0" smtClean="0">
                <a:solidFill>
                  <a:schemeClr val="tx1"/>
                </a:solidFill>
              </a:rPr>
              <a:t>)</a:t>
            </a:r>
          </a:p>
          <a:p>
            <a:pPr lvl="1">
              <a:buClr>
                <a:srgbClr val="FF0000"/>
              </a:buClr>
            </a:pPr>
            <a:r>
              <a:rPr lang="en-US" sz="1600" b="1" dirty="0" smtClean="0">
                <a:solidFill>
                  <a:schemeClr val="tx1"/>
                </a:solidFill>
              </a:rPr>
              <a:t>Being an entitlement does not guarantee a direct allocation</a:t>
            </a:r>
            <a:endParaRPr lang="en-US" sz="1600" b="1" dirty="0">
              <a:solidFill>
                <a:schemeClr val="tx1"/>
              </a:solidFill>
            </a:endParaRPr>
          </a:p>
          <a:p>
            <a:pPr lvl="1"/>
            <a:endParaRPr lang="en-US" dirty="0"/>
          </a:p>
          <a:p>
            <a:endParaRPr lang="en-US" sz="2800" b="1" dirty="0"/>
          </a:p>
        </p:txBody>
      </p:sp>
      <p:pic>
        <p:nvPicPr>
          <p:cNvPr id="5" name="Picture 4" descr="icon_3966.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3507" y="2297818"/>
            <a:ext cx="2126528" cy="1981536"/>
          </a:xfrm>
          <a:prstGeom prst="rect">
            <a:avLst/>
          </a:prstGeom>
        </p:spPr>
      </p:pic>
    </p:spTree>
    <p:extLst>
      <p:ext uri="{BB962C8B-B14F-4D97-AF65-F5344CB8AC3E}">
        <p14:creationId xmlns:p14="http://schemas.microsoft.com/office/powerpoint/2010/main" val="3967461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uses of existing </a:t>
            </a:r>
            <a:r>
              <a:rPr lang="en-US" dirty="0" err="1" smtClean="0"/>
              <a:t>cdbg</a:t>
            </a:r>
            <a:r>
              <a:rPr lang="en-US" dirty="0" smtClean="0"/>
              <a:t> entitlement funds for disasters</a:t>
            </a:r>
            <a:endParaRPr lang="en-US" dirty="0"/>
          </a:p>
        </p:txBody>
      </p:sp>
      <p:sp>
        <p:nvSpPr>
          <p:cNvPr id="3" name="Content Placeholder 2"/>
          <p:cNvSpPr>
            <a:spLocks noGrp="1"/>
          </p:cNvSpPr>
          <p:nvPr>
            <p:ph idx="1"/>
          </p:nvPr>
        </p:nvSpPr>
        <p:spPr>
          <a:xfrm>
            <a:off x="126731" y="688537"/>
            <a:ext cx="8828637" cy="6953381"/>
          </a:xfrm>
        </p:spPr>
        <p:txBody>
          <a:bodyPr/>
          <a:lstStyle/>
          <a:p>
            <a:pPr>
              <a:buFont typeface="Wingdings" panose="05000000000000000000" pitchFamily="2" charset="2"/>
              <a:buChar char="v"/>
            </a:pPr>
            <a:r>
              <a:rPr lang="en-US" sz="2300" dirty="0" smtClean="0"/>
              <a:t>Existing CDBG funding can be used to assist your community with planning for and preparing to respond and recover from disasters which can help reduce impacts and recovery time for your most vulnerable populations.  </a:t>
            </a:r>
          </a:p>
          <a:p>
            <a:pPr>
              <a:buFont typeface="Wingdings" panose="05000000000000000000" pitchFamily="2" charset="2"/>
              <a:buChar char="v"/>
            </a:pPr>
            <a:r>
              <a:rPr lang="en-US" sz="2300" dirty="0" smtClean="0"/>
              <a:t>CDBG funds can be redirected to assist in the recovery of a disaster but will reduce entitlement projects and may cause the appearance of a reduction in unmet needs.</a:t>
            </a:r>
            <a:endParaRPr lang="en-US" sz="2300" dirty="0"/>
          </a:p>
          <a:p>
            <a:pPr marL="0" indent="0">
              <a:buNone/>
            </a:pPr>
            <a:r>
              <a:rPr lang="en-US" sz="2300" dirty="0" smtClean="0"/>
              <a:t>What plans and assessments will your community want or need?</a:t>
            </a:r>
          </a:p>
          <a:p>
            <a:r>
              <a:rPr lang="en-US" b="1" dirty="0" smtClean="0"/>
              <a:t>Gap Analysis &amp; Capabilities Assessments</a:t>
            </a:r>
          </a:p>
          <a:p>
            <a:r>
              <a:rPr lang="en-US" b="1" dirty="0" smtClean="0"/>
              <a:t>Phased Plan Development</a:t>
            </a:r>
          </a:p>
          <a:p>
            <a:pPr lvl="1">
              <a:buClr>
                <a:srgbClr val="FF0000"/>
              </a:buClr>
            </a:pPr>
            <a:r>
              <a:rPr lang="en-US" b="1" dirty="0">
                <a:solidFill>
                  <a:schemeClr val="tx1"/>
                </a:solidFill>
              </a:rPr>
              <a:t>Continuity of Operations Plan</a:t>
            </a:r>
          </a:p>
          <a:p>
            <a:pPr lvl="1">
              <a:buClr>
                <a:srgbClr val="FF0000"/>
              </a:buClr>
            </a:pPr>
            <a:r>
              <a:rPr lang="en-US" b="1" dirty="0" smtClean="0">
                <a:solidFill>
                  <a:schemeClr val="tx1"/>
                </a:solidFill>
              </a:rPr>
              <a:t>Emergency Operations Plan</a:t>
            </a:r>
          </a:p>
          <a:p>
            <a:pPr lvl="1">
              <a:buClr>
                <a:srgbClr val="FF0000"/>
              </a:buClr>
            </a:pPr>
            <a:r>
              <a:rPr lang="en-US" b="1" dirty="0" smtClean="0">
                <a:solidFill>
                  <a:schemeClr val="tx1"/>
                </a:solidFill>
              </a:rPr>
              <a:t>Long-term Recovery and Redevelopment Plan</a:t>
            </a:r>
          </a:p>
          <a:p>
            <a:pPr lvl="1">
              <a:buClr>
                <a:srgbClr val="FF0000"/>
              </a:buClr>
            </a:pPr>
            <a:r>
              <a:rPr lang="en-US" b="1" dirty="0" smtClean="0">
                <a:solidFill>
                  <a:schemeClr val="tx1"/>
                </a:solidFill>
              </a:rPr>
              <a:t>Hazard Mitigation Plan</a:t>
            </a:r>
          </a:p>
          <a:p>
            <a:pPr lvl="1">
              <a:buClr>
                <a:srgbClr val="FF0000"/>
              </a:buClr>
            </a:pPr>
            <a:r>
              <a:rPr lang="en-US" b="1" dirty="0" smtClean="0">
                <a:solidFill>
                  <a:schemeClr val="tx1"/>
                </a:solidFill>
              </a:rPr>
              <a:t>Disaster Debris Management Plan</a:t>
            </a:r>
          </a:p>
          <a:p>
            <a:r>
              <a:rPr lang="en-US" b="1" dirty="0" smtClean="0"/>
              <a:t>Training and Exercise Plan Development</a:t>
            </a:r>
          </a:p>
        </p:txBody>
      </p:sp>
    </p:spTree>
    <p:extLst>
      <p:ext uri="{BB962C8B-B14F-4D97-AF65-F5344CB8AC3E}">
        <p14:creationId xmlns:p14="http://schemas.microsoft.com/office/powerpoint/2010/main" val="26914582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Best Practices to maximize Recovery funding</a:t>
            </a:r>
            <a:endParaRPr lang="en-US" dirty="0"/>
          </a:p>
        </p:txBody>
      </p:sp>
      <p:sp>
        <p:nvSpPr>
          <p:cNvPr id="2" name="Rectangle 1"/>
          <p:cNvSpPr/>
          <p:nvPr/>
        </p:nvSpPr>
        <p:spPr>
          <a:xfrm>
            <a:off x="-63316" y="929124"/>
            <a:ext cx="8960735" cy="5858014"/>
          </a:xfrm>
          <a:prstGeom prst="rect">
            <a:avLst/>
          </a:prstGeom>
        </p:spPr>
        <p:txBody>
          <a:bodyPr wrap="square">
            <a:spAutoFit/>
          </a:bodyPr>
          <a:lstStyle/>
          <a:p>
            <a:pPr marL="614363" indent="-339725" defTabSz="685783">
              <a:buClr>
                <a:srgbClr val="FF1B3D"/>
              </a:buClr>
              <a:buSzPct val="50000"/>
              <a:buFont typeface="Wingdings" charset="2"/>
              <a:buChar char="u"/>
            </a:pPr>
            <a:r>
              <a:rPr lang="en-US" sz="2800" dirty="0">
                <a:solidFill>
                  <a:prstClr val="black"/>
                </a:solidFill>
                <a:latin typeface="Arial Narrow"/>
                <a:cs typeface="Arial Narrow"/>
              </a:rPr>
              <a:t>Explore the use of existing CDBG entitlement funds for </a:t>
            </a:r>
            <a:r>
              <a:rPr lang="en-US" sz="2800" dirty="0" smtClean="0">
                <a:solidFill>
                  <a:prstClr val="black"/>
                </a:solidFill>
                <a:latin typeface="Arial Narrow"/>
                <a:cs typeface="Arial Narrow"/>
              </a:rPr>
              <a:t>disaster-specific expenses</a:t>
            </a:r>
          </a:p>
          <a:p>
            <a:pPr marL="614363" indent="-339725" defTabSz="685783">
              <a:buClr>
                <a:srgbClr val="FF1B3D"/>
              </a:buClr>
              <a:buSzPct val="50000"/>
              <a:buFont typeface="Wingdings" charset="2"/>
              <a:buChar char="u"/>
            </a:pPr>
            <a:r>
              <a:rPr lang="en-US" sz="2800" dirty="0" smtClean="0">
                <a:solidFill>
                  <a:prstClr val="black"/>
                </a:solidFill>
                <a:latin typeface="Arial Narrow"/>
              </a:rPr>
              <a:t>Phased </a:t>
            </a:r>
            <a:r>
              <a:rPr lang="en-US" sz="2800" dirty="0">
                <a:solidFill>
                  <a:prstClr val="black"/>
                </a:solidFill>
                <a:latin typeface="Arial Narrow"/>
              </a:rPr>
              <a:t>Plan Development</a:t>
            </a:r>
          </a:p>
          <a:p>
            <a:pPr marL="1089414" lvl="2" indent="-285750" defTabSz="685783">
              <a:spcBef>
                <a:spcPts val="375"/>
              </a:spcBef>
              <a:buClr>
                <a:srgbClr val="FF0000"/>
              </a:buClr>
              <a:buFont typeface="Arial" panose="020B0604020202020204" pitchFamily="34" charset="0"/>
              <a:buChar char="•"/>
            </a:pPr>
            <a:r>
              <a:rPr lang="en-US" sz="2000" dirty="0">
                <a:latin typeface="Arial Narrow"/>
              </a:rPr>
              <a:t>Continuity of Operations Plan</a:t>
            </a:r>
          </a:p>
          <a:p>
            <a:pPr marL="1089414" lvl="2" indent="-285750" defTabSz="685783">
              <a:spcBef>
                <a:spcPts val="375"/>
              </a:spcBef>
              <a:buClr>
                <a:srgbClr val="FF0000"/>
              </a:buClr>
              <a:buFont typeface="Arial" panose="020B0604020202020204" pitchFamily="34" charset="0"/>
              <a:buChar char="•"/>
            </a:pPr>
            <a:r>
              <a:rPr lang="en-US" sz="2000" dirty="0">
                <a:latin typeface="Arial Narrow"/>
              </a:rPr>
              <a:t>Emergency Operations Plan</a:t>
            </a:r>
          </a:p>
          <a:p>
            <a:pPr marL="1089414" lvl="2" indent="-285750" defTabSz="685783">
              <a:spcBef>
                <a:spcPts val="375"/>
              </a:spcBef>
              <a:buClr>
                <a:srgbClr val="FF0000"/>
              </a:buClr>
              <a:buFont typeface="Arial" panose="020B0604020202020204" pitchFamily="34" charset="0"/>
              <a:buChar char="•"/>
            </a:pPr>
            <a:r>
              <a:rPr lang="en-US" sz="2000" dirty="0">
                <a:latin typeface="Arial Narrow"/>
              </a:rPr>
              <a:t>Long-term Recovery and Redevelopment Plan</a:t>
            </a:r>
          </a:p>
          <a:p>
            <a:pPr marL="1089414" lvl="2" indent="-285750" defTabSz="685783">
              <a:spcBef>
                <a:spcPts val="375"/>
              </a:spcBef>
              <a:buClr>
                <a:srgbClr val="FF0000"/>
              </a:buClr>
              <a:buFont typeface="Arial" panose="020B0604020202020204" pitchFamily="34" charset="0"/>
              <a:buChar char="•"/>
            </a:pPr>
            <a:r>
              <a:rPr lang="en-US" sz="2000" dirty="0">
                <a:latin typeface="Arial Narrow"/>
              </a:rPr>
              <a:t>Hazard Mitigation Plan</a:t>
            </a:r>
          </a:p>
          <a:p>
            <a:pPr marL="1089414" lvl="2" indent="-285750" defTabSz="685783">
              <a:spcBef>
                <a:spcPts val="375"/>
              </a:spcBef>
              <a:buClr>
                <a:srgbClr val="FF0000"/>
              </a:buClr>
              <a:buFont typeface="Arial" panose="020B0604020202020204" pitchFamily="34" charset="0"/>
              <a:buChar char="•"/>
            </a:pPr>
            <a:r>
              <a:rPr lang="en-US" sz="2000" dirty="0">
                <a:latin typeface="Arial Narrow"/>
              </a:rPr>
              <a:t>Disaster Debris Management Plan</a:t>
            </a:r>
          </a:p>
          <a:p>
            <a:pPr marL="614363" lvl="0" indent="-339725" defTabSz="685783">
              <a:buClr>
                <a:srgbClr val="FF1B3D"/>
              </a:buClr>
              <a:buSzPct val="50000"/>
              <a:buFont typeface="Wingdings" charset="2"/>
              <a:buChar char="u"/>
            </a:pPr>
            <a:r>
              <a:rPr lang="en-US" sz="2800" dirty="0" smtClean="0">
                <a:solidFill>
                  <a:prstClr val="black"/>
                </a:solidFill>
                <a:latin typeface="Arial Narrow"/>
                <a:cs typeface="Arial Narrow"/>
              </a:rPr>
              <a:t>Review pre-existing contracts</a:t>
            </a:r>
          </a:p>
          <a:p>
            <a:pPr marL="1144588" lvl="1" indent="-285750" defTabSz="685783">
              <a:buClr>
                <a:srgbClr val="FF0000"/>
              </a:buClr>
              <a:buSzPct val="100000"/>
              <a:buFont typeface="Arial" panose="020B0604020202020204" pitchFamily="34" charset="0"/>
              <a:buChar char="•"/>
            </a:pPr>
            <a:r>
              <a:rPr lang="en-US" sz="2000" dirty="0">
                <a:solidFill>
                  <a:prstClr val="black"/>
                </a:solidFill>
                <a:latin typeface="Arial Narrow"/>
                <a:cs typeface="Arial Narrow"/>
              </a:rPr>
              <a:t>Discuss HUD requirements for use of </a:t>
            </a:r>
            <a:r>
              <a:rPr lang="en-US" sz="2000" dirty="0" smtClean="0">
                <a:solidFill>
                  <a:prstClr val="black"/>
                </a:solidFill>
                <a:latin typeface="Arial Narrow"/>
                <a:cs typeface="Arial Narrow"/>
              </a:rPr>
              <a:t>funds</a:t>
            </a:r>
          </a:p>
          <a:p>
            <a:pPr marL="1144588" lvl="1" indent="-285750" defTabSz="685783">
              <a:buClr>
                <a:srgbClr val="FF0000"/>
              </a:buClr>
              <a:buSzPct val="100000"/>
              <a:buFont typeface="Arial" panose="020B0604020202020204" pitchFamily="34" charset="0"/>
              <a:buChar char="•"/>
            </a:pPr>
            <a:r>
              <a:rPr lang="en-US" sz="2000" dirty="0">
                <a:solidFill>
                  <a:prstClr val="black"/>
                </a:solidFill>
                <a:latin typeface="Arial Narrow"/>
                <a:cs typeface="Arial Narrow"/>
              </a:rPr>
              <a:t>Incorporate HUD Requirements into Contracts Potentially used in a Disaster Scenario</a:t>
            </a:r>
          </a:p>
          <a:p>
            <a:pPr marL="1144588" lvl="1" indent="-285750" defTabSz="685783">
              <a:spcAft>
                <a:spcPts val="1200"/>
              </a:spcAft>
              <a:buSzPct val="100000"/>
              <a:buFont typeface="Arial" panose="020B0604020202020204" pitchFamily="34" charset="0"/>
              <a:buChar char="•"/>
            </a:pPr>
            <a:endParaRPr lang="en-US" b="1" dirty="0">
              <a:solidFill>
                <a:prstClr val="black"/>
              </a:solidFill>
              <a:latin typeface="Arial Narrow"/>
              <a:cs typeface="Arial Narrow"/>
            </a:endParaRPr>
          </a:p>
          <a:p>
            <a:pPr marL="614363" lvl="0" indent="-339725" defTabSz="685783">
              <a:spcAft>
                <a:spcPts val="1200"/>
              </a:spcAft>
              <a:buClr>
                <a:srgbClr val="FF1B3D"/>
              </a:buClr>
              <a:buSzPct val="50000"/>
              <a:buFont typeface="Wingdings" charset="2"/>
              <a:buChar char="u"/>
            </a:pPr>
            <a:endParaRPr lang="en-US" sz="2400" dirty="0">
              <a:solidFill>
                <a:prstClr val="black"/>
              </a:solidFill>
              <a:latin typeface="Arial Narrow"/>
              <a:cs typeface="Arial Narrow"/>
            </a:endParaRPr>
          </a:p>
          <a:p>
            <a:pPr marL="614363" lvl="0" indent="-339725" defTabSz="685783">
              <a:spcAft>
                <a:spcPts val="1200"/>
              </a:spcAft>
              <a:buClr>
                <a:srgbClr val="FF1B3D"/>
              </a:buClr>
              <a:buSzPct val="50000"/>
              <a:buFont typeface="Wingdings" charset="2"/>
              <a:buChar char="u"/>
            </a:pPr>
            <a:endParaRPr lang="en-US" sz="2400" dirty="0">
              <a:solidFill>
                <a:prstClr val="black"/>
              </a:solidFill>
              <a:latin typeface="Arial Narrow"/>
              <a:cs typeface="Arial Narrow"/>
            </a:endParaRPr>
          </a:p>
        </p:txBody>
      </p:sp>
    </p:spTree>
    <p:extLst>
      <p:ext uri="{BB962C8B-B14F-4D97-AF65-F5344CB8AC3E}">
        <p14:creationId xmlns:p14="http://schemas.microsoft.com/office/powerpoint/2010/main" val="22708561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Best Practices to maximize Recovery funding (</a:t>
            </a:r>
            <a:r>
              <a:rPr lang="en-US" cap="none" dirty="0" smtClean="0"/>
              <a:t>cont.</a:t>
            </a:r>
            <a:r>
              <a:rPr lang="en-US" dirty="0" smtClean="0"/>
              <a:t>)</a:t>
            </a:r>
            <a:endParaRPr lang="en-US" dirty="0"/>
          </a:p>
        </p:txBody>
      </p:sp>
      <p:sp>
        <p:nvSpPr>
          <p:cNvPr id="3" name="TextBox 2"/>
          <p:cNvSpPr txBox="1"/>
          <p:nvPr/>
        </p:nvSpPr>
        <p:spPr>
          <a:xfrm>
            <a:off x="0" y="922909"/>
            <a:ext cx="9073656" cy="5509200"/>
          </a:xfrm>
          <a:prstGeom prst="rect">
            <a:avLst/>
          </a:prstGeom>
          <a:noFill/>
        </p:spPr>
        <p:txBody>
          <a:bodyPr wrap="square" rtlCol="0">
            <a:spAutoFit/>
          </a:bodyPr>
          <a:lstStyle/>
          <a:p>
            <a:pPr marL="614363" lvl="0" indent="-339725" defTabSz="685783">
              <a:buClr>
                <a:srgbClr val="FF1B3D"/>
              </a:buClr>
              <a:buSzPct val="50000"/>
              <a:buFont typeface="Wingdings" charset="2"/>
              <a:buChar char="u"/>
            </a:pPr>
            <a:r>
              <a:rPr lang="en-US" sz="2800" dirty="0" smtClean="0">
                <a:solidFill>
                  <a:prstClr val="black"/>
                </a:solidFill>
                <a:latin typeface="Arial Narrow"/>
                <a:cs typeface="Arial Narrow"/>
              </a:rPr>
              <a:t>Identify Resiliency Projects</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Mitigation</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Sea level rise</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Flood control</a:t>
            </a:r>
            <a:endParaRPr lang="en-US" sz="2000" dirty="0">
              <a:solidFill>
                <a:prstClr val="black"/>
              </a:solidFill>
              <a:latin typeface="Arial Narrow"/>
              <a:cs typeface="Arial Narrow"/>
            </a:endParaRPr>
          </a:p>
          <a:p>
            <a:pPr marL="614363" lvl="0" indent="-339725" defTabSz="685783">
              <a:buClr>
                <a:srgbClr val="FF1B3D"/>
              </a:buClr>
              <a:buSzPct val="50000"/>
              <a:buFont typeface="Wingdings" charset="2"/>
              <a:buChar char="u"/>
            </a:pPr>
            <a:r>
              <a:rPr lang="en-US" sz="2800" dirty="0" smtClean="0">
                <a:solidFill>
                  <a:prstClr val="black"/>
                </a:solidFill>
                <a:latin typeface="Arial Narrow"/>
                <a:cs typeface="Arial Narrow"/>
              </a:rPr>
              <a:t>Identify </a:t>
            </a:r>
            <a:r>
              <a:rPr lang="en-US" sz="2800" dirty="0">
                <a:solidFill>
                  <a:prstClr val="black"/>
                </a:solidFill>
                <a:latin typeface="Arial Narrow"/>
                <a:cs typeface="Arial Narrow"/>
              </a:rPr>
              <a:t>Potential </a:t>
            </a:r>
            <a:r>
              <a:rPr lang="en-US" sz="2800" dirty="0" smtClean="0">
                <a:solidFill>
                  <a:prstClr val="black"/>
                </a:solidFill>
                <a:latin typeface="Arial Narrow"/>
                <a:cs typeface="Arial Narrow"/>
              </a:rPr>
              <a:t>Projects</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Housing programs</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Emergency response</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Long term infrastructure repair and rebuild</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Business </a:t>
            </a:r>
            <a:endParaRPr lang="en-US" sz="2000" dirty="0">
              <a:solidFill>
                <a:prstClr val="black"/>
              </a:solidFill>
              <a:latin typeface="Arial Narrow"/>
              <a:cs typeface="Arial Narrow"/>
            </a:endParaRPr>
          </a:p>
          <a:p>
            <a:pPr marL="614363" lvl="0" indent="-339725" defTabSz="685783">
              <a:buClr>
                <a:srgbClr val="FF1B3D"/>
              </a:buClr>
              <a:buSzPct val="50000"/>
              <a:buFont typeface="Wingdings" charset="2"/>
              <a:buChar char="u"/>
            </a:pPr>
            <a:r>
              <a:rPr lang="en-US" sz="2800" dirty="0">
                <a:solidFill>
                  <a:prstClr val="black"/>
                </a:solidFill>
                <a:latin typeface="Arial Narrow"/>
                <a:cs typeface="Arial Narrow"/>
              </a:rPr>
              <a:t>Identify Staff Responsible to Administer the DR </a:t>
            </a:r>
            <a:r>
              <a:rPr lang="en-US" sz="2800" dirty="0" smtClean="0">
                <a:solidFill>
                  <a:prstClr val="black"/>
                </a:solidFill>
                <a:latin typeface="Arial Narrow"/>
                <a:cs typeface="Arial Narrow"/>
              </a:rPr>
              <a:t>program</a:t>
            </a:r>
          </a:p>
          <a:p>
            <a:pPr marL="1074738" lvl="1" indent="-342900" defTabSz="685783">
              <a:buClr>
                <a:srgbClr val="FF1B3D"/>
              </a:buClr>
              <a:buSzPct val="100000"/>
              <a:buFont typeface="Arial" panose="020B0604020202020204" pitchFamily="34" charset="0"/>
              <a:buChar char="•"/>
            </a:pPr>
            <a:r>
              <a:rPr lang="en-US" sz="2000" dirty="0" smtClean="0">
                <a:solidFill>
                  <a:prstClr val="black"/>
                </a:solidFill>
                <a:latin typeface="Arial Narrow"/>
                <a:cs typeface="Arial Narrow"/>
              </a:rPr>
              <a:t>Pre-disaster planning</a:t>
            </a:r>
            <a:endParaRPr lang="en-US" sz="2000" dirty="0">
              <a:solidFill>
                <a:prstClr val="black"/>
              </a:solidFill>
              <a:latin typeface="Arial Narrow"/>
              <a:cs typeface="Arial Narrow"/>
            </a:endParaRPr>
          </a:p>
          <a:p>
            <a:pPr marL="614363" lvl="0" indent="-339725" defTabSz="685783">
              <a:buClr>
                <a:srgbClr val="FF1B3D"/>
              </a:buClr>
              <a:buSzPct val="50000"/>
              <a:buFont typeface="Wingdings" charset="2"/>
              <a:buChar char="u"/>
            </a:pPr>
            <a:r>
              <a:rPr lang="en-US" sz="2800" dirty="0">
                <a:solidFill>
                  <a:prstClr val="black"/>
                </a:solidFill>
                <a:latin typeface="Arial Narrow"/>
                <a:cs typeface="Arial Narrow"/>
              </a:rPr>
              <a:t>Provide </a:t>
            </a:r>
            <a:r>
              <a:rPr lang="en-US" sz="2800" dirty="0" smtClean="0">
                <a:solidFill>
                  <a:prstClr val="black"/>
                </a:solidFill>
                <a:latin typeface="Arial Narrow"/>
                <a:cs typeface="Arial Narrow"/>
              </a:rPr>
              <a:t>Training</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Local Agencies and Departments involved in disaster response</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Contracting officials</a:t>
            </a:r>
          </a:p>
          <a:p>
            <a:pPr marL="1074738" lvl="1" indent="-342900" defTabSz="685783">
              <a:buClr>
                <a:srgbClr val="FF0000"/>
              </a:buClr>
              <a:buSzPct val="100000"/>
              <a:buFont typeface="Arial" panose="020B0604020202020204" pitchFamily="34" charset="0"/>
              <a:buChar char="•"/>
            </a:pPr>
            <a:r>
              <a:rPr lang="en-US" sz="2000" dirty="0" smtClean="0">
                <a:solidFill>
                  <a:prstClr val="black"/>
                </a:solidFill>
                <a:latin typeface="Arial Narrow"/>
                <a:cs typeface="Arial Narrow"/>
              </a:rPr>
              <a:t>Political leadership </a:t>
            </a:r>
            <a:endParaRPr lang="en-US" sz="2000" dirty="0">
              <a:solidFill>
                <a:prstClr val="black"/>
              </a:solidFill>
              <a:latin typeface="Arial Narrow"/>
              <a:cs typeface="Arial Narrow"/>
            </a:endParaRPr>
          </a:p>
          <a:p>
            <a:pPr marL="1074738" lvl="1" indent="-342900" defTabSz="685783">
              <a:buClr>
                <a:srgbClr val="FF0000"/>
              </a:buClr>
              <a:buSzPct val="100000"/>
              <a:buFont typeface="Arial" panose="020B0604020202020204" pitchFamily="34" charset="0"/>
              <a:buChar char="•"/>
            </a:pPr>
            <a:r>
              <a:rPr lang="en-US" sz="2000" dirty="0">
                <a:solidFill>
                  <a:prstClr val="black"/>
                </a:solidFill>
                <a:latin typeface="Arial Narrow"/>
                <a:cs typeface="Arial Narrow"/>
              </a:rPr>
              <a:t>Understand differences</a:t>
            </a:r>
          </a:p>
        </p:txBody>
      </p:sp>
    </p:spTree>
    <p:extLst>
      <p:ext uri="{BB962C8B-B14F-4D97-AF65-F5344CB8AC3E}">
        <p14:creationId xmlns:p14="http://schemas.microsoft.com/office/powerpoint/2010/main" val="7466831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Failing to plan is planning to fail</a:t>
            </a:r>
            <a:endParaRPr lang="en-US" dirty="0"/>
          </a:p>
        </p:txBody>
      </p:sp>
      <p:sp>
        <p:nvSpPr>
          <p:cNvPr id="2" name="TextBox 1"/>
          <p:cNvSpPr txBox="1"/>
          <p:nvPr/>
        </p:nvSpPr>
        <p:spPr>
          <a:xfrm>
            <a:off x="195209" y="953786"/>
            <a:ext cx="8774130" cy="5611793"/>
          </a:xfrm>
          <a:prstGeom prst="rect">
            <a:avLst/>
          </a:prstGeom>
          <a:noFill/>
        </p:spPr>
        <p:txBody>
          <a:bodyPr wrap="square" rtlCol="0">
            <a:spAutoFit/>
          </a:bodyPr>
          <a:lstStyle/>
          <a:p>
            <a:pPr marL="296459" lvl="0" indent="-296459" defTabSz="685783">
              <a:spcBef>
                <a:spcPts val="750"/>
              </a:spcBef>
              <a:buClr>
                <a:srgbClr val="E31836"/>
              </a:buClr>
              <a:buSzPct val="50000"/>
              <a:buFont typeface="Wingdings" charset="2"/>
              <a:buChar char="u"/>
            </a:pPr>
            <a:r>
              <a:rPr lang="en-US" sz="2400" dirty="0" smtClean="0">
                <a:latin typeface="Arial Narrow" panose="020B0606020202030204" pitchFamily="34" charset="0"/>
              </a:rPr>
              <a:t>Successful disaster recovery does not happen in a vacuum nor does it happen spontaneously.</a:t>
            </a:r>
          </a:p>
          <a:p>
            <a:pPr marL="296459" lvl="0" indent="-296459" defTabSz="685783">
              <a:spcBef>
                <a:spcPts val="750"/>
              </a:spcBef>
              <a:buClr>
                <a:srgbClr val="E31836"/>
              </a:buClr>
              <a:buSzPct val="50000"/>
              <a:buFont typeface="Wingdings" charset="2"/>
              <a:buChar char="u"/>
            </a:pPr>
            <a:r>
              <a:rPr lang="en-US" sz="2400" dirty="0" smtClean="0">
                <a:latin typeface="Arial Narrow" panose="020B0606020202030204" pitchFamily="34" charset="0"/>
              </a:rPr>
              <a:t>No one can be 100% prepared for a disaster but planning can be the </a:t>
            </a:r>
            <a:r>
              <a:rPr lang="en-US" sz="2400" dirty="0">
                <a:latin typeface="Arial Narrow" panose="020B0606020202030204" pitchFamily="34" charset="0"/>
              </a:rPr>
              <a:t>factor that makes the critical difference between </a:t>
            </a:r>
            <a:r>
              <a:rPr lang="en-US" sz="2400" dirty="0" smtClean="0">
                <a:latin typeface="Arial Narrow" panose="020B0606020202030204" pitchFamily="34" charset="0"/>
              </a:rPr>
              <a:t>successfully managing </a:t>
            </a:r>
            <a:r>
              <a:rPr lang="en-US" sz="2400" dirty="0">
                <a:latin typeface="Arial Narrow" panose="020B0606020202030204" pitchFamily="34" charset="0"/>
              </a:rPr>
              <a:t>crises with minimal cost and effort and maximum speed, </a:t>
            </a:r>
            <a:r>
              <a:rPr lang="en-US" sz="2400" dirty="0" smtClean="0">
                <a:latin typeface="Arial Narrow" panose="020B0606020202030204" pitchFamily="34" charset="0"/>
              </a:rPr>
              <a:t>or being left picking </a:t>
            </a:r>
            <a:r>
              <a:rPr lang="en-US" sz="2400" dirty="0">
                <a:latin typeface="Arial Narrow" panose="020B0606020202030204" pitchFamily="34" charset="0"/>
              </a:rPr>
              <a:t>up the pieces </a:t>
            </a:r>
            <a:r>
              <a:rPr lang="en-US" sz="2400" dirty="0" smtClean="0">
                <a:latin typeface="Arial Narrow" panose="020B0606020202030204" pitchFamily="34" charset="0"/>
              </a:rPr>
              <a:t>from the chaotic aftermath for </a:t>
            </a:r>
            <a:r>
              <a:rPr lang="en-US" sz="2400" dirty="0">
                <a:latin typeface="Arial Narrow" panose="020B0606020202030204" pitchFamily="34" charset="0"/>
              </a:rPr>
              <a:t>untold lengths of time and at whatever cost providers decide to charge; </a:t>
            </a:r>
            <a:r>
              <a:rPr lang="en-US" sz="2400" dirty="0" smtClean="0">
                <a:latin typeface="Arial Narrow" panose="020B0606020202030204" pitchFamily="34" charset="0"/>
              </a:rPr>
              <a:t>forced </a:t>
            </a:r>
            <a:r>
              <a:rPr lang="en-US" sz="2400" dirty="0">
                <a:latin typeface="Arial Narrow" panose="020B0606020202030204" pitchFamily="34" charset="0"/>
              </a:rPr>
              <a:t>to make </a:t>
            </a:r>
            <a:r>
              <a:rPr lang="en-US" sz="2400" dirty="0" smtClean="0">
                <a:latin typeface="Arial Narrow" panose="020B0606020202030204" pitchFamily="34" charset="0"/>
              </a:rPr>
              <a:t>decisions </a:t>
            </a:r>
            <a:r>
              <a:rPr lang="en-US" sz="2400" dirty="0">
                <a:latin typeface="Arial Narrow" panose="020B0606020202030204" pitchFamily="34" charset="0"/>
              </a:rPr>
              <a:t>out of </a:t>
            </a:r>
            <a:r>
              <a:rPr lang="en-US" sz="2400" dirty="0" smtClean="0">
                <a:latin typeface="Arial Narrow" panose="020B0606020202030204" pitchFamily="34" charset="0"/>
              </a:rPr>
              <a:t>desperation.</a:t>
            </a:r>
          </a:p>
          <a:p>
            <a:pPr marL="296459" lvl="0" indent="-296459" defTabSz="685783">
              <a:spcBef>
                <a:spcPts val="750"/>
              </a:spcBef>
              <a:buClr>
                <a:srgbClr val="E31836"/>
              </a:buClr>
              <a:buSzPct val="50000"/>
              <a:buFont typeface="Wingdings" charset="2"/>
              <a:buChar char="u"/>
            </a:pPr>
            <a:r>
              <a:rPr lang="en-US" sz="2400" dirty="0" smtClean="0">
                <a:latin typeface="Arial Narrow" panose="020B0606020202030204" pitchFamily="34" charset="0"/>
              </a:rPr>
              <a:t>Detailed </a:t>
            </a:r>
            <a:r>
              <a:rPr lang="en-US" sz="2400" dirty="0">
                <a:latin typeface="Arial Narrow" panose="020B0606020202030204" pitchFamily="34" charset="0"/>
              </a:rPr>
              <a:t>disaster recovery </a:t>
            </a:r>
            <a:r>
              <a:rPr lang="en-US" sz="2400" dirty="0" smtClean="0">
                <a:latin typeface="Arial Narrow" panose="020B0606020202030204" pitchFamily="34" charset="0"/>
              </a:rPr>
              <a:t>plannin</a:t>
            </a:r>
            <a:r>
              <a:rPr lang="en-US" sz="2400" dirty="0">
                <a:latin typeface="Arial Narrow" panose="020B0606020202030204" pitchFamily="34" charset="0"/>
              </a:rPr>
              <a:t>g</a:t>
            </a:r>
            <a:r>
              <a:rPr lang="en-US" sz="2400" dirty="0" smtClean="0">
                <a:latin typeface="Arial Narrow" panose="020B0606020202030204" pitchFamily="34" charset="0"/>
              </a:rPr>
              <a:t> </a:t>
            </a:r>
            <a:r>
              <a:rPr lang="en-US" sz="2400" dirty="0">
                <a:latin typeface="Arial Narrow" panose="020B0606020202030204" pitchFamily="34" charset="0"/>
              </a:rPr>
              <a:t>can prevent many of the </a:t>
            </a:r>
            <a:r>
              <a:rPr lang="en-US" sz="2400" dirty="0" smtClean="0">
                <a:latin typeface="Arial Narrow" panose="020B0606020202030204" pitchFamily="34" charset="0"/>
              </a:rPr>
              <a:t>mistakes experienced </a:t>
            </a:r>
            <a:r>
              <a:rPr lang="en-US" sz="2400" dirty="0">
                <a:latin typeface="Arial Narrow" panose="020B0606020202030204" pitchFamily="34" charset="0"/>
              </a:rPr>
              <a:t>by an organization in times of </a:t>
            </a:r>
            <a:r>
              <a:rPr lang="en-US" sz="2400" dirty="0" smtClean="0">
                <a:latin typeface="Arial Narrow" panose="020B0606020202030204" pitchFamily="34" charset="0"/>
              </a:rPr>
              <a:t>disaster.</a:t>
            </a:r>
          </a:p>
          <a:p>
            <a:pPr marL="296459" lvl="0" indent="-296459" defTabSz="685783">
              <a:spcBef>
                <a:spcPts val="750"/>
              </a:spcBef>
              <a:buClr>
                <a:srgbClr val="E31836"/>
              </a:buClr>
              <a:buSzPct val="50000"/>
              <a:buFont typeface="Wingdings" charset="2"/>
              <a:buChar char="u"/>
            </a:pPr>
            <a:r>
              <a:rPr lang="en-US" sz="2400" dirty="0" smtClean="0">
                <a:latin typeface="Arial Narrow" panose="020B0606020202030204" pitchFamily="34" charset="0"/>
              </a:rPr>
              <a:t>If you do not have the internal capabilities or expertise you should establish pre-existing contracts or other contract vehicles to provide you the support you expect to need.</a:t>
            </a:r>
          </a:p>
          <a:p>
            <a:pPr marL="296459" lvl="0" indent="-296459" defTabSz="685783">
              <a:spcBef>
                <a:spcPts val="750"/>
              </a:spcBef>
              <a:buClr>
                <a:srgbClr val="E31836"/>
              </a:buClr>
              <a:buSzPct val="50000"/>
              <a:buFont typeface="Wingdings" charset="2"/>
              <a:buChar char="u"/>
            </a:pPr>
            <a:endParaRPr lang="en-US" sz="2000" dirty="0" smtClean="0">
              <a:latin typeface="Arial Narrow" panose="020B0606020202030204" pitchFamily="34" charset="0"/>
            </a:endParaRPr>
          </a:p>
        </p:txBody>
      </p:sp>
    </p:spTree>
    <p:extLst>
      <p:ext uri="{BB962C8B-B14F-4D97-AF65-F5344CB8AC3E}">
        <p14:creationId xmlns:p14="http://schemas.microsoft.com/office/powerpoint/2010/main" val="15828599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2"/>
          <p:cNvSpPr>
            <a:spLocks noGrp="1"/>
          </p:cNvSpPr>
          <p:nvPr>
            <p:ph idx="1"/>
          </p:nvPr>
        </p:nvSpPr>
        <p:spPr>
          <a:xfrm>
            <a:off x="381000" y="2302940"/>
            <a:ext cx="5943600" cy="3364331"/>
          </a:xfrm>
        </p:spPr>
        <p:txBody>
          <a:bodyPr/>
          <a:lstStyle/>
          <a:p>
            <a:r>
              <a:rPr lang="en-US" sz="2400" dirty="0" smtClean="0"/>
              <a:t>Help our clients to </a:t>
            </a:r>
            <a:r>
              <a:rPr lang="en-US" sz="2400" b="1" dirty="0" smtClean="0"/>
              <a:t>prepare</a:t>
            </a:r>
            <a:r>
              <a:rPr lang="en-US" sz="2400" dirty="0" smtClean="0"/>
              <a:t> for and </a:t>
            </a:r>
            <a:r>
              <a:rPr lang="en-US" sz="2400" b="1" dirty="0" smtClean="0"/>
              <a:t>recover</a:t>
            </a:r>
            <a:r>
              <a:rPr lang="en-US" sz="2400" dirty="0" smtClean="0"/>
              <a:t> from disasters</a:t>
            </a:r>
          </a:p>
          <a:p>
            <a:r>
              <a:rPr lang="en-US" sz="2400" dirty="0" smtClean="0"/>
              <a:t>Over a </a:t>
            </a:r>
            <a:r>
              <a:rPr lang="en-US" sz="2400" b="1" dirty="0" smtClean="0"/>
              <a:t>decade</a:t>
            </a:r>
            <a:r>
              <a:rPr lang="en-US" sz="2400" dirty="0" smtClean="0"/>
              <a:t> of experience managing disaster recovery operations</a:t>
            </a:r>
          </a:p>
          <a:p>
            <a:r>
              <a:rPr lang="en-US" sz="2400" dirty="0" smtClean="0"/>
              <a:t>Experience </a:t>
            </a:r>
            <a:r>
              <a:rPr lang="en-US" sz="2400" b="1" dirty="0" smtClean="0"/>
              <a:t>coordinating</a:t>
            </a:r>
            <a:r>
              <a:rPr lang="en-US" sz="2400" dirty="0" smtClean="0"/>
              <a:t> Recovery programs from multiple Federal Agencies </a:t>
            </a:r>
          </a:p>
          <a:p>
            <a:r>
              <a:rPr lang="en-US" sz="2400" dirty="0" smtClean="0"/>
              <a:t>Involved in the </a:t>
            </a:r>
            <a:r>
              <a:rPr lang="en-US" sz="2400" b="1" dirty="0" smtClean="0"/>
              <a:t>largest</a:t>
            </a:r>
            <a:r>
              <a:rPr lang="en-US" sz="2400" dirty="0" smtClean="0"/>
              <a:t> recovery operations:</a:t>
            </a:r>
          </a:p>
          <a:p>
            <a:pPr lvl="1">
              <a:buClr>
                <a:srgbClr val="FF0000"/>
              </a:buClr>
            </a:pPr>
            <a:r>
              <a:rPr lang="en-US" sz="2000" dirty="0">
                <a:solidFill>
                  <a:schemeClr val="tx1"/>
                </a:solidFill>
              </a:rPr>
              <a:t>World Trade Center Disaster (9/11</a:t>
            </a:r>
            <a:r>
              <a:rPr lang="en-US" sz="2000" dirty="0" smtClean="0">
                <a:solidFill>
                  <a:schemeClr val="tx1"/>
                </a:solidFill>
              </a:rPr>
              <a:t>)</a:t>
            </a:r>
          </a:p>
          <a:p>
            <a:pPr lvl="1">
              <a:buClr>
                <a:srgbClr val="FF0000"/>
              </a:buClr>
            </a:pPr>
            <a:r>
              <a:rPr lang="en-US" sz="2000" dirty="0" smtClean="0">
                <a:solidFill>
                  <a:schemeClr val="tx1"/>
                </a:solidFill>
              </a:rPr>
              <a:t>Hurricane </a:t>
            </a:r>
            <a:r>
              <a:rPr lang="en-US" sz="2000" dirty="0">
                <a:solidFill>
                  <a:schemeClr val="tx1"/>
                </a:solidFill>
              </a:rPr>
              <a:t>Katrina</a:t>
            </a:r>
          </a:p>
          <a:p>
            <a:pPr lvl="1">
              <a:buClr>
                <a:srgbClr val="FF0000"/>
              </a:buClr>
            </a:pPr>
            <a:r>
              <a:rPr lang="en-US" sz="2000" dirty="0">
                <a:solidFill>
                  <a:schemeClr val="tx1"/>
                </a:solidFill>
              </a:rPr>
              <a:t>Hurricane Sandy</a:t>
            </a:r>
          </a:p>
          <a:p>
            <a:pPr lvl="1"/>
            <a:endParaRPr lang="en-US" sz="2000" dirty="0" smtClean="0"/>
          </a:p>
        </p:txBody>
      </p:sp>
      <p:sp>
        <p:nvSpPr>
          <p:cNvPr id="3" name="Title 2"/>
          <p:cNvSpPr>
            <a:spLocks noGrp="1"/>
          </p:cNvSpPr>
          <p:nvPr>
            <p:ph type="title"/>
          </p:nvPr>
        </p:nvSpPr>
        <p:spPr/>
        <p:txBody>
          <a:bodyPr/>
          <a:lstStyle/>
          <a:p>
            <a:r>
              <a:rPr lang="en-US" dirty="0" smtClean="0"/>
              <a:t>About US</a:t>
            </a:r>
            <a:endParaRPr lang="en-US" dirty="0"/>
          </a:p>
        </p:txBody>
      </p:sp>
      <p:pic>
        <p:nvPicPr>
          <p:cNvPr id="17" name="Picture 16" descr="Hagerty_186CRed.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696" y="1060732"/>
            <a:ext cx="5060092" cy="990600"/>
          </a:xfrm>
          <a:prstGeom prst="rect">
            <a:avLst/>
          </a:prstGeom>
        </p:spPr>
      </p:pic>
      <p:grpSp>
        <p:nvGrpSpPr>
          <p:cNvPr id="19" name="Group 18"/>
          <p:cNvGrpSpPr/>
          <p:nvPr/>
        </p:nvGrpSpPr>
        <p:grpSpPr>
          <a:xfrm>
            <a:off x="7543800" y="1027693"/>
            <a:ext cx="1188291" cy="1418751"/>
            <a:chOff x="3285206" y="3239827"/>
            <a:chExt cx="1659185" cy="1980970"/>
          </a:xfrm>
        </p:grpSpPr>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6403" y="3239827"/>
              <a:ext cx="1371598" cy="1117764"/>
            </a:xfrm>
            <a:prstGeom prst="rect">
              <a:avLst/>
            </a:prstGeom>
          </p:spPr>
        </p:pic>
        <p:sp>
          <p:nvSpPr>
            <p:cNvPr id="21" name="TextBox 20"/>
            <p:cNvSpPr txBox="1"/>
            <p:nvPr/>
          </p:nvSpPr>
          <p:spPr>
            <a:xfrm>
              <a:off x="3285206" y="4318339"/>
              <a:ext cx="1659185" cy="902458"/>
            </a:xfrm>
            <a:prstGeom prst="rect">
              <a:avLst/>
            </a:prstGeom>
            <a:noFill/>
          </p:spPr>
          <p:txBody>
            <a:bodyPr wrap="square" rtlCol="0">
              <a:spAutoFit/>
            </a:bodyPr>
            <a:lstStyle/>
            <a:p>
              <a:pPr algn="ctr"/>
              <a:r>
                <a:rPr lang="en-US" sz="3600" b="1" dirty="0">
                  <a:solidFill>
                    <a:srgbClr val="E31836"/>
                  </a:solidFill>
                  <a:latin typeface="Arial Narrow"/>
                  <a:cs typeface="Arial Narrow"/>
                </a:rPr>
                <a:t>250+</a:t>
              </a:r>
            </a:p>
          </p:txBody>
        </p:sp>
      </p:grpSp>
      <p:grpSp>
        <p:nvGrpSpPr>
          <p:cNvPr id="22" name="Group 21"/>
          <p:cNvGrpSpPr/>
          <p:nvPr/>
        </p:nvGrpSpPr>
        <p:grpSpPr>
          <a:xfrm>
            <a:off x="7652127" y="2786776"/>
            <a:ext cx="955429" cy="1539237"/>
            <a:chOff x="7652127" y="2843420"/>
            <a:chExt cx="955429" cy="1539237"/>
          </a:xfrm>
        </p:grpSpPr>
        <p:sp>
          <p:nvSpPr>
            <p:cNvPr id="29" name="TextBox 28"/>
            <p:cNvSpPr txBox="1"/>
            <p:nvPr/>
          </p:nvSpPr>
          <p:spPr>
            <a:xfrm>
              <a:off x="7679805" y="3736326"/>
              <a:ext cx="927751" cy="646331"/>
            </a:xfrm>
            <a:prstGeom prst="rect">
              <a:avLst/>
            </a:prstGeom>
            <a:noFill/>
          </p:spPr>
          <p:txBody>
            <a:bodyPr wrap="square" rtlCol="0">
              <a:spAutoFit/>
            </a:bodyPr>
            <a:lstStyle/>
            <a:p>
              <a:pPr algn="ctr"/>
              <a:r>
                <a:rPr lang="en-US" sz="3600" b="1" dirty="0" smtClean="0">
                  <a:solidFill>
                    <a:srgbClr val="E31836"/>
                  </a:solidFill>
                  <a:latin typeface="Arial Narrow"/>
                  <a:cs typeface="Arial Narrow"/>
                </a:rPr>
                <a:t>12+</a:t>
              </a:r>
              <a:endParaRPr lang="en-US" sz="3600" b="1" dirty="0">
                <a:solidFill>
                  <a:srgbClr val="E31836"/>
                </a:solidFill>
                <a:latin typeface="Arial Narrow"/>
                <a:cs typeface="Arial Narrow"/>
              </a:endParaRPr>
            </a:p>
          </p:txBody>
        </p:sp>
        <p:pic>
          <p:nvPicPr>
            <p:cNvPr id="30" name="Picture 29" descr="calendar.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52127" y="2843420"/>
              <a:ext cx="938623" cy="894428"/>
            </a:xfrm>
            <a:prstGeom prst="rect">
              <a:avLst/>
            </a:prstGeom>
          </p:spPr>
        </p:pic>
      </p:grpSp>
      <p:grpSp>
        <p:nvGrpSpPr>
          <p:cNvPr id="6" name="Group 5"/>
          <p:cNvGrpSpPr/>
          <p:nvPr/>
        </p:nvGrpSpPr>
        <p:grpSpPr>
          <a:xfrm>
            <a:off x="7351732" y="4620552"/>
            <a:ext cx="1573784" cy="1582407"/>
            <a:chOff x="7351732" y="4725748"/>
            <a:chExt cx="1573784" cy="1582407"/>
          </a:xfrm>
        </p:grpSpPr>
        <p:sp>
          <p:nvSpPr>
            <p:cNvPr id="32" name="TextBox 31"/>
            <p:cNvSpPr txBox="1"/>
            <p:nvPr/>
          </p:nvSpPr>
          <p:spPr>
            <a:xfrm>
              <a:off x="7351732" y="5523325"/>
              <a:ext cx="1573784" cy="784830"/>
            </a:xfrm>
            <a:prstGeom prst="rect">
              <a:avLst/>
            </a:prstGeom>
            <a:noFill/>
          </p:spPr>
          <p:txBody>
            <a:bodyPr wrap="square" rtlCol="0">
              <a:spAutoFit/>
            </a:bodyPr>
            <a:lstStyle/>
            <a:p>
              <a:pPr algn="ctr"/>
              <a:r>
                <a:rPr lang="en-US" sz="1500" b="1" dirty="0" smtClean="0">
                  <a:solidFill>
                    <a:srgbClr val="E31836"/>
                  </a:solidFill>
                  <a:latin typeface="Arial Narrow"/>
                  <a:cs typeface="Arial Narrow"/>
                </a:rPr>
                <a:t>National</a:t>
              </a:r>
            </a:p>
            <a:p>
              <a:pPr algn="ctr"/>
              <a:r>
                <a:rPr lang="en-US" sz="1500" b="1" dirty="0" smtClean="0">
                  <a:solidFill>
                    <a:srgbClr val="E31836"/>
                  </a:solidFill>
                  <a:latin typeface="Arial Narrow"/>
                  <a:cs typeface="Arial Narrow"/>
                </a:rPr>
                <a:t>Disaster Recovery Experience</a:t>
              </a:r>
              <a:endParaRPr lang="en-US" sz="1500" b="1" dirty="0">
                <a:solidFill>
                  <a:srgbClr val="E31836"/>
                </a:solidFill>
                <a:latin typeface="Arial Narrow"/>
                <a:cs typeface="Arial Narrow"/>
              </a:endParaRPr>
            </a:p>
          </p:txBody>
        </p:sp>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l="13540" t="26431" r="13422" b="27198"/>
            <a:stretch/>
          </p:blipFill>
          <p:spPr>
            <a:xfrm>
              <a:off x="7528462" y="4725748"/>
              <a:ext cx="1218664" cy="773724"/>
            </a:xfrm>
            <a:prstGeom prst="rect">
              <a:avLst/>
            </a:prstGeom>
          </p:spPr>
        </p:pic>
      </p:grpSp>
    </p:spTree>
    <p:extLst>
      <p:ext uri="{BB962C8B-B14F-4D97-AF65-F5344CB8AC3E}">
        <p14:creationId xmlns:p14="http://schemas.microsoft.com/office/powerpoint/2010/main" val="11098318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Hagerty Consulting Recovery professionals</a:t>
            </a:r>
            <a:endParaRPr lang="en-US" dirty="0"/>
          </a:p>
        </p:txBody>
      </p:sp>
      <p:sp>
        <p:nvSpPr>
          <p:cNvPr id="24" name="TextBox 23"/>
          <p:cNvSpPr txBox="1"/>
          <p:nvPr/>
        </p:nvSpPr>
        <p:spPr>
          <a:xfrm>
            <a:off x="12734" y="2362875"/>
            <a:ext cx="3030467" cy="1138773"/>
          </a:xfrm>
          <a:prstGeom prst="rect">
            <a:avLst/>
          </a:prstGeom>
          <a:noFill/>
        </p:spPr>
        <p:txBody>
          <a:bodyPr wrap="square" rtlCol="0">
            <a:spAutoFit/>
          </a:bodyPr>
          <a:lstStyle/>
          <a:p>
            <a:pPr marL="7938" algn="ctr" defTabSz="685783">
              <a:spcBef>
                <a:spcPts val="750"/>
              </a:spcBef>
              <a:buClr>
                <a:srgbClr val="E31836"/>
              </a:buClr>
              <a:buSzPct val="50000"/>
            </a:pPr>
            <a:r>
              <a:rPr lang="en-US" sz="1600" b="1" dirty="0">
                <a:solidFill>
                  <a:srgbClr val="E31836"/>
                </a:solidFill>
                <a:latin typeface="Arial Narrow" panose="020B0606020202030204" pitchFamily="34" charset="0"/>
                <a:cs typeface="Arial Narrow"/>
              </a:rPr>
              <a:t>Mark </a:t>
            </a:r>
            <a:r>
              <a:rPr lang="en-US" sz="1600" b="1" dirty="0" err="1">
                <a:solidFill>
                  <a:srgbClr val="E31836"/>
                </a:solidFill>
                <a:latin typeface="Arial Narrow" panose="020B0606020202030204" pitchFamily="34" charset="0"/>
                <a:cs typeface="Arial Narrow"/>
              </a:rPr>
              <a:t>Misczak</a:t>
            </a:r>
            <a:r>
              <a:rPr lang="en-US" sz="1600" b="1" dirty="0">
                <a:solidFill>
                  <a:srgbClr val="E31836"/>
                </a:solidFill>
                <a:latin typeface="Arial Narrow" panose="020B0606020202030204" pitchFamily="34" charset="0"/>
                <a:cs typeface="Arial Narrow"/>
              </a:rPr>
              <a:t>, CEM</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Director of </a:t>
            </a:r>
            <a:r>
              <a:rPr lang="en-US" sz="1400" b="1" dirty="0" smtClean="0">
                <a:solidFill>
                  <a:prstClr val="black"/>
                </a:solidFill>
                <a:latin typeface="Arial Narrow" panose="020B0606020202030204" pitchFamily="34" charset="0"/>
                <a:cs typeface="Arial Narrow"/>
              </a:rPr>
              <a:t>Recovery</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a:t>
            </a:r>
            <a:r>
              <a:rPr lang="en-US" sz="1400" b="1" dirty="0">
                <a:solidFill>
                  <a:prstClr val="black"/>
                </a:solidFill>
                <a:latin typeface="Arial Narrow" panose="020B0606020202030204" pitchFamily="34" charset="0"/>
                <a:cs typeface="Arial Narrow"/>
              </a:rPr>
              <a:t>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3"/>
              </a:rPr>
              <a:t>mark.misczak@hagertyconsulting.com</a:t>
            </a:r>
            <a:endParaRPr lang="en-US" sz="1400" b="1" dirty="0">
              <a:solidFill>
                <a:prstClr val="black"/>
              </a:solidFill>
              <a:latin typeface="Arial Narrow" panose="020B0606020202030204" pitchFamily="34" charset="0"/>
              <a:cs typeface="Arial Narrow"/>
            </a:endParaRPr>
          </a:p>
        </p:txBody>
      </p:sp>
      <p:sp>
        <p:nvSpPr>
          <p:cNvPr id="30" name="TextBox 29"/>
          <p:cNvSpPr txBox="1"/>
          <p:nvPr/>
        </p:nvSpPr>
        <p:spPr>
          <a:xfrm>
            <a:off x="2960735" y="2362875"/>
            <a:ext cx="3244906" cy="1138773"/>
          </a:xfrm>
          <a:prstGeom prst="rect">
            <a:avLst/>
          </a:prstGeom>
          <a:noFill/>
        </p:spPr>
        <p:txBody>
          <a:bodyPr wrap="square" rtlCol="0">
            <a:spAutoFit/>
          </a:bodyPr>
          <a:lstStyle/>
          <a:p>
            <a:pPr marL="7938"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Deborah Seifert, JD</a:t>
            </a:r>
            <a:endParaRPr lang="en-US" sz="1600" b="1" dirty="0" smtClean="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Practice Lead, CDBG-DR</a:t>
            </a: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Hagerty 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4"/>
              </a:rPr>
              <a:t>deborah.seifert@hagertyconsulting.com</a:t>
            </a:r>
            <a:endParaRPr lang="en-US" sz="1400" b="1" dirty="0">
              <a:solidFill>
                <a:prstClr val="black"/>
              </a:solidFill>
              <a:latin typeface="Arial Narrow" panose="020B0606020202030204" pitchFamily="34" charset="0"/>
              <a:cs typeface="Arial Narrow"/>
            </a:endParaRPr>
          </a:p>
        </p:txBody>
      </p:sp>
      <p:sp>
        <p:nvSpPr>
          <p:cNvPr id="4" name="Rectangle 3"/>
          <p:cNvSpPr/>
          <p:nvPr/>
        </p:nvSpPr>
        <p:spPr>
          <a:xfrm>
            <a:off x="5304329" y="2355997"/>
            <a:ext cx="4572000" cy="1138773"/>
          </a:xfrm>
          <a:prstGeom prst="rect">
            <a:avLst/>
          </a:prstGeom>
        </p:spPr>
        <p:txBody>
          <a:bodyPr>
            <a:spAutoFit/>
          </a:bodyPr>
          <a:lstStyle/>
          <a:p>
            <a:pPr marL="7938" algn="ctr" defTabSz="685783">
              <a:spcBef>
                <a:spcPts val="750"/>
              </a:spcBef>
              <a:buClr>
                <a:srgbClr val="E31836"/>
              </a:buClr>
              <a:buSzPct val="50000"/>
            </a:pPr>
            <a:r>
              <a:rPr lang="en-US" sz="1600" b="1" dirty="0" smtClean="0">
                <a:solidFill>
                  <a:srgbClr val="E31836"/>
                </a:solidFill>
                <a:latin typeface="Arial Narrow" panose="020B0606020202030204" pitchFamily="34" charset="0"/>
                <a:cs typeface="Arial Narrow"/>
              </a:rPr>
              <a:t>Steve Miller</a:t>
            </a:r>
            <a:endParaRPr lang="en-US" sz="16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smtClean="0">
                <a:solidFill>
                  <a:prstClr val="black"/>
                </a:solidFill>
                <a:latin typeface="Arial Narrow" panose="020B0606020202030204" pitchFamily="34" charset="0"/>
                <a:cs typeface="Arial Narrow"/>
              </a:rPr>
              <a:t>Recovery Manager</a:t>
            </a:r>
            <a:endParaRPr lang="en-US" sz="1400" b="1" dirty="0">
              <a:solidFill>
                <a:prstClr val="black"/>
              </a:solidFill>
              <a:latin typeface="Arial Narrow" panose="020B0606020202030204" pitchFamily="34" charset="0"/>
              <a:cs typeface="Arial Narrow"/>
            </a:endParaRPr>
          </a:p>
          <a:p>
            <a:pPr marL="7938" lvl="1" algn="ctr" defTabSz="685783">
              <a:spcBef>
                <a:spcPts val="375"/>
              </a:spcBef>
            </a:pPr>
            <a:r>
              <a:rPr lang="en-US" sz="1400" b="1" dirty="0">
                <a:solidFill>
                  <a:prstClr val="black"/>
                </a:solidFill>
                <a:latin typeface="Arial Narrow" panose="020B0606020202030204" pitchFamily="34" charset="0"/>
                <a:cs typeface="Arial Narrow"/>
              </a:rPr>
              <a:t>Hagerty Consulting</a:t>
            </a:r>
          </a:p>
          <a:p>
            <a:pPr marL="7938" lvl="1" algn="ctr" defTabSz="685783">
              <a:spcBef>
                <a:spcPts val="375"/>
              </a:spcBef>
            </a:pPr>
            <a:r>
              <a:rPr lang="en-US" sz="1400" b="1" dirty="0" smtClean="0">
                <a:solidFill>
                  <a:prstClr val="black"/>
                </a:solidFill>
                <a:latin typeface="Arial Narrow" panose="020B0606020202030204" pitchFamily="34" charset="0"/>
                <a:cs typeface="Arial Narrow"/>
                <a:hlinkClick r:id="rId4"/>
              </a:rPr>
              <a:t>Steve.miller@hagertyconsulting.com</a:t>
            </a:r>
            <a:endParaRPr lang="en-US" sz="1400" b="1" dirty="0">
              <a:solidFill>
                <a:prstClr val="black"/>
              </a:solidFill>
              <a:latin typeface="Arial Narrow" panose="020B0606020202030204" pitchFamily="34" charset="0"/>
              <a:cs typeface="Arial Narrow"/>
            </a:endParaRPr>
          </a:p>
        </p:txBody>
      </p:sp>
    </p:spTree>
    <p:extLst>
      <p:ext uri="{BB962C8B-B14F-4D97-AF65-F5344CB8AC3E}">
        <p14:creationId xmlns:p14="http://schemas.microsoft.com/office/powerpoint/2010/main" val="2508400131"/>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11227</TotalTime>
  <Words>2113</Words>
  <Application>Microsoft Office PowerPoint</Application>
  <PresentationFormat>On-screen Show (4:3)</PresentationFormat>
  <Paragraphs>270</Paragraphs>
  <Slides>20</Slides>
  <Notes>20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ＭＳ Ｐゴシック</vt:lpstr>
      <vt:lpstr>Arial</vt:lpstr>
      <vt:lpstr>Arial Narrow</vt:lpstr>
      <vt:lpstr>Calibri</vt:lpstr>
      <vt:lpstr>Courier New</vt:lpstr>
      <vt:lpstr>Wingdings</vt:lpstr>
      <vt:lpstr>Wingdings 2</vt:lpstr>
      <vt:lpstr>2_Office Theme</vt:lpstr>
      <vt:lpstr>3_Office Theme</vt:lpstr>
      <vt:lpstr>PowerPoint Presentation</vt:lpstr>
      <vt:lpstr>Introductions</vt:lpstr>
      <vt:lpstr>Disaster recovery is extremely costly!</vt:lpstr>
      <vt:lpstr>How are you going to pay for this?!?!</vt:lpstr>
      <vt:lpstr>Why this Matters to you?!?!</vt:lpstr>
      <vt:lpstr>This can be so confusing…..and overwhelming!!!!!!</vt:lpstr>
      <vt:lpstr>The two primary funding sources we are focusing on</vt:lpstr>
      <vt:lpstr>FEMA Public Assistance (PA) Foundation and Purpose</vt:lpstr>
      <vt:lpstr>Fema pa Categories of Emergency &amp; Permanent Work</vt:lpstr>
      <vt:lpstr>HUD CDBG-DR Foundation and Purpose</vt:lpstr>
      <vt:lpstr>HUD CDBG-DR Foundation and Purpose (cont.)</vt:lpstr>
      <vt:lpstr>HUD CDBG - Disaster Recovery</vt:lpstr>
      <vt:lpstr>PA Program compared to CDBG-DR</vt:lpstr>
      <vt:lpstr>CDBG-DR Regulations and Requirements</vt:lpstr>
      <vt:lpstr>uses of existing cdbg entitlement funds for disasters</vt:lpstr>
      <vt:lpstr>Best Practices to maximize Recovery funding</vt:lpstr>
      <vt:lpstr>Best Practices to maximize Recovery funding (cont.)</vt:lpstr>
      <vt:lpstr>Failing to plan is planning to fail</vt:lpstr>
      <vt:lpstr>About US</vt:lpstr>
      <vt:lpstr>Hagerty Consulting Recovery professionals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Arthur Craig</dc:creator>
  <cp:lastModifiedBy>Maureen Kayes</cp:lastModifiedBy>
  <cp:revision>152</cp:revision>
  <cp:lastPrinted>2016-01-07T14:39:58Z</cp:lastPrinted>
  <dcterms:created xsi:type="dcterms:W3CDTF">2015-06-19T01:37:48Z</dcterms:created>
  <dcterms:modified xsi:type="dcterms:W3CDTF">2016-01-21T12:25:50Z</dcterms:modified>
</cp:coreProperties>
</file>