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2" r:id="rId2"/>
    <p:sldMasterId id="2147483684" r:id="rId3"/>
  </p:sldMasterIdLst>
  <p:notesMasterIdLst>
    <p:notesMasterId r:id="rId35"/>
  </p:notesMasterIdLst>
  <p:handoutMasterIdLst>
    <p:handoutMasterId r:id="rId36"/>
  </p:handoutMasterIdLst>
  <p:sldIdLst>
    <p:sldId id="256" r:id="rId4"/>
    <p:sldId id="616" r:id="rId5"/>
    <p:sldId id="630" r:id="rId6"/>
    <p:sldId id="629" r:id="rId7"/>
    <p:sldId id="636" r:id="rId8"/>
    <p:sldId id="631" r:id="rId9"/>
    <p:sldId id="632" r:id="rId10"/>
    <p:sldId id="633" r:id="rId11"/>
    <p:sldId id="638" r:id="rId12"/>
    <p:sldId id="639" r:id="rId13"/>
    <p:sldId id="640" r:id="rId14"/>
    <p:sldId id="641" r:id="rId15"/>
    <p:sldId id="597" r:id="rId16"/>
    <p:sldId id="635" r:id="rId17"/>
    <p:sldId id="618" r:id="rId18"/>
    <p:sldId id="626" r:id="rId19"/>
    <p:sldId id="637" r:id="rId20"/>
    <p:sldId id="657" r:id="rId21"/>
    <p:sldId id="643" r:id="rId22"/>
    <p:sldId id="644" r:id="rId23"/>
    <p:sldId id="645" r:id="rId24"/>
    <p:sldId id="646" r:id="rId25"/>
    <p:sldId id="647" r:id="rId26"/>
    <p:sldId id="648" r:id="rId27"/>
    <p:sldId id="649" r:id="rId28"/>
    <p:sldId id="650" r:id="rId29"/>
    <p:sldId id="651" r:id="rId30"/>
    <p:sldId id="652" r:id="rId31"/>
    <p:sldId id="653" r:id="rId32"/>
    <p:sldId id="654" r:id="rId33"/>
    <p:sldId id="655" r:id="rId34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04" autoAdjust="0"/>
    <p:restoredTop sz="93393" autoAdjust="0"/>
  </p:normalViewPr>
  <p:slideViewPr>
    <p:cSldViewPr>
      <p:cViewPr>
        <p:scale>
          <a:sx n="75" d="100"/>
          <a:sy n="75" d="100"/>
        </p:scale>
        <p:origin x="-2730" y="-8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06" y="-96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43238" cy="465138"/>
          </a:xfrm>
          <a:prstGeom prst="rect">
            <a:avLst/>
          </a:prstGeom>
        </p:spPr>
        <p:txBody>
          <a:bodyPr vert="horz" lIns="93315" tIns="46658" rIns="93315" bIns="46658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276" y="1"/>
            <a:ext cx="3043238" cy="465138"/>
          </a:xfrm>
          <a:prstGeom prst="rect">
            <a:avLst/>
          </a:prstGeom>
        </p:spPr>
        <p:txBody>
          <a:bodyPr vert="horz" lIns="93315" tIns="46658" rIns="93315" bIns="46658" rtlCol="0"/>
          <a:lstStyle>
            <a:lvl1pPr algn="r">
              <a:defRPr sz="1200" smtClean="0"/>
            </a:lvl1pPr>
          </a:lstStyle>
          <a:p>
            <a:pPr>
              <a:defRPr/>
            </a:pPr>
            <a:fld id="{E3BA433D-B3FC-497B-8ECB-78A2B92A2923}" type="datetimeFigureOut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42375"/>
            <a:ext cx="3043238" cy="465138"/>
          </a:xfrm>
          <a:prstGeom prst="rect">
            <a:avLst/>
          </a:prstGeom>
        </p:spPr>
        <p:txBody>
          <a:bodyPr vert="horz" lIns="93315" tIns="46658" rIns="93315" bIns="46658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276" y="8842375"/>
            <a:ext cx="3043238" cy="465138"/>
          </a:xfrm>
          <a:prstGeom prst="rect">
            <a:avLst/>
          </a:prstGeom>
        </p:spPr>
        <p:txBody>
          <a:bodyPr vert="horz" lIns="93315" tIns="46658" rIns="93315" bIns="4665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B0C55A08-60B1-453C-B3F4-58A258235F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10058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43238" cy="465138"/>
          </a:xfrm>
          <a:prstGeom prst="rect">
            <a:avLst/>
          </a:prstGeom>
        </p:spPr>
        <p:txBody>
          <a:bodyPr vert="horz" lIns="93315" tIns="46658" rIns="93315" bIns="4665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276" y="1"/>
            <a:ext cx="3043238" cy="465138"/>
          </a:xfrm>
          <a:prstGeom prst="rect">
            <a:avLst/>
          </a:prstGeom>
        </p:spPr>
        <p:txBody>
          <a:bodyPr vert="horz" lIns="93315" tIns="46658" rIns="93315" bIns="4665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395B78-8D82-448B-8C11-AFB461A41CA6}" type="datetimeFigureOut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15" tIns="46658" rIns="93315" bIns="46658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6" y="4421188"/>
            <a:ext cx="5619750" cy="4189412"/>
          </a:xfrm>
          <a:prstGeom prst="rect">
            <a:avLst/>
          </a:prstGeom>
        </p:spPr>
        <p:txBody>
          <a:bodyPr vert="horz" lIns="93315" tIns="46658" rIns="93315" bIns="46658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42375"/>
            <a:ext cx="3043238" cy="465138"/>
          </a:xfrm>
          <a:prstGeom prst="rect">
            <a:avLst/>
          </a:prstGeom>
        </p:spPr>
        <p:txBody>
          <a:bodyPr vert="horz" lIns="93315" tIns="46658" rIns="93315" bIns="4665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276" y="8842375"/>
            <a:ext cx="3043238" cy="465138"/>
          </a:xfrm>
          <a:prstGeom prst="rect">
            <a:avLst/>
          </a:prstGeom>
        </p:spPr>
        <p:txBody>
          <a:bodyPr vert="horz" lIns="93315" tIns="46658" rIns="93315" bIns="4665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DEED442-A925-4A00-B4E6-89175C5F6C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6202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F9A6AF-B948-4ADF-A299-18FA26BF36B7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44F5F28-B3CB-4A14-95F5-57EFA98B0EA3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44F5F28-B3CB-4A14-95F5-57EFA98B0EA3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F9A6AF-B948-4ADF-A299-18FA26BF36B7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39BC92-0D8E-4A8A-B017-BC08B0B9F7F7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39BC92-0D8E-4A8A-B017-BC08B0B9F7F7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baseline="0" dirty="0" smtClean="0"/>
          </a:p>
        </p:txBody>
      </p:sp>
      <p:sp>
        <p:nvSpPr>
          <p:cNvPr id="73731" name="Slide Number Placeholder 3"/>
          <p:cNvSpPr txBox="1">
            <a:spLocks noGrp="1"/>
          </p:cNvSpPr>
          <p:nvPr/>
        </p:nvSpPr>
        <p:spPr bwMode="auto">
          <a:xfrm>
            <a:off x="3978132" y="8842029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324" tIns="46662" rIns="93324" bIns="46662" anchor="b"/>
          <a:lstStyle/>
          <a:p>
            <a:pPr algn="r"/>
            <a:fld id="{E3102203-DEA3-47D5-BBD3-3A83EC90A72C}" type="slidenum">
              <a:rPr lang="en-US" sz="1200"/>
              <a:pPr algn="r"/>
              <a:t>21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4085">
              <a:spcBef>
                <a:spcPct val="0"/>
              </a:spcBef>
              <a:defRPr/>
            </a:pPr>
            <a:endParaRPr lang="en-US" dirty="0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7B6DB2-4BAB-42F9-BE9D-629728F2004D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endParaRPr lang="en-US" dirty="0" smtClean="0"/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2A951D9-3A25-4B34-BEF5-44A5D919782B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  <p:sp>
        <p:nvSpPr>
          <p:cNvPr id="73731" name="Slide Number Placeholder 3"/>
          <p:cNvSpPr txBox="1">
            <a:spLocks noGrp="1"/>
          </p:cNvSpPr>
          <p:nvPr/>
        </p:nvSpPr>
        <p:spPr bwMode="auto">
          <a:xfrm>
            <a:off x="3978132" y="8842029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324" tIns="46662" rIns="93324" bIns="46662" anchor="b"/>
          <a:lstStyle/>
          <a:p>
            <a:pPr algn="r"/>
            <a:fld id="{E3102203-DEA3-47D5-BBD3-3A83EC90A72C}" type="slidenum">
              <a:rPr lang="en-US" sz="1200"/>
              <a:pPr algn="r"/>
              <a:t>24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buFont typeface="Arial"/>
              <a:buChar char="•"/>
            </a:pPr>
            <a:endParaRPr lang="en-US" baseline="0" dirty="0" smtClean="0"/>
          </a:p>
        </p:txBody>
      </p:sp>
      <p:sp>
        <p:nvSpPr>
          <p:cNvPr id="73731" name="Slide Number Placeholder 3"/>
          <p:cNvSpPr txBox="1">
            <a:spLocks noGrp="1"/>
          </p:cNvSpPr>
          <p:nvPr/>
        </p:nvSpPr>
        <p:spPr bwMode="auto">
          <a:xfrm>
            <a:off x="3978132" y="8842029"/>
            <a:ext cx="3043343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324" tIns="46662" rIns="93324" bIns="46662" anchor="b"/>
          <a:lstStyle/>
          <a:p>
            <a:pPr algn="r"/>
            <a:fld id="{E3102203-DEA3-47D5-BBD3-3A83EC90A72C}" type="slidenum">
              <a:rPr lang="en-US" sz="1200"/>
              <a:pPr algn="r"/>
              <a:t>29</a:t>
            </a:fld>
            <a:endParaRPr 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39BC92-0D8E-4A8A-B017-BC08B0B9F7F7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839BC92-0D8E-4A8A-B017-BC08B0B9F7F7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8F2407A-4747-4828-81A5-0663FE47EF78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A2DCABE-A3CB-42F3-8BE7-B3B81375CF9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0F6957F-EBA8-4412-AD83-DD11D648D8B1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EC09747-A739-40F6-888A-3CA63FF6A8D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D23A6F-5423-4A7A-AA98-2BB85E6EEBEF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F004D3A-40BC-4E55-919E-CFC2E82085E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E36C207-CDB3-4373-B613-9969068140BD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F7AAB88-8A7C-46CB-AC41-8DD6C8882A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9617D19-13C7-469B-9145-3C71ED84C690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7AE0CB5-9665-46FA-AF52-2A5056B899A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AE569AC-7B6C-4ADA-AFFC-7ABD23571E5E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E849896-62FD-4DE3-A3C7-0E3347EF810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710194D-9982-48DC-8D51-E2E51FB8956A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ECCD443-3524-4923-9A21-8721D258678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55BD3E0-A9B2-4781-ADF2-6D244CF1346B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665C6AA-E79B-4B80-B734-301BA30D235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247BF28-B895-4E01-9AF0-8F491D3C6D0C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195A516-3005-4212-948D-3D7D860F41A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651BFCB-F4BF-434A-8783-B91F647EE53C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328EEA8-549A-4C0E-8909-739476B05D9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30D789D-8F06-4488-85BB-BB3284D9287E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C652D22-E1AD-40ED-9C89-B508988FA44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ver-bottom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99000"/>
            <a:ext cx="91440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ver-logo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4450" y="612775"/>
            <a:ext cx="1166813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2025" y="3455988"/>
            <a:ext cx="6976872" cy="429768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628" y="2252282"/>
            <a:ext cx="6976872" cy="1133856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B65CE08-8787-41C9-93E0-913258F187EF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438C7-F48D-4391-965E-7E1626C0622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34D20-D7B9-4DC2-A1E8-A2765AE2CCED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6B2C-C034-4AF2-A5E0-3D161E81D4C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D80EE-AF6F-472B-A217-B6C94B29956E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D3B8D-468A-476F-98FB-948DF3BBD4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14140-306B-49A1-9FD3-1FD4463F30DA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40017-1D85-4C44-9502-C864C5260E8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862D8-3BA3-4A37-B0AE-B917C3E80F54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C67A6-CA37-4037-82F7-5CF349E5678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B3AB1-6930-4417-8748-A7563C7F3049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3ABB52-26E8-4410-88F8-E6CE724A493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95AC5-9B33-48A0-A083-85ED3F30C969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D0504-FA3D-440F-BC91-8F6DE9FC6C8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AF1FC-D102-4AA2-A35E-B5E469A65198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9992B-32FC-4C86-8A67-98BC1345743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C3A31-09E9-4238-983D-4FB056EC8587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AACE6-7915-4FD2-BA3F-06721499991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4D5AB-1EC1-424E-AFFF-147EC74B033F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631A5-E8A5-4E8B-A02B-7C9D76A5AE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A1C77-F532-48C9-967A-77013C896F0E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243D4-FCAF-4A15-AFFE-B60090FD741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2BC3A-0575-49C3-AF95-20CF681C64C7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DEEBA-BE44-4271-911D-AAC9049E288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DD33A-7102-47B9-925A-E8A6DC570734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A8B44-1D60-4EF7-8372-40A745E717D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CFB2C-90CB-45C4-9F13-D0E8559DFD4A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82771-23D4-4CAA-B895-0D207293748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1ADAD-839A-4FAC-B437-9B7670EDA2F0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E200D-CE99-499D-972B-BF37B312661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06DF2-E7C7-40B0-9BB6-B1499398A122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8E1A0-FDB8-4B91-8734-A091708F54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88AA4-D9B4-4388-B72B-A69FC58F7C1B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18D81-8F09-41BE-A0CA-302377DD5C4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5510A-D1F0-4D36-A9C4-C03E7DD1588C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D9BB3-58E6-4304-94FE-8354154673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E1225-7A64-4AAB-B0B8-40D15838D6E6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5C811-CF8C-456D-AE41-97374F504BD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575B3-04A8-4578-8ED9-0B8903DE721D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006A9-0002-445F-86F2-F264C85BB70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C2938-6D05-46FE-9A42-1265649F4D25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EAAE0-7F28-47BC-9D6A-1779BCAD4F7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7E8A6-1F42-4884-B02D-FC9E6530DAC4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01B91-C9B2-45C7-BC1A-E63380BCD4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 descr="spacer-background.jpg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960438" y="2252663"/>
            <a:ext cx="6977062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3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9B9CBE1-AB4C-4120-B136-B729EB9C64FD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5377291-8DA1-4BED-A0E6-A274CD369D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0" r:id="rId8"/>
    <p:sldLayoutId id="2147483699" r:id="rId9"/>
    <p:sldLayoutId id="2147483698" r:id="rId10"/>
    <p:sldLayoutId id="214748369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slide-top.jpg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itle Placeholder 1"/>
          <p:cNvSpPr>
            <a:spLocks noGrp="1"/>
          </p:cNvSpPr>
          <p:nvPr>
            <p:ph type="title"/>
          </p:nvPr>
        </p:nvSpPr>
        <p:spPr bwMode="auto">
          <a:xfrm>
            <a:off x="741363" y="630238"/>
            <a:ext cx="7186612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F272AF-94E3-4287-B786-33F35F8467D4}" type="datetime1">
              <a:rPr lang="en-US"/>
              <a:pPr>
                <a:defRPr/>
              </a:pPr>
              <a:t>6/22/2015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79C79B-4A6E-42A5-864E-40AC4B58697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25607" name="Picture 7" descr="Slide bottom bldgs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346575"/>
            <a:ext cx="9144000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08" name="Group 13"/>
          <p:cNvGrpSpPr>
            <a:grpSpLocks/>
          </p:cNvGrpSpPr>
          <p:nvPr userDrawn="1"/>
        </p:nvGrpSpPr>
        <p:grpSpPr bwMode="auto">
          <a:xfrm>
            <a:off x="7305675" y="5915025"/>
            <a:ext cx="776288" cy="776288"/>
            <a:chOff x="4626" y="3741"/>
            <a:chExt cx="489" cy="489"/>
          </a:xfrm>
        </p:grpSpPr>
        <p:sp>
          <p:nvSpPr>
            <p:cNvPr id="13" name="Oval 10"/>
            <p:cNvSpPr>
              <a:spLocks noChangeAspect="1" noChangeArrowheads="1"/>
            </p:cNvSpPr>
            <p:nvPr/>
          </p:nvSpPr>
          <p:spPr bwMode="auto">
            <a:xfrm>
              <a:off x="4626" y="3741"/>
              <a:ext cx="489" cy="489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pic>
          <p:nvPicPr>
            <p:cNvPr id="25616" name="Picture 12" descr="HHS logo for PPT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4646" y="3767"/>
              <a:ext cx="449" cy="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5609" name="Group 18"/>
          <p:cNvGrpSpPr>
            <a:grpSpLocks/>
          </p:cNvGrpSpPr>
          <p:nvPr userDrawn="1"/>
        </p:nvGrpSpPr>
        <p:grpSpPr bwMode="auto">
          <a:xfrm>
            <a:off x="8205788" y="5915025"/>
            <a:ext cx="639762" cy="746125"/>
            <a:chOff x="5169" y="3726"/>
            <a:chExt cx="403" cy="470"/>
          </a:xfrm>
        </p:grpSpPr>
        <p:grpSp>
          <p:nvGrpSpPr>
            <p:cNvPr id="25611" name="Group 17"/>
            <p:cNvGrpSpPr>
              <a:grpSpLocks/>
            </p:cNvGrpSpPr>
            <p:nvPr/>
          </p:nvGrpSpPr>
          <p:grpSpPr bwMode="auto">
            <a:xfrm>
              <a:off x="5169" y="3726"/>
              <a:ext cx="403" cy="470"/>
              <a:chOff x="5169" y="3726"/>
              <a:chExt cx="403" cy="470"/>
            </a:xfrm>
          </p:grpSpPr>
          <p:sp>
            <p:nvSpPr>
              <p:cNvPr id="18" name="Rectangle 14"/>
              <p:cNvSpPr>
                <a:spLocks noChangeArrowheads="1"/>
              </p:cNvSpPr>
              <p:nvPr/>
            </p:nvSpPr>
            <p:spPr bwMode="auto">
              <a:xfrm>
                <a:off x="5169" y="3872"/>
                <a:ext cx="403" cy="32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  <a:cs typeface="+mn-cs"/>
                </a:endParaRPr>
              </a:p>
            </p:txBody>
          </p:sp>
          <p:sp>
            <p:nvSpPr>
              <p:cNvPr id="19" name="AutoShape 16"/>
              <p:cNvSpPr>
                <a:spLocks noChangeArrowheads="1"/>
              </p:cNvSpPr>
              <p:nvPr/>
            </p:nvSpPr>
            <p:spPr bwMode="auto">
              <a:xfrm>
                <a:off x="5169" y="3726"/>
                <a:ext cx="403" cy="146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  <a:cs typeface="+mn-cs"/>
                </a:endParaRPr>
              </a:p>
            </p:txBody>
          </p:sp>
        </p:grpSp>
        <p:pic>
          <p:nvPicPr>
            <p:cNvPr id="25612" name="Picture 15" descr="NSP logo for PPT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5203" y="3767"/>
              <a:ext cx="334" cy="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61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41363" y="1804988"/>
            <a:ext cx="7186612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6" r:id="rId2"/>
    <p:sldLayoutId id="2147483715" r:id="rId3"/>
    <p:sldLayoutId id="2147483714" r:id="rId4"/>
    <p:sldLayoutId id="2147483713" r:id="rId5"/>
    <p:sldLayoutId id="2147483712" r:id="rId6"/>
    <p:sldLayoutId id="2147483711" r:id="rId7"/>
    <p:sldLayoutId id="2147483710" r:id="rId8"/>
    <p:sldLayoutId id="2147483709" r:id="rId9"/>
    <p:sldLayoutId id="2147483708" r:id="rId10"/>
    <p:sldLayoutId id="214748370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defRPr sz="2400" kern="1200">
          <a:solidFill>
            <a:srgbClr val="595959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rgbClr val="25406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Calibri" pitchFamily="34" charset="0"/>
        <a:buChar char="–"/>
        <a:defRPr sz="2400" kern="1200">
          <a:solidFill>
            <a:srgbClr val="25406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 kern="1200">
          <a:solidFill>
            <a:srgbClr val="25406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25406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hud.gov/" TargetMode="External"/><Relationship Id="rId2" Type="http://schemas.openxmlformats.org/officeDocument/2006/relationships/hyperlink" Target="http://portal.hud.gov/hudportal/documents/huddoc?id=BAInfraResGuideMay2015.pdf" TargetMode="Externa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hitehouse.gov/the-press-office/2015/01/13/fact-sheet-broadband-works-promoting-competition-local-choice-next-gener" TargetMode="Externa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po.gov/fdsys/pkg/FR-2015-06-03/pdf/2015-13485.pdf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ndhomelessness.org/blog/entry/2015-coc-program-registration-is-open-heres-what-you-need-to-know#.VYMUJvlVikp" TargetMode="External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dexchange.info/get-assistance/my-question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Relationship Id="rId4" Type="http://schemas.openxmlformats.org/officeDocument/2006/relationships/hyperlink" Target="http://www.hud.gov/subscribe/mailinglist.cfm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udexchange.info/get-assistance/my-question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ubtitle 4"/>
          <p:cNvSpPr>
            <a:spLocks noGrp="1"/>
          </p:cNvSpPr>
          <p:nvPr>
            <p:ph type="subTitle" idx="1"/>
          </p:nvPr>
        </p:nvSpPr>
        <p:spPr>
          <a:xfrm>
            <a:off x="990600" y="3276600"/>
            <a:ext cx="6977063" cy="1295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solidFill>
                  <a:schemeClr val="tx1"/>
                </a:solidFill>
              </a:rPr>
              <a:t>National Community Development Association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>
                <a:solidFill>
                  <a:schemeClr val="tx1"/>
                </a:solidFill>
              </a:rPr>
              <a:t>June 2015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990600" y="2209800"/>
            <a:ext cx="6977063" cy="1133475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chemeClr val="tx1"/>
                </a:solidFill>
              </a:rPr>
              <a:t>CPD Policy Update: 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CDBG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CDBG Funding in FY 15</a:t>
            </a:r>
          </a:p>
        </p:txBody>
      </p:sp>
      <p:sp>
        <p:nvSpPr>
          <p:cNvPr id="92163" name="Rectangle 3"/>
          <p:cNvSpPr>
            <a:spLocks noGrp="1"/>
          </p:cNvSpPr>
          <p:nvPr>
            <p:ph type="body" idx="1"/>
          </p:nvPr>
        </p:nvSpPr>
        <p:spPr>
          <a:xfrm>
            <a:off x="741363" y="1804988"/>
            <a:ext cx="7186612" cy="4214812"/>
          </a:xfrm>
        </p:spPr>
        <p:txBody>
          <a:bodyPr/>
          <a:lstStyle/>
          <a:p>
            <a:pPr lvl="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$</a:t>
            </a:r>
            <a:r>
              <a:rPr lang="en-US" dirty="0" smtClean="0">
                <a:solidFill>
                  <a:schemeClr val="tx1"/>
                </a:solidFill>
              </a:rPr>
              <a:t>3.066b - </a:t>
            </a:r>
            <a:r>
              <a:rPr lang="en-US" dirty="0">
                <a:solidFill>
                  <a:schemeClr val="tx1"/>
                </a:solidFill>
              </a:rPr>
              <a:t>$</a:t>
            </a:r>
            <a:r>
              <a:rPr lang="en-US" dirty="0" smtClean="0">
                <a:solidFill>
                  <a:schemeClr val="tx1"/>
                </a:solidFill>
              </a:rPr>
              <a:t>66m </a:t>
            </a:r>
            <a:r>
              <a:rPr lang="en-US" dirty="0">
                <a:solidFill>
                  <a:schemeClr val="tx1"/>
                </a:solidFill>
              </a:rPr>
              <a:t>for Indian CDBG = $</a:t>
            </a:r>
            <a:r>
              <a:rPr lang="en-US" dirty="0" smtClean="0">
                <a:solidFill>
                  <a:schemeClr val="tx1"/>
                </a:solidFill>
              </a:rPr>
              <a:t>3.0b for formula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vs</a:t>
            </a:r>
            <a:r>
              <a:rPr lang="en-US" dirty="0">
                <a:solidFill>
                  <a:schemeClr val="tx1"/>
                </a:solidFill>
              </a:rPr>
              <a:t>. $</a:t>
            </a:r>
            <a:r>
              <a:rPr lang="en-US" dirty="0" smtClean="0">
                <a:solidFill>
                  <a:schemeClr val="tx1"/>
                </a:solidFill>
              </a:rPr>
              <a:t>3.03b </a:t>
            </a:r>
            <a:r>
              <a:rPr lang="en-US" dirty="0">
                <a:solidFill>
                  <a:schemeClr val="tx1"/>
                </a:solidFill>
              </a:rPr>
              <a:t>for </a:t>
            </a:r>
            <a:r>
              <a:rPr lang="en-US" dirty="0" smtClean="0">
                <a:solidFill>
                  <a:schemeClr val="tx1"/>
                </a:solidFill>
              </a:rPr>
              <a:t>FY14.  </a:t>
            </a:r>
            <a:r>
              <a:rPr lang="en-US" dirty="0">
                <a:solidFill>
                  <a:schemeClr val="tx1"/>
                </a:solidFill>
              </a:rPr>
              <a:t>Roughly a 1% decrease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Formula allocations announced </a:t>
            </a:r>
            <a:r>
              <a:rPr lang="en-US" dirty="0" smtClean="0">
                <a:solidFill>
                  <a:schemeClr val="tx1"/>
                </a:solidFill>
              </a:rPr>
              <a:t>2/10/15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Net increase of 8 new </a:t>
            </a:r>
            <a:r>
              <a:rPr lang="en-US" dirty="0" smtClean="0">
                <a:solidFill>
                  <a:schemeClr val="tx1"/>
                </a:solidFill>
              </a:rPr>
              <a:t>entitlements, but virtually no effect on allocation amounts for existing grantees</a:t>
            </a:r>
            <a:endParaRPr lang="en-US" dirty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FY 15 grants computed using 2008-2012 ACS data vs. to 2007-2011 ACS date for FY 14 allocations - </a:t>
            </a:r>
            <a:r>
              <a:rPr lang="en-US" dirty="0">
                <a:solidFill>
                  <a:schemeClr val="tx1"/>
                </a:solidFill>
              </a:rPr>
              <a:t>every grantee’s data will change slightly every year in comparison to every other grantee’s </a:t>
            </a:r>
            <a:r>
              <a:rPr lang="en-US" dirty="0" smtClean="0">
                <a:solidFill>
                  <a:schemeClr val="tx1"/>
                </a:solidFill>
              </a:rPr>
              <a:t>data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Median change in CDBG allocations = -0.8%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Submitting  FY 15 Action Plans</a:t>
            </a:r>
          </a:p>
        </p:txBody>
      </p:sp>
      <p:sp>
        <p:nvSpPr>
          <p:cNvPr id="92163" name="Rectangle 3"/>
          <p:cNvSpPr>
            <a:spLocks noGrp="1"/>
          </p:cNvSpPr>
          <p:nvPr>
            <p:ph type="body" idx="1"/>
          </p:nvPr>
        </p:nvSpPr>
        <p:spPr>
          <a:xfrm>
            <a:off x="741362" y="1600200"/>
            <a:ext cx="7412037" cy="4419600"/>
          </a:xfrm>
        </p:spPr>
        <p:txBody>
          <a:bodyPr/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CPD Notice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14-015: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Don’t submit your action plan until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allocations announced &amp; you can include the actual allocation amount in your plan.  Expect this will become permanent policy</a:t>
            </a:r>
            <a:endParaRPr lang="en-US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/>
              <a:buChar char=""/>
            </a:pP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Most grantees submit a new 3-5 year Con Plan in ’15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/>
              <a:buChar char=""/>
            </a:pP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Must use </a:t>
            </a:r>
            <a:r>
              <a:rPr lang="en-US" dirty="0" err="1" smtClean="0">
                <a:solidFill>
                  <a:schemeClr val="tx1"/>
                </a:solidFill>
                <a:ea typeface="Calibri"/>
                <a:cs typeface="Times New Roman"/>
              </a:rPr>
              <a:t>eConPlan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 Suite to submit electronically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/>
              <a:buChar char=""/>
            </a:pP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HOME Consortia members cannot submit their CDBG plan before the lead member submits the </a:t>
            </a:r>
            <a:r>
              <a:rPr lang="en-US" dirty="0" err="1" smtClean="0">
                <a:solidFill>
                  <a:schemeClr val="tx1"/>
                </a:solidFill>
                <a:ea typeface="Calibri"/>
                <a:cs typeface="Times New Roman"/>
              </a:rPr>
              <a:t>ConPlan</a:t>
            </a:r>
            <a:endParaRPr lang="en-US" dirty="0" smtClean="0">
              <a:solidFill>
                <a:schemeClr val="tx1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/>
              <a:buChar char=""/>
            </a:pP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6/3/15 FR Notice –comment on making this permanent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/>
              <a:buChar char=""/>
            </a:pPr>
            <a:endParaRPr 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814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 15 Appropriation Provisions</a:t>
            </a:r>
          </a:p>
        </p:txBody>
      </p:sp>
      <p:sp>
        <p:nvSpPr>
          <p:cNvPr id="92163" name="Rectangle 3"/>
          <p:cNvSpPr>
            <a:spLocks noGrp="1"/>
          </p:cNvSpPr>
          <p:nvPr>
            <p:ph type="body" idx="1"/>
          </p:nvPr>
        </p:nvSpPr>
        <p:spPr>
          <a:xfrm>
            <a:off x="741363" y="1804988"/>
            <a:ext cx="7186612" cy="4214812"/>
          </a:xfrm>
        </p:spPr>
        <p:txBody>
          <a:bodyPr/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20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% cap on planning +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PACs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No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exchanging of funds among units of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government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Eminent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domain prohibition for e.d.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/>
              <a:buChar char=""/>
            </a:pP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New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provision for ‘15:  Underwriting is now mandatory for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e.d. assistance to private for-profit businesses </a:t>
            </a:r>
            <a:endParaRPr lang="en-US" dirty="0" smtClean="0">
              <a:solidFill>
                <a:schemeClr val="tx1"/>
              </a:solidFill>
              <a:ea typeface="Calibri"/>
              <a:cs typeface="Times New Roman"/>
            </a:endParaRPr>
          </a:p>
          <a:p>
            <a:pPr lv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Courier New" panose="02070309020205020404" pitchFamily="49" charset="0"/>
              <a:buChar char="o"/>
            </a:pPr>
            <a:r>
              <a:rPr lang="en-US" sz="2400" dirty="0" smtClean="0">
                <a:solidFill>
                  <a:schemeClr val="tx1"/>
                </a:solidFill>
                <a:ea typeface="Calibri"/>
                <a:cs typeface="Times New Roman"/>
              </a:rPr>
              <a:t>HUD </a:t>
            </a:r>
            <a:r>
              <a:rPr lang="en-US" sz="2400" dirty="0">
                <a:solidFill>
                  <a:schemeClr val="tx1"/>
                </a:solidFill>
                <a:ea typeface="Calibri"/>
                <a:cs typeface="Times New Roman"/>
              </a:rPr>
              <a:t>will issue a CPD Notice providing implementation </a:t>
            </a:r>
            <a:r>
              <a:rPr lang="en-US" sz="2400" dirty="0" smtClean="0">
                <a:solidFill>
                  <a:schemeClr val="tx1"/>
                </a:solidFill>
                <a:ea typeface="Calibri"/>
                <a:cs typeface="Times New Roman"/>
              </a:rPr>
              <a:t>guidance on this new provision</a:t>
            </a: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Grant Agreement Special Conditions updated </a:t>
            </a:r>
            <a:endParaRPr lang="en-US" dirty="0">
              <a:solidFill>
                <a:schemeClr val="tx1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42770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 16 Budget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President’s Budget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CDBG $2.8 </a:t>
            </a:r>
            <a:r>
              <a:rPr lang="en-US" dirty="0" err="1" smtClean="0"/>
              <a:t>bil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Section 108 $300 mil </a:t>
            </a:r>
            <a:r>
              <a:rPr lang="en-US" dirty="0" err="1" smtClean="0"/>
              <a:t>auth’y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HOME $1.06 </a:t>
            </a:r>
            <a:r>
              <a:rPr lang="en-US" dirty="0" err="1" smtClean="0"/>
              <a:t>bil</a:t>
            </a:r>
            <a:r>
              <a:rPr lang="en-US" dirty="0" smtClean="0"/>
              <a:t>, includes $10 mil for SHOP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HOPWA $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332m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Homeless $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2.480b: $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2.223b </a:t>
            </a:r>
            <a:r>
              <a:rPr lang="en-US" dirty="0" err="1" smtClean="0">
                <a:solidFill>
                  <a:schemeClr val="tx1"/>
                </a:solidFill>
                <a:ea typeface="Calibri"/>
                <a:cs typeface="Times New Roman"/>
              </a:rPr>
              <a:t>CoC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;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$250m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ESG;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$7m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HMIS T.A.</a:t>
            </a:r>
            <a:endParaRPr lang="en-US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dirty="0" smtClean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House Committee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CDBG $3.0 </a:t>
            </a:r>
            <a:r>
              <a:rPr lang="en-US" dirty="0" err="1" smtClean="0"/>
              <a:t>bil</a:t>
            </a:r>
            <a:endParaRPr lang="en-US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Section 108 $300 mil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HOME $900 mil; $10 mil for SHOP in another budget line; zeroes out HTF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HOPWA $332 mil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Homeless $2.185 </a:t>
            </a:r>
            <a:r>
              <a:rPr lang="en-US" dirty="0" err="1" smtClean="0"/>
              <a:t>bil</a:t>
            </a:r>
            <a:r>
              <a:rPr lang="en-US" dirty="0" smtClean="0"/>
              <a:t>: </a:t>
            </a:r>
            <a:r>
              <a:rPr lang="en-US" dirty="0" err="1" smtClean="0"/>
              <a:t>CoC</a:t>
            </a:r>
            <a:r>
              <a:rPr lang="en-US" dirty="0" smtClean="0"/>
              <a:t> $1.905 b; $250m ESG; $5m HMIS TA</a:t>
            </a:r>
          </a:p>
          <a:p>
            <a:pPr marL="0" indent="0"/>
            <a:endParaRPr lang="en-US" dirty="0"/>
          </a:p>
          <a:p>
            <a:pPr marL="0" indent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1A8B44-1D60-4EF7-8372-40A745E717D9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313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>
          <a:xfrm>
            <a:off x="741363" y="630238"/>
            <a:ext cx="7869237" cy="630237"/>
          </a:xfrm>
        </p:spPr>
        <p:txBody>
          <a:bodyPr/>
          <a:lstStyle/>
          <a:p>
            <a:r>
              <a:rPr lang="en-US" dirty="0" smtClean="0"/>
              <a:t>FY 16 – Administration Budget</a:t>
            </a:r>
          </a:p>
        </p:txBody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>
          <a:xfrm>
            <a:off x="741363" y="1804988"/>
            <a:ext cx="7186612" cy="4291012"/>
          </a:xfrm>
        </p:spPr>
        <p:txBody>
          <a:bodyPr/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Pursuant to the Moving CDBG Forward initiative of 2013, </a:t>
            </a:r>
            <a:r>
              <a:rPr lang="en-US" dirty="0">
                <a:solidFill>
                  <a:schemeClr val="tx1"/>
                </a:solidFill>
                <a:ea typeface="Calibri"/>
                <a:cs typeface="Calibri"/>
              </a:rPr>
              <a:t>HUD anticipates submitting a legislative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Calibri"/>
              </a:rPr>
              <a:t> reform package to Congress: </a:t>
            </a:r>
            <a:r>
              <a:rPr lang="en-US" dirty="0">
                <a:solidFill>
                  <a:schemeClr val="tx1"/>
                </a:solidFill>
                <a:ea typeface="Calibri"/>
                <a:cs typeface="Calibri"/>
              </a:rPr>
              <a:t>grantee eligibility, aligning program cycles, improving grantee accountability,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Calibri"/>
              </a:rPr>
              <a:t>increasing State colonias set-aside to 15%, other state program changes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12197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>
          <a:xfrm>
            <a:off x="741363" y="630238"/>
            <a:ext cx="7869237" cy="630237"/>
          </a:xfrm>
        </p:spPr>
        <p:txBody>
          <a:bodyPr/>
          <a:lstStyle/>
          <a:p>
            <a:r>
              <a:rPr lang="en-US" dirty="0" smtClean="0"/>
              <a:t>FY 16 – Administration Budget</a:t>
            </a:r>
          </a:p>
        </p:txBody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>
          <a:xfrm>
            <a:off x="741363" y="1804988"/>
            <a:ext cx="7186612" cy="4291012"/>
          </a:xfrm>
        </p:spPr>
        <p:txBody>
          <a:bodyPr/>
          <a:lstStyle/>
          <a:p>
            <a:pPr lvl="0"/>
            <a:r>
              <a:rPr lang="en-US" dirty="0" smtClean="0">
                <a:solidFill>
                  <a:schemeClr val="tx1"/>
                </a:solidFill>
              </a:rPr>
              <a:t>Joint HHS/HUD Upward </a:t>
            </a:r>
            <a:r>
              <a:rPr lang="en-US" dirty="0">
                <a:solidFill>
                  <a:schemeClr val="tx1"/>
                </a:solidFill>
              </a:rPr>
              <a:t>Mobility </a:t>
            </a:r>
            <a:r>
              <a:rPr lang="en-US" dirty="0" smtClean="0">
                <a:solidFill>
                  <a:schemeClr val="tx1"/>
                </a:solidFill>
              </a:rPr>
              <a:t>Initiative Proposal:  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Allow </a:t>
            </a:r>
            <a:r>
              <a:rPr lang="en-US" dirty="0">
                <a:solidFill>
                  <a:schemeClr val="tx1"/>
                </a:solidFill>
              </a:rPr>
              <a:t>up to </a:t>
            </a:r>
            <a:r>
              <a:rPr lang="en-US" dirty="0" smtClean="0">
                <a:solidFill>
                  <a:schemeClr val="tx1"/>
                </a:solidFill>
              </a:rPr>
              <a:t>10 </a:t>
            </a:r>
            <a:r>
              <a:rPr lang="en-US" dirty="0">
                <a:solidFill>
                  <a:schemeClr val="tx1"/>
                </a:solidFill>
              </a:rPr>
              <a:t>states, localities or consortia </a:t>
            </a:r>
            <a:r>
              <a:rPr lang="en-US" dirty="0" smtClean="0">
                <a:solidFill>
                  <a:schemeClr val="tx1"/>
                </a:solidFill>
              </a:rPr>
              <a:t>to </a:t>
            </a:r>
            <a:r>
              <a:rPr lang="en-US" dirty="0">
                <a:solidFill>
                  <a:schemeClr val="tx1"/>
                </a:solidFill>
              </a:rPr>
              <a:t>blend funding across </a:t>
            </a:r>
            <a:r>
              <a:rPr lang="en-US" dirty="0" smtClean="0">
                <a:solidFill>
                  <a:schemeClr val="tx1"/>
                </a:solidFill>
              </a:rPr>
              <a:t>4 programs: SSBG, CSBG, CDBG, HOME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In </a:t>
            </a:r>
            <a:r>
              <a:rPr lang="en-US" dirty="0">
                <a:solidFill>
                  <a:schemeClr val="tx1"/>
                </a:solidFill>
              </a:rPr>
              <a:t>exchange for more accountability for results, </a:t>
            </a:r>
            <a:r>
              <a:rPr lang="en-US" dirty="0" smtClean="0">
                <a:solidFill>
                  <a:schemeClr val="tx1"/>
                </a:solidFill>
              </a:rPr>
              <a:t>ability to </a:t>
            </a:r>
            <a:r>
              <a:rPr lang="en-US" dirty="0">
                <a:solidFill>
                  <a:schemeClr val="tx1"/>
                </a:solidFill>
              </a:rPr>
              <a:t>use the funds beyond the current allowable </a:t>
            </a:r>
            <a:r>
              <a:rPr lang="en-US" dirty="0" smtClean="0">
                <a:solidFill>
                  <a:schemeClr val="tx1"/>
                </a:solidFill>
              </a:rPr>
              <a:t>program purposes, to implement evidence-based/ promising strategies for helping </a:t>
            </a:r>
            <a:r>
              <a:rPr lang="en-US" dirty="0">
                <a:solidFill>
                  <a:schemeClr val="tx1"/>
                </a:solidFill>
              </a:rPr>
              <a:t>individuals succeed in the labor </a:t>
            </a:r>
            <a:r>
              <a:rPr lang="en-US" dirty="0" smtClean="0">
                <a:solidFill>
                  <a:schemeClr val="tx1"/>
                </a:solidFill>
              </a:rPr>
              <a:t>market and improving </a:t>
            </a:r>
            <a:r>
              <a:rPr lang="en-US" dirty="0">
                <a:solidFill>
                  <a:schemeClr val="tx1"/>
                </a:solidFill>
              </a:rPr>
              <a:t>economic </a:t>
            </a:r>
            <a:r>
              <a:rPr lang="en-US" dirty="0" smtClean="0">
                <a:solidFill>
                  <a:schemeClr val="tx1"/>
                </a:solidFill>
              </a:rPr>
              <a:t>mobility, </a:t>
            </a:r>
            <a:r>
              <a:rPr lang="en-US" dirty="0">
                <a:solidFill>
                  <a:schemeClr val="tx1"/>
                </a:solidFill>
              </a:rPr>
              <a:t>children's outcomes, and the ability of communities to expand </a:t>
            </a:r>
            <a:r>
              <a:rPr lang="en-US" dirty="0" smtClean="0">
                <a:solidFill>
                  <a:schemeClr val="tx1"/>
                </a:solidFill>
              </a:rPr>
              <a:t>opportunity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81937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>
          <a:xfrm>
            <a:off x="741363" y="630238"/>
            <a:ext cx="7869237" cy="630237"/>
          </a:xfrm>
        </p:spPr>
        <p:txBody>
          <a:bodyPr/>
          <a:lstStyle/>
          <a:p>
            <a:r>
              <a:rPr lang="en-US" dirty="0" smtClean="0"/>
              <a:t>FY 16 – Administration Budget</a:t>
            </a:r>
          </a:p>
        </p:txBody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>
          <a:xfrm>
            <a:off x="741363" y="1804988"/>
            <a:ext cx="7186612" cy="4291012"/>
          </a:xfrm>
        </p:spPr>
        <p:txBody>
          <a:bodyPr/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Upward Mobility </a:t>
            </a:r>
            <a:r>
              <a:rPr lang="en-US" dirty="0" smtClean="0">
                <a:solidFill>
                  <a:schemeClr val="tx1"/>
                </a:solidFill>
              </a:rPr>
              <a:t>Initiative Proposal:  </a:t>
            </a:r>
          </a:p>
          <a:p>
            <a:pPr lvl="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Participating </a:t>
            </a:r>
            <a:r>
              <a:rPr lang="en-US" dirty="0">
                <a:solidFill>
                  <a:schemeClr val="tx1"/>
                </a:solidFill>
              </a:rPr>
              <a:t>communities would be eligible to receive up to $300 million per year over five years through the HHS Social Services Block Grant to support implementation of the pilot </a:t>
            </a:r>
            <a:r>
              <a:rPr lang="en-US" dirty="0" smtClean="0">
                <a:solidFill>
                  <a:schemeClr val="tx1"/>
                </a:solidFill>
              </a:rPr>
              <a:t>projects</a:t>
            </a:r>
          </a:p>
          <a:p>
            <a:pPr marL="0" lvl="0" indent="0"/>
            <a:endParaRPr lang="en-US" dirty="0">
              <a:solidFill>
                <a:schemeClr val="tx1"/>
              </a:solidFill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8670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>
          <a:xfrm>
            <a:off x="741363" y="630238"/>
            <a:ext cx="7869237" cy="630237"/>
          </a:xfrm>
        </p:spPr>
        <p:txBody>
          <a:bodyPr/>
          <a:lstStyle/>
          <a:p>
            <a:r>
              <a:rPr lang="en-US" dirty="0" smtClean="0"/>
              <a:t>Build America Initiative</a:t>
            </a:r>
          </a:p>
        </p:txBody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>
          <a:xfrm>
            <a:off x="741363" y="1804988"/>
            <a:ext cx="7186612" cy="4291012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Presidential Initiative launched July 2014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Facilitate </a:t>
            </a:r>
            <a:r>
              <a:rPr lang="en-US" dirty="0"/>
              <a:t>partnerships </a:t>
            </a:r>
            <a:r>
              <a:rPr lang="en-US" dirty="0" smtClean="0"/>
              <a:t>among Federal</a:t>
            </a:r>
            <a:r>
              <a:rPr lang="en-US" dirty="0"/>
              <a:t>, State and local governments and private sector </a:t>
            </a:r>
            <a:r>
              <a:rPr lang="en-US" dirty="0" smtClean="0"/>
              <a:t>investors to increase investment in infrastructure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1/16/15 Presidential Memorandum: “</a:t>
            </a:r>
            <a:r>
              <a:rPr lang="en-US" dirty="0"/>
              <a:t>Expanding </a:t>
            </a:r>
            <a:r>
              <a:rPr lang="en-US" dirty="0" smtClean="0"/>
              <a:t>Federal Support </a:t>
            </a:r>
            <a:r>
              <a:rPr lang="en-US" dirty="0"/>
              <a:t>for Predevelopment Activities for </a:t>
            </a:r>
            <a:r>
              <a:rPr lang="en-US" dirty="0" smtClean="0"/>
              <a:t>Nonfederal Domestic </a:t>
            </a:r>
            <a:r>
              <a:rPr lang="en-US" dirty="0"/>
              <a:t>Infrastructure Assets</a:t>
            </a:r>
            <a:r>
              <a:rPr lang="en-US" dirty="0" smtClean="0"/>
              <a:t>” - Directs Federal to </a:t>
            </a:r>
            <a:r>
              <a:rPr lang="en-US" dirty="0"/>
              <a:t>actively support </a:t>
            </a:r>
            <a:r>
              <a:rPr lang="en-US" dirty="0" smtClean="0"/>
              <a:t>construction predevelopment work</a:t>
            </a: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dirty="0"/>
              <a:t>CDBG is a valuable resource </a:t>
            </a:r>
            <a:r>
              <a:rPr lang="en-US" dirty="0" smtClean="0"/>
              <a:t>to communities for </a:t>
            </a:r>
            <a:r>
              <a:rPr lang="en-US" dirty="0"/>
              <a:t>pre-construction work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0020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>
          <a:xfrm>
            <a:off x="741363" y="630238"/>
            <a:ext cx="7869237" cy="630237"/>
          </a:xfrm>
        </p:spPr>
        <p:txBody>
          <a:bodyPr/>
          <a:lstStyle/>
          <a:p>
            <a:r>
              <a:rPr lang="en-US" dirty="0" smtClean="0"/>
              <a:t>Build America Initiative</a:t>
            </a:r>
          </a:p>
        </p:txBody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>
          <a:xfrm>
            <a:off x="741363" y="1804988"/>
            <a:ext cx="7186612" cy="4291012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May 2015 </a:t>
            </a:r>
            <a:r>
              <a:rPr lang="en-US" i="1" dirty="0" smtClean="0"/>
              <a:t>Federal </a:t>
            </a:r>
            <a:r>
              <a:rPr lang="en-US" i="1" dirty="0"/>
              <a:t>Resource Guide </a:t>
            </a:r>
            <a:r>
              <a:rPr lang="en-US" i="1" dirty="0" smtClean="0"/>
              <a:t>for Infrastructure </a:t>
            </a:r>
            <a:r>
              <a:rPr lang="en-US" i="1" dirty="0"/>
              <a:t>Planning and Design </a:t>
            </a:r>
            <a:r>
              <a:rPr lang="en-US" i="1" dirty="0" smtClean="0">
                <a:hlinkClick r:id="rId2"/>
              </a:rPr>
              <a:t>http</a:t>
            </a:r>
            <a:r>
              <a:rPr lang="en-US" i="1" dirty="0">
                <a:hlinkClick r:id="rId2"/>
              </a:rPr>
              <a:t>://</a:t>
            </a:r>
            <a:r>
              <a:rPr lang="en-US" i="1" dirty="0" smtClean="0">
                <a:hlinkClick r:id="rId2"/>
              </a:rPr>
              <a:t>portal.hud.gov/hudportal/documents/huddoc?id=BAInfraResGuideMay2015.pdf</a:t>
            </a:r>
            <a:endParaRPr lang="en-US" i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Numerous postings on </a:t>
            </a:r>
            <a:r>
              <a:rPr lang="en-US" dirty="0">
                <a:solidFill>
                  <a:schemeClr val="tx1"/>
                </a:solidFill>
              </a:rPr>
              <a:t>HUD’s </a:t>
            </a:r>
            <a:r>
              <a:rPr lang="en-US" dirty="0" smtClean="0">
                <a:solidFill>
                  <a:schemeClr val="tx1"/>
                </a:solidFill>
              </a:rPr>
              <a:t>blog, The </a:t>
            </a:r>
            <a:r>
              <a:rPr lang="en-US" dirty="0" err="1" smtClean="0">
                <a:solidFill>
                  <a:schemeClr val="tx1"/>
                </a:solidFill>
              </a:rPr>
              <a:t>HUDdle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  <a:r>
              <a:rPr lang="en-US" dirty="0">
                <a:solidFill>
                  <a:schemeClr val="tx1"/>
                </a:solidFill>
                <a:hlinkClick r:id="rId3"/>
              </a:rPr>
              <a:t>http://blog.hud.gov</a:t>
            </a:r>
            <a:r>
              <a:rPr lang="en-US" dirty="0" smtClean="0">
                <a:solidFill>
                  <a:schemeClr val="tx1"/>
                </a:solidFill>
                <a:hlinkClick r:id="rId3"/>
              </a:rPr>
              <a:t>/</a:t>
            </a:r>
            <a:endParaRPr lang="en-US" dirty="0" smtClean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Additional information forthcoming</a:t>
            </a:r>
            <a:endParaRPr lang="en-US" dirty="0">
              <a:solidFill>
                <a:schemeClr val="tx1"/>
              </a:solidFill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85823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>
          <a:xfrm>
            <a:off x="741363" y="630238"/>
            <a:ext cx="7869237" cy="630237"/>
          </a:xfrm>
        </p:spPr>
        <p:txBody>
          <a:bodyPr/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dirty="0"/>
              <a:t>Broadband: The Electricity of the 21st Century</a:t>
            </a:r>
          </a:p>
        </p:txBody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>
          <a:xfrm>
            <a:off x="741363" y="1804988"/>
            <a:ext cx="7186612" cy="4291012"/>
          </a:xfrm>
        </p:spPr>
        <p:txBody>
          <a:bodyPr/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dirty="0" smtClean="0"/>
              <a:t>President’s Broadband Opportunity Council – Interagency council to speed </a:t>
            </a:r>
            <a:r>
              <a:rPr lang="en-US" dirty="0"/>
              <a:t>up broadband </a:t>
            </a:r>
            <a:r>
              <a:rPr lang="en-US" dirty="0" smtClean="0"/>
              <a:t>deployment, promote </a:t>
            </a:r>
            <a:r>
              <a:rPr lang="en-US" dirty="0"/>
              <a:t>adoption for our citizens, remove </a:t>
            </a:r>
            <a:r>
              <a:rPr lang="en-US" dirty="0" smtClean="0"/>
              <a:t>unnecessary </a:t>
            </a:r>
            <a:r>
              <a:rPr lang="en-US" dirty="0"/>
              <a:t>regulatory </a:t>
            </a:r>
            <a:r>
              <a:rPr lang="en-US" dirty="0" smtClean="0"/>
              <a:t>&amp; </a:t>
            </a:r>
            <a:r>
              <a:rPr lang="en-US" dirty="0"/>
              <a:t>policy barriers to broadband build-out and </a:t>
            </a:r>
            <a:r>
              <a:rPr lang="en-US" dirty="0" smtClean="0"/>
              <a:t>competition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dirty="0" smtClean="0"/>
              <a:t>Commerce Dept. Broadband </a:t>
            </a:r>
            <a:r>
              <a:rPr lang="en-US" dirty="0"/>
              <a:t>USA Initiative: online and in-person technical </a:t>
            </a:r>
            <a:r>
              <a:rPr lang="en-US" dirty="0" smtClean="0"/>
              <a:t>assistance to communities; regional workshops; publish </a:t>
            </a:r>
            <a:r>
              <a:rPr lang="en-US" dirty="0"/>
              <a:t>guides and tools </a:t>
            </a:r>
            <a:r>
              <a:rPr lang="en-US" dirty="0" smtClean="0"/>
              <a:t>to </a:t>
            </a:r>
            <a:r>
              <a:rPr lang="en-US" dirty="0"/>
              <a:t>address problems in broadband infrastructure planning, financing, construction, </a:t>
            </a:r>
            <a:r>
              <a:rPr lang="en-US" dirty="0" smtClean="0"/>
              <a:t>operations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368778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>
          <a:xfrm>
            <a:off x="741363" y="630238"/>
            <a:ext cx="7869237" cy="630237"/>
          </a:xfrm>
        </p:spPr>
        <p:txBody>
          <a:bodyPr/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dirty="0"/>
              <a:t>Broadband: The Electricity of the 21st Century</a:t>
            </a:r>
          </a:p>
        </p:txBody>
      </p:sp>
      <p:sp>
        <p:nvSpPr>
          <p:cNvPr id="94211" name="Rectangle 3"/>
          <p:cNvSpPr>
            <a:spLocks noGrp="1"/>
          </p:cNvSpPr>
          <p:nvPr>
            <p:ph type="body" idx="1"/>
          </p:nvPr>
        </p:nvSpPr>
        <p:spPr>
          <a:xfrm>
            <a:off x="741363" y="1804988"/>
            <a:ext cx="7186612" cy="4291012"/>
          </a:xfrm>
        </p:spPr>
        <p:txBody>
          <a:bodyPr/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www.whitehouse.gov/the-press-office/2015/01/13/fact-sheet-broadband-works-promoting-competition-local-choice-next-gener</a:t>
            </a:r>
            <a:endParaRPr lang="en-US" dirty="0" smtClean="0"/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dirty="0" smtClean="0"/>
              <a:t>HUD identifying ways to support Broadband initiative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/>
              <a:buChar char=""/>
            </a:pPr>
            <a:r>
              <a:rPr lang="en-US" dirty="0" smtClean="0"/>
              <a:t>CDBG: public facilities, public services, economic development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38917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108 Program Update</a:t>
            </a:r>
          </a:p>
        </p:txBody>
      </p:sp>
      <p:sp>
        <p:nvSpPr>
          <p:cNvPr id="481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5/28 Public Offering closed: $391.8 mil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$ 500m loan guarantee authority for FY15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Previously, Congress appropriated credit subsidy for §108 each year to cover potential defaults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HUD has never had to use this credit subsidy, but each year must estimate the potential subsidy need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In FY 14 appropriations act, Congress directed HUD to transition to a fee-based §108 program starting in FY 2015, to make the program budget-neutral </a:t>
            </a: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>
              <a:solidFill>
                <a:schemeClr val="tx1"/>
              </a:solidFill>
            </a:endParaRPr>
          </a:p>
          <a:p>
            <a:pPr>
              <a:buFont typeface="Arial" charset="0"/>
              <a:buChar char="•"/>
            </a:pPr>
            <a:endParaRPr lang="en-US" dirty="0" smtClean="0">
              <a:solidFill>
                <a:schemeClr val="tx1"/>
              </a:solidFill>
            </a:endParaRPr>
          </a:p>
          <a:p>
            <a:pPr marL="0" indent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8E1B53-CFBB-4775-BFB1-80610D6882F5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108 Program Update</a:t>
            </a:r>
          </a:p>
        </p:txBody>
      </p:sp>
      <p:sp>
        <p:nvSpPr>
          <p:cNvPr id="48130" name="Content Placeholder 2"/>
          <p:cNvSpPr>
            <a:spLocks noGrp="1"/>
          </p:cNvSpPr>
          <p:nvPr>
            <p:ph idx="1"/>
          </p:nvPr>
        </p:nvSpPr>
        <p:spPr>
          <a:xfrm>
            <a:off x="741363" y="1804988"/>
            <a:ext cx="7186612" cy="3757612"/>
          </a:xfrm>
        </p:spPr>
        <p:txBody>
          <a:bodyPr/>
          <a:lstStyle/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/>
              <a:buChar char=""/>
            </a:pP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Proposed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Section 108 Fee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Rule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published in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Federal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Register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on 2/5/15; comment period ended 3/9/15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/>
              <a:buChar char=""/>
            </a:pP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Once rule is finalized, HUD will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collect fees from borrowers to offset the costs of Section 108 loan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guarantees. 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The fee in the first year is estimated to be 2.42% of the principal amount of the 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loan</a:t>
            </a: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/>
              <a:buChar char=""/>
            </a:pP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Fee can be paid upfront, paid with CDBG funds, or paid with guaranteed </a:t>
            </a:r>
            <a:r>
              <a:rPr lang="en-US" dirty="0">
                <a:solidFill>
                  <a:schemeClr val="tx1"/>
                </a:solidFill>
                <a:ea typeface="Calibri"/>
                <a:cs typeface="Times New Roman"/>
              </a:rPr>
              <a:t>loan proceeds.  </a:t>
            </a:r>
            <a:endParaRPr lang="en-US" dirty="0" smtClean="0">
              <a:solidFill>
                <a:schemeClr val="tx1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/>
              <a:buChar char=""/>
            </a:pPr>
            <a:r>
              <a:rPr lang="en-US" dirty="0" smtClean="0">
                <a:solidFill>
                  <a:schemeClr val="tx1"/>
                </a:solidFill>
                <a:cs typeface="Times New Roman"/>
              </a:rPr>
              <a:t>TA forthcoming upon publication of final rule</a:t>
            </a:r>
            <a:endParaRPr lang="en-US" dirty="0" smtClean="0">
              <a:solidFill>
                <a:schemeClr val="tx1"/>
              </a:solidFill>
            </a:endParaRPr>
          </a:p>
          <a:p>
            <a:pPr marL="0" indent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8E1B53-CFBB-4775-BFB1-80610D6882F5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7753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CDBG Policy Guidance Issued</a:t>
            </a:r>
          </a:p>
        </p:txBody>
      </p:sp>
      <p:sp>
        <p:nvSpPr>
          <p:cNvPr id="95235" name="Rectangle 3"/>
          <p:cNvSpPr>
            <a:spLocks noGrp="1"/>
          </p:cNvSpPr>
          <p:nvPr>
            <p:ph type="body" idx="1"/>
          </p:nvPr>
        </p:nvSpPr>
        <p:spPr>
          <a:xfrm>
            <a:off x="304800" y="1804988"/>
            <a:ext cx="8458200" cy="4062412"/>
          </a:xfrm>
        </p:spPr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Activity </a:t>
            </a:r>
            <a:r>
              <a:rPr lang="en-US" dirty="0">
                <a:solidFill>
                  <a:schemeClr val="tx1"/>
                </a:solidFill>
              </a:rPr>
              <a:t>Delivery </a:t>
            </a:r>
            <a:r>
              <a:rPr lang="en-US" dirty="0" smtClean="0">
                <a:solidFill>
                  <a:schemeClr val="tx1"/>
                </a:solidFill>
              </a:rPr>
              <a:t>vs</a:t>
            </a:r>
            <a:r>
              <a:rPr lang="en-US" dirty="0">
                <a:solidFill>
                  <a:schemeClr val="tx1"/>
                </a:solidFill>
              </a:rPr>
              <a:t>. General Admin </a:t>
            </a:r>
            <a:r>
              <a:rPr lang="en-US" dirty="0" smtClean="0">
                <a:solidFill>
                  <a:schemeClr val="tx1"/>
                </a:solidFill>
              </a:rPr>
              <a:t>Costs (CPD Notice 13-07)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Closeout Instructions for NSP, CDBG-R, CDBG-DR, State CDBG, Entitlement (CPD Notice 14-02)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Corrective Action for Violation of the Public Services and Planning and Administration </a:t>
            </a:r>
            <a:r>
              <a:rPr lang="en-US" dirty="0" smtClean="0">
                <a:solidFill>
                  <a:schemeClr val="tx1"/>
                </a:solidFill>
              </a:rPr>
              <a:t>Caps (5/16/13 memo) – over-obligations must be reimbursed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Transition to New Low/Moderate Income Summary Data (CPD Notices 14-10 &amp; 14-11) 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Updated Survey Methodology (CPD Notice 14-13)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Code Enforcement Activities (CPD Notice 14-16) &amp; webinar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FAQs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741362" y="630238"/>
            <a:ext cx="7869237" cy="630237"/>
          </a:xfrm>
        </p:spPr>
        <p:txBody>
          <a:bodyPr/>
          <a:lstStyle/>
          <a:p>
            <a:r>
              <a:rPr lang="en-US" dirty="0" smtClean="0"/>
              <a:t>Future CDBG Policy Development</a:t>
            </a:r>
          </a:p>
        </p:txBody>
      </p:sp>
      <p:sp>
        <p:nvSpPr>
          <p:cNvPr id="95235" name="Rectangle 3"/>
          <p:cNvSpPr>
            <a:spLocks noGrp="1"/>
          </p:cNvSpPr>
          <p:nvPr>
            <p:ph type="body" idx="1"/>
          </p:nvPr>
        </p:nvSpPr>
        <p:spPr>
          <a:xfrm>
            <a:off x="741363" y="1804988"/>
            <a:ext cx="7186612" cy="3986212"/>
          </a:xfrm>
        </p:spPr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Pursuant </a:t>
            </a:r>
            <a:r>
              <a:rPr lang="en-US" dirty="0">
                <a:solidFill>
                  <a:schemeClr val="tx1"/>
                </a:solidFill>
              </a:rPr>
              <a:t>to Moving CDBG Forward, </a:t>
            </a:r>
            <a:r>
              <a:rPr lang="en-US" dirty="0" smtClean="0">
                <a:solidFill>
                  <a:schemeClr val="tx1"/>
                </a:solidFill>
              </a:rPr>
              <a:t>discussions </a:t>
            </a:r>
            <a:r>
              <a:rPr lang="en-US" dirty="0">
                <a:solidFill>
                  <a:schemeClr val="tx1"/>
                </a:solidFill>
              </a:rPr>
              <a:t>regarding </a:t>
            </a:r>
            <a:r>
              <a:rPr lang="en-US" dirty="0" smtClean="0">
                <a:solidFill>
                  <a:schemeClr val="tx1"/>
                </a:solidFill>
              </a:rPr>
              <a:t>CDBG regulatory changes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Rulemaking on new </a:t>
            </a:r>
            <a:r>
              <a:rPr lang="en-US" dirty="0">
                <a:solidFill>
                  <a:schemeClr val="tx1"/>
                </a:solidFill>
              </a:rPr>
              <a:t>OMB “</a:t>
            </a:r>
            <a:r>
              <a:rPr lang="en-US" dirty="0" smtClean="0">
                <a:solidFill>
                  <a:schemeClr val="tx1"/>
                </a:solidFill>
              </a:rPr>
              <a:t>Omni Circular” Financial Management requirements (replaces HUD Part 84 &amp; 85 regulations, OMB Circulars A-87, A-133, etc.)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Rulemaking to implement Grant-Based Accounting for FY 15 grants &amp; henceforth (elimination of FIFO drawdown process) 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AFFH Rule &amp; Tool  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Section 3 proposed rule – comments due 5/16</a:t>
            </a:r>
          </a:p>
        </p:txBody>
      </p:sp>
    </p:spTree>
    <p:extLst>
      <p:ext uri="{BB962C8B-B14F-4D97-AF65-F5344CB8AC3E}">
        <p14:creationId xmlns:p14="http://schemas.microsoft.com/office/powerpoint/2010/main" val="22433683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381000" y="630238"/>
            <a:ext cx="8382000" cy="630237"/>
          </a:xfrm>
        </p:spPr>
        <p:txBody>
          <a:bodyPr/>
          <a:lstStyle/>
          <a:p>
            <a:r>
              <a:rPr lang="en-US" sz="4000" dirty="0" smtClean="0"/>
              <a:t>Neighborhood Stabilization Program</a:t>
            </a:r>
          </a:p>
        </p:txBody>
      </p:sp>
      <p:sp>
        <p:nvSpPr>
          <p:cNvPr id="95235" name="Rectangle 3"/>
          <p:cNvSpPr>
            <a:spLocks noGrp="1"/>
          </p:cNvSpPr>
          <p:nvPr>
            <p:ph type="body" idx="1"/>
          </p:nvPr>
        </p:nvSpPr>
        <p:spPr>
          <a:xfrm>
            <a:off x="741363" y="1804988"/>
            <a:ext cx="7186612" cy="3986212"/>
          </a:xfrm>
        </p:spPr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NSP2 </a:t>
            </a:r>
            <a:r>
              <a:rPr lang="en-US" dirty="0">
                <a:solidFill>
                  <a:schemeClr val="tx1"/>
                </a:solidFill>
              </a:rPr>
              <a:t>funds expire 9/30/15; </a:t>
            </a:r>
            <a:r>
              <a:rPr lang="en-US" dirty="0" smtClean="0">
                <a:solidFill>
                  <a:schemeClr val="tx1"/>
                </a:solidFill>
              </a:rPr>
              <a:t>waiver granted to certain grantees re Program Income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HUD expects all NSP grants to be closed out within the next 3 years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Technical Assistance is available to grantees on closing out grants</a:t>
            </a:r>
          </a:p>
        </p:txBody>
      </p:sp>
    </p:spTree>
    <p:extLst>
      <p:ext uri="{BB962C8B-B14F-4D97-AF65-F5344CB8AC3E}">
        <p14:creationId xmlns:p14="http://schemas.microsoft.com/office/powerpoint/2010/main" val="26454875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ubtitle 4"/>
          <p:cNvSpPr>
            <a:spLocks noGrp="1"/>
          </p:cNvSpPr>
          <p:nvPr>
            <p:ph type="subTitle" idx="1"/>
          </p:nvPr>
        </p:nvSpPr>
        <p:spPr>
          <a:xfrm>
            <a:off x="990600" y="2209800"/>
            <a:ext cx="6977063" cy="2362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990600" y="2209800"/>
            <a:ext cx="6977063" cy="2286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000" b="1" dirty="0" smtClean="0">
                <a:solidFill>
                  <a:schemeClr val="tx1"/>
                </a:solidFill>
              </a:rPr>
              <a:t>CPD Policy Update: </a:t>
            </a: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</a:rPr>
              <a:t>Office of Special Needs Assistance Programs (SNAPS)</a:t>
            </a:r>
          </a:p>
        </p:txBody>
      </p:sp>
    </p:spTree>
    <p:extLst>
      <p:ext uri="{BB962C8B-B14F-4D97-AF65-F5344CB8AC3E}">
        <p14:creationId xmlns:p14="http://schemas.microsoft.com/office/powerpoint/2010/main" val="57187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7186612" cy="630237"/>
          </a:xfrm>
        </p:spPr>
        <p:txBody>
          <a:bodyPr/>
          <a:lstStyle/>
          <a:p>
            <a:r>
              <a:rPr lang="en-US" sz="4000" dirty="0" smtClean="0"/>
              <a:t>Overview of Presentation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7186612" cy="434340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Update on Status of </a:t>
            </a:r>
            <a:r>
              <a:rPr lang="en-US" sz="2800" dirty="0" smtClean="0">
                <a:solidFill>
                  <a:schemeClr val="tx1"/>
                </a:solidFill>
              </a:rPr>
              <a:t>Regulations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Achieving the Goals of Opening Doors – Update on Progress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FY 2014 CoC Program Competition Results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FY 2015 CoC Program Competition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>
                <a:solidFill>
                  <a:schemeClr val="tx1"/>
                </a:solidFill>
              </a:rPr>
              <a:t>FY 2015 &amp; FY 2016 Budgets and Implications</a:t>
            </a:r>
          </a:p>
          <a:p>
            <a:pPr marL="0" indent="0"/>
            <a:endParaRPr lang="en-US" sz="20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267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Status of the Regulations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8188" y="1447800"/>
            <a:ext cx="7186612" cy="4267200"/>
          </a:xfrm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US" sz="2000" b="1" dirty="0" smtClean="0">
                <a:solidFill>
                  <a:schemeClr val="tx1"/>
                </a:solidFill>
              </a:rPr>
              <a:t>Published Final Rules:</a:t>
            </a:r>
          </a:p>
          <a:p>
            <a:pPr lvl="1">
              <a:buFont typeface="Wingdings" pitchFamily="2" charset="2"/>
              <a:buChar char="ü"/>
              <a:defRPr/>
            </a:pPr>
            <a:r>
              <a:rPr lang="en-US" sz="1800" dirty="0" smtClean="0">
                <a:solidFill>
                  <a:schemeClr val="tx1"/>
                </a:solidFill>
              </a:rPr>
              <a:t>Defining Homeless – amendments to the SHP and S+C regulations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chemeClr val="tx1"/>
                </a:solidFill>
              </a:rPr>
              <a:t>Published Interim Rules:</a:t>
            </a:r>
          </a:p>
          <a:p>
            <a:pPr lvl="1">
              <a:buFont typeface="Wingdings" pitchFamily="2" charset="2"/>
              <a:buChar char="ü"/>
              <a:defRPr/>
            </a:pPr>
            <a:r>
              <a:rPr lang="en-US" sz="1800" dirty="0">
                <a:solidFill>
                  <a:schemeClr val="tx1"/>
                </a:solidFill>
              </a:rPr>
              <a:t>Emergency Solutions Grants Program with conforming amendments to the Consolidated Plan – Reopened for public comment </a:t>
            </a:r>
            <a:r>
              <a:rPr lang="en-US" sz="1800" dirty="0" smtClean="0">
                <a:solidFill>
                  <a:schemeClr val="tx1"/>
                </a:solidFill>
              </a:rPr>
              <a:t>on June </a:t>
            </a:r>
            <a:r>
              <a:rPr lang="en-US" sz="1800" dirty="0">
                <a:solidFill>
                  <a:schemeClr val="tx1"/>
                </a:solidFill>
              </a:rPr>
              <a:t>3, 2015–</a:t>
            </a:r>
            <a:r>
              <a:rPr lang="en-US" sz="1800" dirty="0">
                <a:solidFill>
                  <a:schemeClr val="tx1"/>
                </a:solidFill>
                <a:hlinkClick r:id="rId3"/>
              </a:rPr>
              <a:t>www.gpo.gov/</a:t>
            </a:r>
            <a:r>
              <a:rPr lang="en-US" sz="1800" dirty="0" err="1">
                <a:solidFill>
                  <a:schemeClr val="tx1"/>
                </a:solidFill>
                <a:hlinkClick r:id="rId3"/>
              </a:rPr>
              <a:t>fdsys</a:t>
            </a:r>
            <a:r>
              <a:rPr lang="en-US" sz="1800" dirty="0">
                <a:solidFill>
                  <a:schemeClr val="tx1"/>
                </a:solidFill>
                <a:hlinkClick r:id="rId3"/>
              </a:rPr>
              <a:t>/</a:t>
            </a:r>
            <a:r>
              <a:rPr lang="en-US" sz="1800" dirty="0" err="1">
                <a:solidFill>
                  <a:schemeClr val="tx1"/>
                </a:solidFill>
                <a:hlinkClick r:id="rId3"/>
              </a:rPr>
              <a:t>pkg</a:t>
            </a:r>
            <a:r>
              <a:rPr lang="en-US" sz="1800" dirty="0">
                <a:solidFill>
                  <a:schemeClr val="tx1"/>
                </a:solidFill>
                <a:hlinkClick r:id="rId3"/>
              </a:rPr>
              <a:t>/FR-2015-06-03/pdf/2015-</a:t>
            </a:r>
            <a:r>
              <a:rPr lang="en-US" sz="1800" dirty="0" err="1">
                <a:solidFill>
                  <a:schemeClr val="tx1"/>
                </a:solidFill>
                <a:hlinkClick r:id="rId3"/>
              </a:rPr>
              <a:t>13485.pdf</a:t>
            </a:r>
            <a:r>
              <a:rPr lang="en-US" sz="1800" dirty="0">
                <a:solidFill>
                  <a:schemeClr val="tx1"/>
                </a:solidFill>
              </a:rPr>
              <a:t>  </a:t>
            </a:r>
          </a:p>
          <a:p>
            <a:pPr lvl="1">
              <a:buFont typeface="Wingdings" pitchFamily="2" charset="2"/>
              <a:buChar char="ü"/>
              <a:defRPr/>
            </a:pPr>
            <a:r>
              <a:rPr lang="en-US" sz="1800" dirty="0">
                <a:solidFill>
                  <a:schemeClr val="tx1"/>
                </a:solidFill>
              </a:rPr>
              <a:t>Continuum of Care Program – HUD intends to reopen for further public comments in the near future.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chemeClr val="tx1"/>
                </a:solidFill>
              </a:rPr>
              <a:t>Published Proposed Rules:</a:t>
            </a:r>
          </a:p>
          <a:p>
            <a:pPr lvl="1">
              <a:buFont typeface="Wingdings" pitchFamily="2" charset="2"/>
              <a:buChar char="ü"/>
              <a:defRPr/>
            </a:pPr>
            <a:r>
              <a:rPr lang="en-US" sz="1800" dirty="0">
                <a:solidFill>
                  <a:schemeClr val="tx1"/>
                </a:solidFill>
              </a:rPr>
              <a:t>Homeless Management Information Systems</a:t>
            </a:r>
          </a:p>
          <a:p>
            <a:pPr lvl="1">
              <a:buFont typeface="Wingdings" pitchFamily="2" charset="2"/>
              <a:buChar char="ü"/>
              <a:defRPr/>
            </a:pPr>
            <a:r>
              <a:rPr lang="en-US" sz="1800" dirty="0">
                <a:solidFill>
                  <a:schemeClr val="tx1"/>
                </a:solidFill>
              </a:rPr>
              <a:t>Rural Housing Stability Assistance Program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chemeClr val="tx1"/>
                </a:solidFill>
              </a:rPr>
              <a:t>Rules Pending Publication</a:t>
            </a:r>
          </a:p>
          <a:p>
            <a:pPr lvl="1">
              <a:buFont typeface="Wingdings" pitchFamily="2" charset="2"/>
              <a:buChar char="ü"/>
              <a:defRPr/>
            </a:pPr>
            <a:r>
              <a:rPr lang="en-US" sz="1800" dirty="0">
                <a:solidFill>
                  <a:schemeClr val="tx1"/>
                </a:solidFill>
              </a:rPr>
              <a:t>Final Rule Defining Chronically Homeless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46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le 3"/>
          <p:cNvSpPr>
            <a:spLocks noGrp="1"/>
          </p:cNvSpPr>
          <p:nvPr>
            <p:ph type="title" idx="4294967295"/>
          </p:nvPr>
        </p:nvSpPr>
        <p:spPr>
          <a:xfrm>
            <a:off x="304800" y="381000"/>
            <a:ext cx="7186613" cy="630238"/>
          </a:xfrm>
        </p:spPr>
        <p:txBody>
          <a:bodyPr anchor="ctr">
            <a:normAutofit fontScale="90000"/>
          </a:bodyPr>
          <a:lstStyle/>
          <a:p>
            <a:pPr eaLnBrk="1" hangingPunct="1"/>
            <a:r>
              <a:rPr lang="en-US" dirty="0" smtClean="0"/>
              <a:t>Opening Doors: Federal Strategic Plan (</a:t>
            </a:r>
            <a:r>
              <a:rPr lang="en-US" i="1" dirty="0" smtClean="0"/>
              <a:t>Opening Doors</a:t>
            </a:r>
            <a:r>
              <a:rPr lang="en-US" dirty="0" smtClean="0"/>
              <a:t>)</a:t>
            </a:r>
            <a:r>
              <a:rPr lang="en-US" i="1" dirty="0" smtClean="0"/>
              <a:t>: </a:t>
            </a:r>
          </a:p>
        </p:txBody>
      </p:sp>
      <p:sp>
        <p:nvSpPr>
          <p:cNvPr id="72706" name="Content Placeholder 4"/>
          <p:cNvSpPr>
            <a:spLocks noGrp="1"/>
          </p:cNvSpPr>
          <p:nvPr>
            <p:ph idx="4294967295"/>
          </p:nvPr>
        </p:nvSpPr>
        <p:spPr>
          <a:xfrm>
            <a:off x="381000" y="1600200"/>
            <a:ext cx="7924800" cy="4038600"/>
          </a:xfrm>
        </p:spPr>
        <p:txBody>
          <a:bodyPr/>
          <a:lstStyle/>
          <a:p>
            <a:pPr marL="285750" lvl="1" eaLnBrk="1" hangingPunct="1">
              <a:buNone/>
            </a:pPr>
            <a:r>
              <a:rPr lang="en-US" sz="3200" dirty="0" smtClean="0">
                <a:solidFill>
                  <a:schemeClr val="tx1"/>
                </a:solidFill>
              </a:rPr>
              <a:t>There are four major goals in </a:t>
            </a:r>
            <a:r>
              <a:rPr lang="en-US" sz="3200" i="1" dirty="0" smtClean="0">
                <a:solidFill>
                  <a:schemeClr val="tx1"/>
                </a:solidFill>
              </a:rPr>
              <a:t>Opening Doors</a:t>
            </a:r>
            <a:r>
              <a:rPr lang="en-US" sz="3200" dirty="0" smtClean="0">
                <a:solidFill>
                  <a:schemeClr val="tx1"/>
                </a:solidFill>
              </a:rPr>
              <a:t>: 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End chronic homelessness by 2016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End veteran homelessness by 2015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End family and youth homelessness by 2020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Set a path to ending all homelessness</a:t>
            </a:r>
          </a:p>
          <a:p>
            <a:pPr marL="514350" lvl="1" indent="-514350" eaLnBrk="1" hangingPunct="1"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marL="514350" lvl="1" indent="-514350" eaLnBrk="1" hangingPunct="1">
              <a:buNone/>
            </a:pPr>
            <a:r>
              <a:rPr lang="en-US" dirty="0" smtClean="0">
                <a:solidFill>
                  <a:schemeClr val="tx1"/>
                </a:solidFill>
              </a:rPr>
              <a:t>The U.S. Interagency Council on Homelessness (ICH) is tracking the progress through HUD’s annual Point-in-Time (PIT) data</a:t>
            </a:r>
          </a:p>
          <a:p>
            <a:pPr marL="971550" lvl="1" indent="-514350" eaLnBrk="1" hangingPunct="1">
              <a:buNone/>
            </a:pPr>
            <a:endParaRPr lang="en-US" sz="3200" dirty="0" smtClean="0">
              <a:solidFill>
                <a:schemeClr val="tx1"/>
              </a:solidFill>
            </a:endParaRPr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3951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381000" y="2132885"/>
            <a:ext cx="3429000" cy="452431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Worst </a:t>
            </a:r>
            <a:r>
              <a:rPr lang="en-US" dirty="0"/>
              <a:t>case housing needs </a:t>
            </a:r>
            <a:r>
              <a:rPr lang="en-US" dirty="0" smtClean="0"/>
              <a:t>at a </a:t>
            </a:r>
            <a:r>
              <a:rPr lang="en-US" dirty="0"/>
              <a:t>record-high 8.5 million households</a:t>
            </a:r>
          </a:p>
          <a:p>
            <a:endParaRPr lang="en-US" dirty="0" smtClean="0"/>
          </a:p>
          <a:p>
            <a:r>
              <a:rPr lang="en-US" dirty="0" smtClean="0"/>
              <a:t>Record levels of unemployment, and the worst recession in recent history</a:t>
            </a:r>
          </a:p>
          <a:p>
            <a:endParaRPr lang="en-US" dirty="0" smtClean="0"/>
          </a:p>
          <a:p>
            <a:r>
              <a:rPr lang="en-US" dirty="0"/>
              <a:t>Sequestration, including decreased funding for homeless and rental assistance programs</a:t>
            </a:r>
          </a:p>
          <a:p>
            <a:endParaRPr lang="en-US" dirty="0" smtClean="0"/>
          </a:p>
          <a:p>
            <a:r>
              <a:rPr lang="en-US" dirty="0" smtClean="0"/>
              <a:t>Nearly 40% reduction in new admissions to the Housing Choice Voucher program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40378" y="1748879"/>
            <a:ext cx="3827585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b="1" dirty="0" smtClean="0">
                <a:solidFill>
                  <a:schemeClr val="bg1">
                    <a:lumMod val="50000"/>
                  </a:schemeClr>
                </a:solidFill>
              </a:rPr>
              <a:t>Despite challenges… </a:t>
            </a:r>
            <a:endParaRPr lang="en-US" sz="19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48200" y="2132884"/>
            <a:ext cx="3429000" cy="452431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Reduced homelessness among V</a:t>
            </a:r>
            <a:r>
              <a:rPr lang="en-US" dirty="0" smtClean="0"/>
              <a:t>eterans </a:t>
            </a:r>
            <a:r>
              <a:rPr lang="en-US" dirty="0"/>
              <a:t>by over </a:t>
            </a:r>
            <a:r>
              <a:rPr lang="en-US" dirty="0" smtClean="0"/>
              <a:t>33% </a:t>
            </a:r>
            <a:r>
              <a:rPr lang="en-US" dirty="0"/>
              <a:t>since 2010</a:t>
            </a:r>
          </a:p>
          <a:p>
            <a:endParaRPr lang="en-US" dirty="0"/>
          </a:p>
          <a:p>
            <a:r>
              <a:rPr lang="en-US" dirty="0" smtClean="0"/>
              <a:t>Decreased chronic homelessness by over 16% since 2010</a:t>
            </a:r>
          </a:p>
          <a:p>
            <a:endParaRPr lang="en-US" dirty="0"/>
          </a:p>
          <a:p>
            <a:r>
              <a:rPr lang="en-US" dirty="0" smtClean="0"/>
              <a:t>Significantly increased targeting of homeless people served through HUD rental assistance programs</a:t>
            </a:r>
          </a:p>
          <a:p>
            <a:endParaRPr lang="en-US" dirty="0"/>
          </a:p>
          <a:p>
            <a:r>
              <a:rPr lang="en-US" dirty="0"/>
              <a:t>Prevented homelessness for 1.3 million households through </a:t>
            </a:r>
            <a:r>
              <a:rPr lang="en-US" dirty="0" smtClean="0"/>
              <a:t>the Recovery Act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648200" y="1748163"/>
            <a:ext cx="3568859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Significant progress…</a:t>
            </a:r>
            <a:endParaRPr lang="en-US" sz="19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3886200" y="3470069"/>
            <a:ext cx="662763" cy="157786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36822" cy="11430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Progress on Opening Doors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31401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3" descr="slide-botto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359275"/>
            <a:ext cx="91440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4" descr="slide-t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indent="-342900" defTabSz="914400"/>
            <a:r>
              <a:rPr lang="en-US" sz="4000" dirty="0" smtClean="0">
                <a:solidFill>
                  <a:schemeClr val="bg1"/>
                </a:solidFill>
                <a:latin typeface="+mn-lt"/>
              </a:rPr>
              <a:t>FY 2014 Funding Overview</a:t>
            </a:r>
            <a:endParaRPr lang="en-US" sz="3600" dirty="0" smtClean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57200" y="1524000"/>
            <a:ext cx="7620000" cy="5097463"/>
          </a:xfrm>
        </p:spPr>
        <p:txBody>
          <a:bodyPr tIns="91440" bIns="91440" rtlCol="0">
            <a:normAutofit fontScale="92500" lnSpcReduction="10000"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Total Requested:  </a:t>
            </a:r>
          </a:p>
          <a:p>
            <a:pPr lvl="1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$1.9 billion </a:t>
            </a:r>
          </a:p>
          <a:p>
            <a:pPr lvl="1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8,553 Project Applications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Total Awarded:  </a:t>
            </a:r>
          </a:p>
          <a:p>
            <a:pPr lvl="1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$1.8 </a:t>
            </a:r>
            <a:r>
              <a:rPr lang="en-US" sz="30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billion  </a:t>
            </a:r>
          </a:p>
          <a:p>
            <a:pPr lvl="1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8,352 New and Renewal projects</a:t>
            </a:r>
            <a:endParaRPr lang="en-US" sz="2600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Amount Awarded Represents:</a:t>
            </a:r>
          </a:p>
          <a:p>
            <a:pPr lvl="1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$102 Million New Projects (6%)</a:t>
            </a:r>
          </a:p>
          <a:p>
            <a:pPr lvl="1" fontAlgn="auto">
              <a:lnSpc>
                <a:spcPct val="120000"/>
              </a:lnSpc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3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$1.69 Billion Renewal Projects (93%)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677671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le 3"/>
          <p:cNvSpPr>
            <a:spLocks noGrp="1"/>
          </p:cNvSpPr>
          <p:nvPr>
            <p:ph type="title" idx="4294967295"/>
          </p:nvPr>
        </p:nvSpPr>
        <p:spPr>
          <a:xfrm>
            <a:off x="304800" y="381000"/>
            <a:ext cx="8534400" cy="630238"/>
          </a:xfrm>
        </p:spPr>
        <p:txBody>
          <a:bodyPr anchor="ctr">
            <a:noAutofit/>
          </a:bodyPr>
          <a:lstStyle/>
          <a:p>
            <a:pPr eaLnBrk="1" hangingPunct="1"/>
            <a:r>
              <a:rPr lang="en-US" sz="3600" dirty="0" smtClean="0"/>
              <a:t>FY 2014 and FY 2015 Budget (in millions) – Targeted Homeless Programs</a:t>
            </a:r>
          </a:p>
        </p:txBody>
      </p:sp>
      <p:sp>
        <p:nvSpPr>
          <p:cNvPr id="72706" name="Content Placeholder 4"/>
          <p:cNvSpPr>
            <a:spLocks noGrp="1"/>
          </p:cNvSpPr>
          <p:nvPr>
            <p:ph idx="4294967295"/>
          </p:nvPr>
        </p:nvSpPr>
        <p:spPr>
          <a:xfrm>
            <a:off x="381000" y="4495800"/>
            <a:ext cx="7924800" cy="1371600"/>
          </a:xfrm>
        </p:spPr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en-US" sz="2800" dirty="0" smtClean="0"/>
              <a:t>HUD is committed to making progress towards meeting the goals under </a:t>
            </a:r>
            <a:r>
              <a:rPr lang="en-US" sz="2800" i="1" dirty="0" smtClean="0"/>
              <a:t>Opening Doors</a:t>
            </a:r>
            <a:endParaRPr lang="en-US" i="1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603295"/>
              </p:ext>
            </p:extLst>
          </p:nvPr>
        </p:nvGraphicFramePr>
        <p:xfrm>
          <a:off x="914400" y="1524000"/>
          <a:ext cx="6324600" cy="2733225"/>
        </p:xfrm>
        <a:graphic>
          <a:graphicData uri="http://schemas.openxmlformats.org/drawingml/2006/table">
            <a:tbl>
              <a:tblPr/>
              <a:tblGrid>
                <a:gridCol w="1904999"/>
                <a:gridCol w="990600"/>
                <a:gridCol w="1295400"/>
                <a:gridCol w="1066800"/>
                <a:gridCol w="1066801"/>
              </a:tblGrid>
              <a:tr h="91440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FY 2015 President's Request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600" b="1" i="0" u="none" strike="noStrike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FY 2015 Appropriated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600" b="1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FY 2016 President's Request</a:t>
                      </a:r>
                      <a:endParaRPr lang="en-US" sz="1600" b="1" i="0" u="none" strike="noStrike" kern="1200" dirty="0">
                        <a:solidFill>
                          <a:srgbClr val="FFFFFF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600" b="1" i="0" u="none" strike="noStrike" kern="12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FY 2016 House Proposed</a:t>
                      </a:r>
                      <a:endParaRPr lang="en-US" sz="1600" b="1" i="0" u="none" strike="noStrike" kern="1200" dirty="0">
                        <a:solidFill>
                          <a:srgbClr val="FFFFFF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31959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Amount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$2,406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$2,135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$</a:t>
                      </a:r>
                      <a:r>
                        <a:rPr lang="en-US" sz="18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2,480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$2,185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563420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Emergency Solutions Grants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$215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$250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$250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$250</a:t>
                      </a:r>
                      <a:endParaRPr lang="en-US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988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Continuum of Care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$2,184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$1,862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$2,223 </a:t>
                      </a:r>
                      <a:endParaRPr lang="en-US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$1,905</a:t>
                      </a:r>
                      <a:endParaRPr lang="en-US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59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HMIS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$7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$5</a:t>
                      </a:r>
                      <a:endParaRPr lang="en-US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7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HUD-VASH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$75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$75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$75</a:t>
                      </a:r>
                      <a:endParaRPr lang="en-US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8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$75</a:t>
                      </a:r>
                      <a:endParaRPr lang="en-US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098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FY 2014 CoC Funds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Administered under the 2013-2014 CoC Program NOFA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$1.83 Billion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Annual Renewal Demand (ARD)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Tier 1 – ARD minus 2%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Targeted PSH Bonus approximately $40 million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9613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524000"/>
            <a:ext cx="784860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CoCs are strongly encouraged to reallocate to interventions that reduce homelessness.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CoCs may apply for High Performing Community (</a:t>
            </a:r>
            <a:r>
              <a:rPr lang="en-US" sz="2400" dirty="0" err="1"/>
              <a:t>HPC</a:t>
            </a:r>
            <a:r>
              <a:rPr lang="en-US" sz="2400" dirty="0"/>
              <a:t>) status for the first time.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CoCs may apply for up to the full 3 percent of planning costs, or $1,250,000, whichever is less.</a:t>
            </a:r>
          </a:p>
          <a:p>
            <a:pPr marL="285750" lvl="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CoC were allowed to merge, redistribute geographic areas, or split up until 5 days before the end of the CoC Program Registration period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762000" y="304800"/>
            <a:ext cx="57912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sz="4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FY 2015 CoC Program </a:t>
            </a:r>
          </a:p>
        </p:txBody>
      </p:sp>
    </p:spTree>
    <p:extLst>
      <p:ext uri="{BB962C8B-B14F-4D97-AF65-F5344CB8AC3E}">
        <p14:creationId xmlns:p14="http://schemas.microsoft.com/office/powerpoint/2010/main" val="14775545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1582341"/>
            <a:ext cx="7467600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HUD will continue the Tier 1 and Tier 2 funding process to promote a more competitive process between CoCs.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CoCs will be required to </a:t>
            </a:r>
            <a:r>
              <a:rPr lang="en-US" sz="2400" dirty="0">
                <a:hlinkClick r:id="rId2"/>
              </a:rPr>
              <a:t>rank </a:t>
            </a:r>
            <a:r>
              <a:rPr lang="en-US" sz="2400" dirty="0"/>
              <a:t>all projects with the exception of planning, and if </a:t>
            </a:r>
            <a:r>
              <a:rPr lang="en-US" sz="2400" dirty="0" smtClean="0"/>
              <a:t>applicable, Unified </a:t>
            </a:r>
            <a:r>
              <a:rPr lang="en-US" sz="2400" dirty="0"/>
              <a:t>Funding Agency (UFA) costs.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CoCs will have the opportunity to apply for bonus projects, though no further details on project type are provided in the Notice.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Collaborative Applicants </a:t>
            </a:r>
            <a:r>
              <a:rPr lang="en-US" sz="2400" dirty="0" smtClean="0"/>
              <a:t>can </a:t>
            </a:r>
            <a:r>
              <a:rPr lang="en-US" sz="2400" dirty="0"/>
              <a:t>apply for UFA designation.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200" y="381000"/>
            <a:ext cx="5715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sz="4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FY 2015 CoC Program </a:t>
            </a:r>
          </a:p>
        </p:txBody>
      </p:sp>
    </p:spTree>
    <p:extLst>
      <p:ext uri="{BB962C8B-B14F-4D97-AF65-F5344CB8AC3E}">
        <p14:creationId xmlns:p14="http://schemas.microsoft.com/office/powerpoint/2010/main" val="37027707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533400"/>
            <a:ext cx="533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sz="44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FY 2015 CoC Program </a:t>
            </a:r>
          </a:p>
        </p:txBody>
      </p:sp>
      <p:sp>
        <p:nvSpPr>
          <p:cNvPr id="3" name="Rectangle 2"/>
          <p:cNvSpPr/>
          <p:nvPr/>
        </p:nvSpPr>
        <p:spPr>
          <a:xfrm>
            <a:off x="838200" y="1524000"/>
            <a:ext cx="75438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dirty="0"/>
              <a:t>CoCs may reallocate funds in whole or part from existing eligible renewal projects to create one or more new projects. CoCs may use reallocation to create: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New permanent supportive housing projects </a:t>
            </a:r>
            <a:r>
              <a:rPr lang="en-US" sz="2000" dirty="0"/>
              <a:t>that serve chronically homeless individuals and families, including unaccompanied youth;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New rapid re-housing projects</a:t>
            </a:r>
            <a:r>
              <a:rPr lang="en-US" sz="2000" dirty="0"/>
              <a:t> for homeless </a:t>
            </a:r>
            <a:r>
              <a:rPr lang="en-US" sz="2000" i="1" dirty="0"/>
              <a:t>individuals </a:t>
            </a:r>
            <a:r>
              <a:rPr lang="en-US" sz="2000" b="1" i="1" dirty="0"/>
              <a:t>and</a:t>
            </a:r>
            <a:r>
              <a:rPr lang="en-US" sz="2000" i="1" dirty="0"/>
              <a:t> families</a:t>
            </a:r>
            <a:r>
              <a:rPr lang="en-US" sz="2000" dirty="0"/>
              <a:t>, including unaccompanied youth, coming directly from the streets or emergency shelter or fleeing domestic violence;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New projects for dedicated HMIS</a:t>
            </a:r>
            <a:r>
              <a:rPr lang="en-US" sz="2000" dirty="0"/>
              <a:t>; and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New Supportive Services Only (</a:t>
            </a:r>
            <a:r>
              <a:rPr lang="en-US" sz="2000" b="1" dirty="0" err="1"/>
              <a:t>SSO</a:t>
            </a:r>
            <a:r>
              <a:rPr lang="en-US" sz="2000" b="1" dirty="0"/>
              <a:t>) projects </a:t>
            </a:r>
            <a:r>
              <a:rPr lang="en-US" sz="2000" dirty="0"/>
              <a:t>for centralized or coordinated assessment systems.</a:t>
            </a:r>
          </a:p>
        </p:txBody>
      </p:sp>
    </p:spTree>
    <p:extLst>
      <p:ext uri="{BB962C8B-B14F-4D97-AF65-F5344CB8AC3E}">
        <p14:creationId xmlns:p14="http://schemas.microsoft.com/office/powerpoint/2010/main" val="30748238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le 3"/>
          <p:cNvSpPr>
            <a:spLocks noGrp="1"/>
          </p:cNvSpPr>
          <p:nvPr>
            <p:ph type="title" idx="4294967295"/>
          </p:nvPr>
        </p:nvSpPr>
        <p:spPr>
          <a:xfrm>
            <a:off x="457200" y="381000"/>
            <a:ext cx="7186613" cy="630238"/>
          </a:xfrm>
        </p:spPr>
        <p:txBody>
          <a:bodyPr anchor="ctr">
            <a:normAutofit fontScale="90000"/>
          </a:bodyPr>
          <a:lstStyle/>
          <a:p>
            <a:pPr eaLnBrk="1" hangingPunct="1"/>
            <a:r>
              <a:rPr lang="en-US" dirty="0" smtClean="0"/>
              <a:t>FY 2015 Budget</a:t>
            </a:r>
          </a:p>
        </p:txBody>
      </p:sp>
      <p:sp>
        <p:nvSpPr>
          <p:cNvPr id="72706" name="Content Placeholder 4"/>
          <p:cNvSpPr>
            <a:spLocks noGrp="1"/>
          </p:cNvSpPr>
          <p:nvPr>
            <p:ph idx="4294967295"/>
          </p:nvPr>
        </p:nvSpPr>
        <p:spPr>
          <a:xfrm>
            <a:off x="381000" y="1600200"/>
            <a:ext cx="7924800" cy="4038600"/>
          </a:xfrm>
        </p:spPr>
        <p:txBody>
          <a:bodyPr/>
          <a:lstStyle/>
          <a:p>
            <a:pPr eaLnBrk="1" hangingPunct="1">
              <a:buFont typeface="Arial"/>
              <a:buChar char="•"/>
            </a:pPr>
            <a:r>
              <a:rPr lang="en-US" sz="3200" dirty="0"/>
              <a:t>$2.406 </a:t>
            </a:r>
            <a:r>
              <a:rPr lang="en-US" sz="3200" dirty="0" smtClean="0"/>
              <a:t>included in request </a:t>
            </a:r>
            <a:r>
              <a:rPr lang="en-US" sz="3200" dirty="0"/>
              <a:t>for HAG</a:t>
            </a:r>
            <a:endParaRPr lang="en-US" sz="3200" i="1" dirty="0"/>
          </a:p>
          <a:p>
            <a:pPr eaLnBrk="1" hangingPunct="1">
              <a:buFont typeface="Arial"/>
              <a:buChar char="•"/>
            </a:pPr>
            <a:r>
              <a:rPr lang="en-US" sz="3200" dirty="0"/>
              <a:t>Includes funding for 37,000 new units of PSH for chronically homeless</a:t>
            </a:r>
          </a:p>
          <a:p>
            <a:pPr eaLnBrk="1" hangingPunct="1">
              <a:buFont typeface="Arial"/>
              <a:buChar char="•"/>
            </a:pPr>
            <a:r>
              <a:rPr lang="en-US" sz="3200" dirty="0" smtClean="0"/>
              <a:t>HUD intends to continue furthering the policy priorities identified in the FY 2013 – FY 2014 CoC Program NOFA</a:t>
            </a:r>
          </a:p>
        </p:txBody>
      </p:sp>
    </p:spTree>
    <p:extLst>
      <p:ext uri="{BB962C8B-B14F-4D97-AF65-F5344CB8AC3E}">
        <p14:creationId xmlns:p14="http://schemas.microsoft.com/office/powerpoint/2010/main" val="322741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Resources</a:t>
            </a:r>
            <a:endParaRPr lang="en-US" sz="40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381000" y="2971800"/>
            <a:ext cx="8153400" cy="1143000"/>
          </a:xfrm>
        </p:spPr>
        <p:txBody>
          <a:bodyPr/>
          <a:lstStyle/>
          <a:p>
            <a:endParaRPr lang="en-US" sz="2000" dirty="0" smtClean="0"/>
          </a:p>
          <a:p>
            <a:endParaRPr lang="en-US" sz="2000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304800" y="1676400"/>
            <a:ext cx="7848600" cy="3429000"/>
          </a:xfrm>
        </p:spPr>
        <p:txBody>
          <a:bodyPr>
            <a:normAutofit fontScale="92500"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Up to date information regarding the McKinney-Vento Act programs, including a copy of the McKinney-Act amended by the HEARTH Act, the ESG interim rule, the CoC interim rule, and TA materials can be found at </a:t>
            </a:r>
            <a:r>
              <a:rPr lang="en-US" u="sng" dirty="0" err="1" smtClean="0">
                <a:solidFill>
                  <a:schemeClr val="tx1"/>
                </a:solidFill>
                <a:ea typeface="ＭＳ Ｐゴシック"/>
                <a:cs typeface="ＭＳ Ｐゴシック"/>
                <a:hlinkClick r:id="rId3"/>
              </a:rPr>
              <a:t>www.hudexchange.info</a:t>
            </a:r>
            <a:r>
              <a:rPr lang="en-US" u="sng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 </a:t>
            </a:r>
            <a:endParaRPr lang="en-US" dirty="0" smtClean="0">
              <a:solidFill>
                <a:schemeClr val="tx1"/>
              </a:solidFill>
              <a:ea typeface="ＭＳ Ｐゴシック"/>
              <a:cs typeface="ＭＳ Ｐゴシック"/>
            </a:endParaRPr>
          </a:p>
          <a:p>
            <a:pPr>
              <a:buFont typeface="Arial" pitchFamily="34" charset="0"/>
              <a:buChar char="•"/>
            </a:pPr>
            <a:endParaRPr lang="en-US" dirty="0" smtClean="0">
              <a:solidFill>
                <a:schemeClr val="tx1"/>
              </a:solidFill>
              <a:ea typeface="ＭＳ Ｐゴシック"/>
              <a:cs typeface="ＭＳ Ｐゴシック"/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Notification of the availability of future information will be released via HUD’s Homeless Assistance listserv.  To join HUD’s listserv, go to </a:t>
            </a:r>
            <a:r>
              <a:rPr lang="en-US" u="sng" dirty="0" err="1" smtClean="0">
                <a:solidFill>
                  <a:schemeClr val="tx1"/>
                </a:solidFill>
                <a:ea typeface="ＭＳ Ｐゴシック"/>
                <a:cs typeface="ＭＳ Ｐゴシック"/>
                <a:hlinkClick r:id="rId4"/>
              </a:rPr>
              <a:t>www.hud.gov</a:t>
            </a:r>
            <a:r>
              <a:rPr lang="en-US" u="sng" dirty="0" smtClean="0">
                <a:solidFill>
                  <a:schemeClr val="tx1"/>
                </a:solidFill>
                <a:ea typeface="ＭＳ Ｐゴシック"/>
                <a:cs typeface="ＭＳ Ｐゴシック"/>
                <a:hlinkClick r:id="rId4"/>
              </a:rPr>
              <a:t>/subscribe/</a:t>
            </a:r>
            <a:r>
              <a:rPr lang="en-US" u="sng" dirty="0" err="1" smtClean="0">
                <a:solidFill>
                  <a:schemeClr val="tx1"/>
                </a:solidFill>
                <a:ea typeface="ＭＳ Ｐゴシック"/>
                <a:cs typeface="ＭＳ Ｐゴシック"/>
                <a:hlinkClick r:id="rId4"/>
              </a:rPr>
              <a:t>mailinglist.cfm</a:t>
            </a:r>
            <a:r>
              <a:rPr lang="en-US" dirty="0" smtClean="0">
                <a:solidFill>
                  <a:schemeClr val="tx1"/>
                </a:solidFill>
                <a:ea typeface="ＭＳ Ｐゴシック"/>
                <a:cs typeface="ＭＳ Ｐゴシック"/>
              </a:rPr>
              <a:t> and click on “Homeless Assistance Program”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10" name="Content Placeholder 6"/>
          <p:cNvSpPr txBox="1">
            <a:spLocks/>
          </p:cNvSpPr>
          <p:nvPr/>
        </p:nvSpPr>
        <p:spPr bwMode="auto">
          <a:xfrm>
            <a:off x="381000" y="1752600"/>
            <a:ext cx="8305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996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Questions</a:t>
            </a:r>
            <a:endParaRPr lang="en-US" sz="40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381000" y="2971800"/>
            <a:ext cx="8153400" cy="1143000"/>
          </a:xfrm>
        </p:spPr>
        <p:txBody>
          <a:bodyPr/>
          <a:lstStyle/>
          <a:p>
            <a:endParaRPr lang="en-US" sz="2000" dirty="0" smtClean="0"/>
          </a:p>
          <a:p>
            <a:endParaRPr lang="en-US" sz="2000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304800" y="1676400"/>
            <a:ext cx="7848600" cy="34290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Submit Questions to the HUD Exchange Ask-A-Question at: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err="1">
                <a:hlinkClick r:id="rId3"/>
              </a:rPr>
              <a:t>www.hudexchange.info</a:t>
            </a:r>
            <a:r>
              <a:rPr lang="en-US" dirty="0">
                <a:hlinkClick r:id="rId3"/>
              </a:rPr>
              <a:t>/get-assistance/my-question</a:t>
            </a:r>
            <a:r>
              <a:rPr lang="en-US" dirty="0" smtClean="0">
                <a:hlinkClick r:id="rId3"/>
              </a:rPr>
              <a:t>/</a:t>
            </a:r>
            <a:r>
              <a:rPr lang="en-US" dirty="0" smtClean="0"/>
              <a:t> </a:t>
            </a:r>
          </a:p>
          <a:p>
            <a:pPr algn="ctr"/>
            <a:endParaRPr lang="en-US" dirty="0" smtClean="0"/>
          </a:p>
          <a:p>
            <a:pPr algn="ctr"/>
            <a:r>
              <a:rPr lang="en-US" dirty="0" smtClean="0"/>
              <a:t>Due to the high volume of questions, please read the regulations and the training materials provided prior to submitting your question to Ask-A-Question.</a:t>
            </a: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sp>
        <p:nvSpPr>
          <p:cNvPr id="10" name="Content Placeholder 6"/>
          <p:cNvSpPr txBox="1">
            <a:spLocks/>
          </p:cNvSpPr>
          <p:nvPr/>
        </p:nvSpPr>
        <p:spPr bwMode="auto">
          <a:xfrm>
            <a:off x="381000" y="2209800"/>
            <a:ext cx="8305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361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5925</TotalTime>
  <Words>1965</Words>
  <Application>Microsoft Office PowerPoint</Application>
  <PresentationFormat>On-screen Show (4:3)</PresentationFormat>
  <Paragraphs>233</Paragraphs>
  <Slides>31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Custom Design</vt:lpstr>
      <vt:lpstr>1_Custom Design</vt:lpstr>
      <vt:lpstr>2_Custom Design</vt:lpstr>
      <vt:lpstr>CPD Policy Update: CDBG</vt:lpstr>
      <vt:lpstr>CDBG Funding in FY 15</vt:lpstr>
      <vt:lpstr>Submitting  FY 15 Action Plans</vt:lpstr>
      <vt:lpstr>FY 15 Appropriation Provisions</vt:lpstr>
      <vt:lpstr>FY 16 Budget</vt:lpstr>
      <vt:lpstr>FY 16 – Administration Budget</vt:lpstr>
      <vt:lpstr>FY 16 – Administration Budget</vt:lpstr>
      <vt:lpstr>FY 16 – Administration Budget</vt:lpstr>
      <vt:lpstr>Build America Initiative</vt:lpstr>
      <vt:lpstr>Build America Initiative</vt:lpstr>
      <vt:lpstr>Broadband: The Electricity of the 21st Century</vt:lpstr>
      <vt:lpstr>Broadband: The Electricity of the 21st Century</vt:lpstr>
      <vt:lpstr>Section 108 Program Update</vt:lpstr>
      <vt:lpstr>Section 108 Program Update</vt:lpstr>
      <vt:lpstr>CDBG Policy Guidance Issued</vt:lpstr>
      <vt:lpstr>Future CDBG Policy Development</vt:lpstr>
      <vt:lpstr>Neighborhood Stabilization Program</vt:lpstr>
      <vt:lpstr>CPD Policy Update: Office of Special Needs Assistance Programs (SNAPS)</vt:lpstr>
      <vt:lpstr>Overview of Presentation</vt:lpstr>
      <vt:lpstr>Status of the Regulations</vt:lpstr>
      <vt:lpstr>Opening Doors: Federal Strategic Plan (Opening Doors): </vt:lpstr>
      <vt:lpstr>Progress on Opening Doors </vt:lpstr>
      <vt:lpstr>FY 2014 Funding Overview</vt:lpstr>
      <vt:lpstr>FY 2014 and FY 2015 Budget (in millions) – Targeted Homeless Programs</vt:lpstr>
      <vt:lpstr>FY 2014 CoC Funds</vt:lpstr>
      <vt:lpstr>PowerPoint Presentation</vt:lpstr>
      <vt:lpstr>PowerPoint Presentation</vt:lpstr>
      <vt:lpstr>PowerPoint Presentation</vt:lpstr>
      <vt:lpstr>FY 2015 Budget</vt:lpstr>
      <vt:lpstr>Resources</vt:lpstr>
      <vt:lpstr>Questions</vt:lpstr>
    </vt:vector>
  </TitlesOfParts>
  <Company>Housing and Urban Development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Judy Herbstman</dc:creator>
  <cp:lastModifiedBy>Steve Johnson</cp:lastModifiedBy>
  <cp:revision>598</cp:revision>
  <cp:lastPrinted>2015-06-22T19:47:35Z</cp:lastPrinted>
  <dcterms:created xsi:type="dcterms:W3CDTF">2010-12-20T22:02:39Z</dcterms:created>
  <dcterms:modified xsi:type="dcterms:W3CDTF">2015-06-22T20:52:45Z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-272274012</vt:i4>
  </property>
  <property fmtid="{D5CDD505-2E9C-101B-9397-08002B2CF9AE}" pid="3" name="_NewReviewCycle">
    <vt:lpwstr/>
  </property>
  <property fmtid="{D5CDD505-2E9C-101B-9397-08002B2CF9AE}" pid="4" name="_EmailSubject">
    <vt:lpwstr>Steve Johnson's Powerpoint presentation</vt:lpwstr>
  </property>
  <property fmtid="{D5CDD505-2E9C-101B-9397-08002B2CF9AE}" pid="5" name="_AuthorEmail">
    <vt:lpwstr>steve.johnson@hud.gov</vt:lpwstr>
  </property>
  <property fmtid="{D5CDD505-2E9C-101B-9397-08002B2CF9AE}" pid="6" name="_AuthorEmailDisplayName">
    <vt:lpwstr>Johnson, Steve</vt:lpwstr>
  </property>
  <property fmtid="{D5CDD505-2E9C-101B-9397-08002B2CF9AE}" pid="7" name="_PreviousAdHocReviewCycleID">
    <vt:i4>1147883807</vt:i4>
  </property>
</Properties>
</file>