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14"/>
  </p:notesMasterIdLst>
  <p:sldIdLst>
    <p:sldId id="407" r:id="rId2"/>
    <p:sldId id="401" r:id="rId3"/>
    <p:sldId id="402" r:id="rId4"/>
    <p:sldId id="403" r:id="rId5"/>
    <p:sldId id="409" r:id="rId6"/>
    <p:sldId id="411" r:id="rId7"/>
    <p:sldId id="404" r:id="rId8"/>
    <p:sldId id="405" r:id="rId9"/>
    <p:sldId id="397" r:id="rId10"/>
    <p:sldId id="398" r:id="rId11"/>
    <p:sldId id="410" r:id="rId12"/>
    <p:sldId id="399" r:id="rId1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00"/>
    <a:srgbClr val="FF6600"/>
    <a:srgbClr val="0082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0" autoAdjust="0"/>
    <p:restoredTop sz="91290" autoAdjust="0"/>
  </p:normalViewPr>
  <p:slideViewPr>
    <p:cSldViewPr>
      <p:cViewPr varScale="1">
        <p:scale>
          <a:sx n="108" d="100"/>
          <a:sy n="108" d="100"/>
        </p:scale>
        <p:origin x="390"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270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1440" tIns="45720" rIns="91440" bIns="45720" rtlCol="0"/>
          <a:lstStyle>
            <a:lvl1pPr algn="r">
              <a:defRPr sz="1200"/>
            </a:lvl1pPr>
          </a:lstStyle>
          <a:p>
            <a:fld id="{B50D38C2-134A-4862-A1A6-F84AE19B6512}" type="datetimeFigureOut">
              <a:rPr lang="en-US" smtClean="0"/>
              <a:pPr/>
              <a:t>7/7/2015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040" y="4415791"/>
            <a:ext cx="5608320" cy="41833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1440" tIns="45720" rIns="91440" bIns="45720" rtlCol="0" anchor="b"/>
          <a:lstStyle>
            <a:lvl1pPr algn="r">
              <a:defRPr sz="1200"/>
            </a:lvl1pPr>
          </a:lstStyle>
          <a:p>
            <a:fld id="{F88AA61D-4801-4D2D-A816-3BB41703E25C}" type="slidenum">
              <a:rPr lang="en-US" smtClean="0"/>
              <a:pPr/>
              <a:t>‹#›</a:t>
            </a:fld>
            <a:endParaRPr lang="en-US" dirty="0"/>
          </a:p>
        </p:txBody>
      </p:sp>
    </p:spTree>
    <p:extLst>
      <p:ext uri="{BB962C8B-B14F-4D97-AF65-F5344CB8AC3E}">
        <p14:creationId xmlns:p14="http://schemas.microsoft.com/office/powerpoint/2010/main" val="2720515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8AA61D-4801-4D2D-A816-3BB41703E25C}" type="slidenum">
              <a:rPr lang="en-US" smtClean="0"/>
              <a:pPr/>
              <a:t>1</a:t>
            </a:fld>
            <a:endParaRPr lang="en-US" dirty="0"/>
          </a:p>
        </p:txBody>
      </p:sp>
    </p:spTree>
    <p:extLst>
      <p:ext uri="{BB962C8B-B14F-4D97-AF65-F5344CB8AC3E}">
        <p14:creationId xmlns:p14="http://schemas.microsoft.com/office/powerpoint/2010/main" val="4036524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8AA61D-4801-4D2D-A816-3BB41703E25C}" type="slidenum">
              <a:rPr lang="en-US" smtClean="0"/>
              <a:pPr/>
              <a:t>2</a:t>
            </a:fld>
            <a:endParaRPr lang="en-US" dirty="0"/>
          </a:p>
        </p:txBody>
      </p:sp>
    </p:spTree>
    <p:extLst>
      <p:ext uri="{BB962C8B-B14F-4D97-AF65-F5344CB8AC3E}">
        <p14:creationId xmlns:p14="http://schemas.microsoft.com/office/powerpoint/2010/main" val="740511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8AA61D-4801-4D2D-A816-3BB41703E25C}" type="slidenum">
              <a:rPr lang="en-US" smtClean="0"/>
              <a:pPr/>
              <a:t>9</a:t>
            </a:fld>
            <a:endParaRPr lang="en-US" dirty="0"/>
          </a:p>
        </p:txBody>
      </p:sp>
    </p:spTree>
    <p:extLst>
      <p:ext uri="{BB962C8B-B14F-4D97-AF65-F5344CB8AC3E}">
        <p14:creationId xmlns:p14="http://schemas.microsoft.com/office/powerpoint/2010/main" val="2940410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1284927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3154023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5221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2237206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1315270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3356732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2575471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16365903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1823434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70040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90B9-6DC9-4F9F-B0D8-608379E45515}" type="datetimeFigureOut">
              <a:rPr lang="en-US" smtClean="0"/>
              <a:pPr/>
              <a:t>7/7/2015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3302708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62000" y="914400"/>
            <a:ext cx="3428999" cy="762000"/>
          </a:xfrm>
          <a:prstGeom prst="rect">
            <a:avLst/>
          </a:prstGeom>
        </p:spPr>
        <p:txBody>
          <a:bodyPr anchor="b">
            <a:noAutofit/>
          </a:bodyPr>
          <a:lstStyle>
            <a:lvl1pPr marL="0" indent="0">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7" name="Rectangle 6"/>
          <p:cNvSpPr/>
          <p:nvPr userDrawn="1"/>
        </p:nvSpPr>
        <p:spPr>
          <a:xfrm>
            <a:off x="4572000" y="0"/>
            <a:ext cx="4572000" cy="6858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33400" y="4114800"/>
            <a:ext cx="3886200" cy="2465832"/>
          </a:xfrm>
          <a:prstGeom prst="rect">
            <a:avLst/>
          </a:prstGeom>
        </p:spPr>
      </p:pic>
      <p:sp>
        <p:nvSpPr>
          <p:cNvPr id="2" name="Title 1"/>
          <p:cNvSpPr>
            <a:spLocks noGrp="1"/>
          </p:cNvSpPr>
          <p:nvPr>
            <p:ph type="title" hasCustomPrompt="1"/>
          </p:nvPr>
        </p:nvSpPr>
        <p:spPr>
          <a:xfrm>
            <a:off x="4876800" y="1371600"/>
            <a:ext cx="3962400" cy="2057400"/>
          </a:xfrm>
          <a:prstGeom prst="rect">
            <a:avLst/>
          </a:prstGeom>
        </p:spPr>
        <p:txBody>
          <a:bodyPr anchor="t"/>
          <a:lstStyle>
            <a:lvl1pPr algn="l">
              <a:defRPr sz="4000" b="1" cap="all">
                <a:solidFill>
                  <a:schemeClr val="bg1"/>
                </a:solidFill>
              </a:defRPr>
            </a:lvl1pPr>
          </a:lstStyle>
          <a:p>
            <a:r>
              <a:rPr lang="en-US" dirty="0" smtClean="0"/>
              <a:t>Click to edit Master title style</a:t>
            </a:r>
            <a:br>
              <a:rPr lang="en-US" dirty="0" smtClean="0"/>
            </a:br>
            <a:r>
              <a:rPr lang="en-US" dirty="0" smtClean="0"/>
              <a:t/>
            </a:r>
            <a:br>
              <a:rPr lang="en-US" dirty="0" smtClean="0"/>
            </a:br>
            <a:endParaRPr lang="en-US" dirty="0"/>
          </a:p>
        </p:txBody>
      </p:sp>
      <p:sp>
        <p:nvSpPr>
          <p:cNvPr id="6" name="Text Placeholder 2"/>
          <p:cNvSpPr>
            <a:spLocks noGrp="1"/>
          </p:cNvSpPr>
          <p:nvPr>
            <p:ph type="body" idx="10"/>
          </p:nvPr>
        </p:nvSpPr>
        <p:spPr>
          <a:xfrm>
            <a:off x="4876800" y="3447393"/>
            <a:ext cx="3962400" cy="1500187"/>
          </a:xfrm>
          <a:prstGeom prst="rect">
            <a:avLst/>
          </a:prstGeom>
        </p:spPr>
        <p:txBody>
          <a:bodyPr anchor="b">
            <a:normAutofit/>
          </a:bodyPr>
          <a:lstStyle>
            <a:lvl1pPr marL="0" indent="0">
              <a:buNone/>
              <a:defRPr sz="3600" b="1" i="1" cap="small"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445980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273050"/>
            <a:ext cx="5111750" cy="5853113"/>
          </a:xfrm>
          <a:prstGeom prst="rect">
            <a:avLst/>
          </a:prstGeo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5A94671-7CC0-41E1-9100-56F967BF0076}" type="slidenum">
              <a:rPr lang="en-US" smtClean="0"/>
              <a:pPr/>
              <a:t>‹#›</a:t>
            </a:fld>
            <a:endParaRPr lang="en-US" dirty="0"/>
          </a:p>
        </p:txBody>
      </p:sp>
      <p:sp>
        <p:nvSpPr>
          <p:cNvPr id="8" name="Rectangle 7"/>
          <p:cNvSpPr/>
          <p:nvPr userDrawn="1"/>
        </p:nvSpPr>
        <p:spPr>
          <a:xfrm>
            <a:off x="304800" y="304800"/>
            <a:ext cx="2438400" cy="2667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pic>
        <p:nvPicPr>
          <p:cNvPr id="10"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6457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273050"/>
            <a:ext cx="5111750" cy="5853113"/>
          </a:xfrm>
          <a:prstGeom prst="rect">
            <a:avLst/>
          </a:prstGeom>
        </p:spPr>
        <p:txBody>
          <a:bodyPr/>
          <a:lstStyle>
            <a:lvl1pPr>
              <a:defRPr sz="3200">
                <a:solidFill>
                  <a:schemeClr val="tx1"/>
                </a:solidFill>
              </a:defRPr>
            </a:lvl1pPr>
            <a:lvl2pPr>
              <a:defRPr sz="28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5A94671-7CC0-41E1-9100-56F967BF0076}" type="slidenum">
              <a:rPr lang="en-US" smtClean="0"/>
              <a:pPr/>
              <a:t>‹#›</a:t>
            </a:fld>
            <a:endParaRPr lang="en-US" dirty="0"/>
          </a:p>
        </p:txBody>
      </p:sp>
      <p:sp>
        <p:nvSpPr>
          <p:cNvPr id="8" name="Rectangle 7"/>
          <p:cNvSpPr/>
          <p:nvPr userDrawn="1"/>
        </p:nvSpPr>
        <p:spPr>
          <a:xfrm>
            <a:off x="304800" y="304800"/>
            <a:ext cx="3048000" cy="57912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a:spLocks noGrp="1"/>
          </p:cNvSpPr>
          <p:nvPr>
            <p:ph idx="13"/>
          </p:nvPr>
        </p:nvSpPr>
        <p:spPr>
          <a:xfrm>
            <a:off x="304800" y="304801"/>
            <a:ext cx="3048000" cy="5562600"/>
          </a:xfrm>
          <a:prstGeom prst="rect">
            <a:avLst/>
          </a:prstGeom>
        </p:spPr>
        <p:txBody>
          <a:bodyPr/>
          <a:lstStyle>
            <a:lvl1pPr marL="0" indent="0">
              <a:buNone/>
              <a:defRPr sz="32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tx1"/>
                </a:solidFill>
              </a:defRPr>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Tree>
    <p:extLst>
      <p:ext uri="{BB962C8B-B14F-4D97-AF65-F5344CB8AC3E}">
        <p14:creationId xmlns:p14="http://schemas.microsoft.com/office/powerpoint/2010/main" val="18207535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3048001" y="1535113"/>
            <a:ext cx="5638800" cy="639762"/>
          </a:xfrm>
          <a:prstGeom prst="rect">
            <a:avLst/>
          </a:prstGeo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3048001" y="2174875"/>
            <a:ext cx="5638800" cy="3951288"/>
          </a:xfrm>
          <a:prstGeom prst="rect">
            <a:avLst/>
          </a:prstGeo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5A94671-7CC0-41E1-9100-56F967BF0076}" type="slidenum">
              <a:rPr lang="en-US" smtClean="0"/>
              <a:pPr/>
              <a:t>‹#›</a:t>
            </a:fld>
            <a:endParaRPr lang="en-US" dirty="0"/>
          </a:p>
        </p:txBody>
      </p:sp>
      <p:sp>
        <p:nvSpPr>
          <p:cNvPr id="10" name="Title 1"/>
          <p:cNvSpPr>
            <a:spLocks noGrp="1"/>
          </p:cNvSpPr>
          <p:nvPr>
            <p:ph type="title"/>
          </p:nvPr>
        </p:nvSpPr>
        <p:spPr>
          <a:xfrm>
            <a:off x="457200" y="274638"/>
            <a:ext cx="8229600" cy="1143000"/>
          </a:xfrm>
          <a:prstGeom prst="rect">
            <a:avLst/>
          </a:prstGeom>
        </p:spPr>
        <p:txBody>
          <a:bodyPr/>
          <a:lstStyle>
            <a:lvl1pPr>
              <a:defRPr>
                <a:solidFill>
                  <a:schemeClr val="tx1"/>
                </a:solidFill>
              </a:defRPr>
            </a:lvl1pPr>
          </a:lstStyle>
          <a:p>
            <a:r>
              <a:rPr lang="en-US" dirty="0" smtClean="0"/>
              <a:t>Click to edit Master title style</a:t>
            </a:r>
            <a:endParaRPr lang="en-US" dirty="0"/>
          </a:p>
        </p:txBody>
      </p:sp>
      <p:cxnSp>
        <p:nvCxnSpPr>
          <p:cNvPr id="12" name="Straight Connector 11"/>
          <p:cNvCxnSpPr/>
          <p:nvPr userDrawn="1"/>
        </p:nvCxnSpPr>
        <p:spPr>
          <a:xfrm>
            <a:off x="2743200" y="1600200"/>
            <a:ext cx="0" cy="449580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Content Placeholder 2"/>
          <p:cNvSpPr>
            <a:spLocks noGrp="1"/>
          </p:cNvSpPr>
          <p:nvPr>
            <p:ph idx="1"/>
          </p:nvPr>
        </p:nvSpPr>
        <p:spPr>
          <a:xfrm>
            <a:off x="457200" y="1600200"/>
            <a:ext cx="1981200" cy="4525963"/>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p:txBody>
      </p:sp>
      <p:cxnSp>
        <p:nvCxnSpPr>
          <p:cNvPr id="16" name="Straight Connector 15"/>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pic>
        <p:nvPicPr>
          <p:cNvPr id="17"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74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5" name="Text Placeholder 4"/>
          <p:cNvSpPr>
            <a:spLocks noGrp="1"/>
          </p:cNvSpPr>
          <p:nvPr>
            <p:ph type="body" sz="quarter" idx="3"/>
          </p:nvPr>
        </p:nvSpPr>
        <p:spPr>
          <a:xfrm>
            <a:off x="3048001" y="1535113"/>
            <a:ext cx="5638800" cy="639762"/>
          </a:xfrm>
          <a:prstGeom prst="rect">
            <a:avLst/>
          </a:prstGeom>
        </p:spPr>
        <p:txBody>
          <a:bodyPr anchor="b"/>
          <a:lstStyle>
            <a:lvl1pPr marL="0" indent="0">
              <a:buNone/>
              <a:defRPr sz="2400" b="1">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3048001" y="2174875"/>
            <a:ext cx="5638800" cy="3951288"/>
          </a:xfrm>
          <a:prstGeom prst="rect">
            <a:avLst/>
          </a:prstGeo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5A94671-7CC0-41E1-9100-56F967BF0076}" type="slidenum">
              <a:rPr lang="en-US" smtClean="0"/>
              <a:pPr/>
              <a:t>‹#›</a:t>
            </a:fld>
            <a:endParaRPr lang="en-US" dirty="0"/>
          </a:p>
        </p:txBody>
      </p:sp>
      <p:sp>
        <p:nvSpPr>
          <p:cNvPr id="10" name="Title 1"/>
          <p:cNvSpPr>
            <a:spLocks noGrp="1"/>
          </p:cNvSpPr>
          <p:nvPr>
            <p:ph type="title"/>
          </p:nvPr>
        </p:nvSpPr>
        <p:spPr>
          <a:xfrm>
            <a:off x="457200" y="274638"/>
            <a:ext cx="8229600" cy="1143000"/>
          </a:xfrm>
          <a:prstGeom prst="rect">
            <a:avLst/>
          </a:prstGeom>
          <a:solidFill>
            <a:srgbClr val="0070C0"/>
          </a:solidFill>
        </p:spPr>
        <p:txBody>
          <a:bodyPr/>
          <a:lstStyle>
            <a:lvl1pPr>
              <a:defRPr>
                <a:solidFill>
                  <a:schemeClr val="tx1"/>
                </a:solidFill>
              </a:defRPr>
            </a:lvl1pPr>
          </a:lstStyle>
          <a:p>
            <a:r>
              <a:rPr lang="en-US" dirty="0" smtClean="0"/>
              <a:t>Click to edit Master title style</a:t>
            </a:r>
            <a:endParaRPr lang="en-US" dirty="0"/>
          </a:p>
        </p:txBody>
      </p:sp>
      <p:cxnSp>
        <p:nvCxnSpPr>
          <p:cNvPr id="12" name="Straight Connector 11"/>
          <p:cNvCxnSpPr/>
          <p:nvPr userDrawn="1"/>
        </p:nvCxnSpPr>
        <p:spPr>
          <a:xfrm>
            <a:off x="2514600" y="1600200"/>
            <a:ext cx="0" cy="449580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5" name="Content Placeholder 2"/>
          <p:cNvSpPr>
            <a:spLocks noGrp="1"/>
          </p:cNvSpPr>
          <p:nvPr>
            <p:ph idx="1"/>
          </p:nvPr>
        </p:nvSpPr>
        <p:spPr>
          <a:xfrm>
            <a:off x="457200" y="1600200"/>
            <a:ext cx="1981200" cy="4525963"/>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p:txBody>
      </p:sp>
      <p:cxnSp>
        <p:nvCxnSpPr>
          <p:cNvPr id="16" name="Straight Connector 15"/>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pic>
        <p:nvPicPr>
          <p:cNvPr id="17"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6424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2" name="Rectangle 1"/>
          <p:cNvSpPr/>
          <p:nvPr userDrawn="1"/>
        </p:nvSpPr>
        <p:spPr>
          <a:xfrm>
            <a:off x="381000" y="1524000"/>
            <a:ext cx="8382000" cy="44196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Text Placeholder 4"/>
          <p:cNvSpPr>
            <a:spLocks noGrp="1"/>
          </p:cNvSpPr>
          <p:nvPr>
            <p:ph type="body" sz="quarter" idx="3"/>
          </p:nvPr>
        </p:nvSpPr>
        <p:spPr>
          <a:xfrm>
            <a:off x="3048001" y="1535113"/>
            <a:ext cx="5638800" cy="639762"/>
          </a:xfrm>
          <a:prstGeom prst="rect">
            <a:avLst/>
          </a:prstGeo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3048001" y="2174875"/>
            <a:ext cx="5638800" cy="3768725"/>
          </a:xfrm>
          <a:prstGeom prst="rect">
            <a:avLst/>
          </a:prstGeo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5A94671-7CC0-41E1-9100-56F967BF0076}" type="slidenum">
              <a:rPr lang="en-US" smtClean="0"/>
              <a:pPr/>
              <a:t>‹#›</a:t>
            </a:fld>
            <a:endParaRPr lang="en-US" dirty="0"/>
          </a:p>
        </p:txBody>
      </p:sp>
      <p:sp>
        <p:nvSpPr>
          <p:cNvPr id="10" name="Title 1"/>
          <p:cNvSpPr>
            <a:spLocks noGrp="1"/>
          </p:cNvSpPr>
          <p:nvPr>
            <p:ph type="title"/>
          </p:nvPr>
        </p:nvSpPr>
        <p:spPr>
          <a:xfrm>
            <a:off x="457200" y="274638"/>
            <a:ext cx="8229600" cy="1143000"/>
          </a:xfrm>
          <a:prstGeom prst="rect">
            <a:avLst/>
          </a:prstGeom>
        </p:spPr>
        <p:txBody>
          <a:bodyPr/>
          <a:lstStyle>
            <a:lvl1pPr>
              <a:defRPr>
                <a:solidFill>
                  <a:schemeClr val="tx1"/>
                </a:solidFill>
              </a:defRPr>
            </a:lvl1pPr>
          </a:lstStyle>
          <a:p>
            <a:r>
              <a:rPr lang="en-US" dirty="0" smtClean="0"/>
              <a:t>Click to edit Master title style</a:t>
            </a:r>
            <a:endParaRPr lang="en-US" dirty="0"/>
          </a:p>
        </p:txBody>
      </p:sp>
      <p:cxnSp>
        <p:nvCxnSpPr>
          <p:cNvPr id="12" name="Straight Connector 11"/>
          <p:cNvCxnSpPr/>
          <p:nvPr userDrawn="1"/>
        </p:nvCxnSpPr>
        <p:spPr>
          <a:xfrm>
            <a:off x="2743200" y="1600200"/>
            <a:ext cx="0" cy="419100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Content Placeholder 2"/>
          <p:cNvSpPr>
            <a:spLocks noGrp="1"/>
          </p:cNvSpPr>
          <p:nvPr>
            <p:ph idx="1"/>
          </p:nvPr>
        </p:nvSpPr>
        <p:spPr>
          <a:xfrm>
            <a:off x="457200" y="1600201"/>
            <a:ext cx="1981200" cy="4343400"/>
          </a:xfrm>
          <a:prstGeom prst="rect">
            <a:avLst/>
          </a:prstGeom>
        </p:spPr>
        <p:txBody>
          <a:bodyPr/>
          <a:lstStyle>
            <a:lvl1pPr marL="0" indent="0">
              <a:buNone/>
              <a:defRPr>
                <a:solidFill>
                  <a:schemeClr val="bg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p:txBody>
      </p:sp>
      <p:pic>
        <p:nvPicPr>
          <p:cNvPr id="11"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Straight Connector 12"/>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94653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5A94671-7CC0-41E1-9100-56F967BF0076}" type="slidenum">
              <a:rPr lang="en-US" smtClean="0"/>
              <a:pPr/>
              <a:t>‹#›</a:t>
            </a:fld>
            <a:endParaRPr lang="en-US" dirty="0"/>
          </a:p>
        </p:txBody>
      </p:sp>
      <p:pic>
        <p:nvPicPr>
          <p:cNvPr id="8"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cxnSp>
        <p:nvCxnSpPr>
          <p:cNvPr id="9" name="Straight Connector 8"/>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10" name="Title 1"/>
          <p:cNvSpPr>
            <a:spLocks noGrp="1"/>
          </p:cNvSpPr>
          <p:nvPr>
            <p:ph type="title"/>
          </p:nvPr>
        </p:nvSpPr>
        <p:spPr>
          <a:xfrm>
            <a:off x="457200" y="274638"/>
            <a:ext cx="8229600" cy="1143000"/>
          </a:xfrm>
          <a:prstGeom prst="rect">
            <a:avLst/>
          </a:prstGeom>
          <a:solidFill>
            <a:srgbClr val="0070C0"/>
          </a:solidFill>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1088989528"/>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a:prstGeom prst="rect">
            <a:avLst/>
          </a:prstGeo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5A94671-7CC0-41E1-9100-56F967BF0076}" type="slidenum">
              <a:rPr lang="en-US" smtClean="0"/>
              <a:pPr/>
              <a:t>‹#›</a:t>
            </a:fld>
            <a:endParaRPr lang="en-US" dirty="0"/>
          </a:p>
        </p:txBody>
      </p:sp>
      <p:pic>
        <p:nvPicPr>
          <p:cNvPr id="10" name="Picture 2" descr="C:\Users\Owner\Desktop\New Deck\BRIDGEBILT_words.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629400" y="6000484"/>
            <a:ext cx="1905000" cy="324115"/>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p:cNvCxnSpPr/>
          <p:nvPr userDrawn="1"/>
        </p:nvCxnSpPr>
        <p:spPr>
          <a:xfrm>
            <a:off x="381000" y="6324600"/>
            <a:ext cx="7467600"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9" name="Title 5"/>
          <p:cNvSpPr>
            <a:spLocks noGrp="1"/>
          </p:cNvSpPr>
          <p:nvPr>
            <p:ph type="title"/>
          </p:nvPr>
        </p:nvSpPr>
        <p:spPr>
          <a:xfrm>
            <a:off x="457200" y="274638"/>
            <a:ext cx="8229600" cy="1143000"/>
          </a:xfrm>
          <a:prstGeom prst="rect">
            <a:avLst/>
          </a:prstGeom>
          <a:solidFill>
            <a:srgbClr val="0070C0"/>
          </a:solidFill>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2443898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90B9-6DC9-4F9F-B0D8-608379E45515}" type="datetimeFigureOut">
              <a:rPr lang="en-US" smtClean="0"/>
              <a:pPr/>
              <a:t>7/7/2015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3F17F6-BB09-402E-A824-7C06E4E56D75}" type="slidenum">
              <a:rPr lang="en-US" smtClean="0"/>
              <a:pPr/>
              <a:t>‹#›</a:t>
            </a:fld>
            <a:endParaRPr lang="en-US" dirty="0"/>
          </a:p>
        </p:txBody>
      </p:sp>
    </p:spTree>
    <p:extLst>
      <p:ext uri="{BB962C8B-B14F-4D97-AF65-F5344CB8AC3E}">
        <p14:creationId xmlns:p14="http://schemas.microsoft.com/office/powerpoint/2010/main" val="128302127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5" r:id="rId12"/>
    <p:sldLayoutId id="2147483656" r:id="rId13"/>
    <p:sldLayoutId id="2147483658" r:id="rId14"/>
    <p:sldLayoutId id="2147483653" r:id="rId15"/>
    <p:sldLayoutId id="2147483660" r:id="rId16"/>
    <p:sldLayoutId id="2147483659" r:id="rId17"/>
    <p:sldLayoutId id="2147483650" r:id="rId18"/>
    <p:sldLayoutId id="2147483652" r:id="rId19"/>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www.tchp.net/" TargetMode="External"/><Relationship Id="rId2" Type="http://schemas.openxmlformats.org/officeDocument/2006/relationships/hyperlink" Target="mailto:donna@tchp.net" TargetMode="External"/><Relationship Id="rId1" Type="http://schemas.openxmlformats.org/officeDocument/2006/relationships/slideLayout" Target="../slideLayouts/slideLayout8.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
          </p:nvPr>
        </p:nvSpPr>
        <p:spPr/>
        <p:txBody>
          <a:bodyPr>
            <a:normAutofit/>
          </a:bodyPr>
          <a:lstStyle/>
          <a:p>
            <a:r>
              <a:rPr lang="en-US" dirty="0" smtClean="0"/>
              <a:t>July 30</a:t>
            </a:r>
            <a:r>
              <a:rPr lang="en-US" baseline="30000" dirty="0" smtClean="0"/>
              <a:t>th</a:t>
            </a:r>
            <a:r>
              <a:rPr lang="en-US" dirty="0" smtClean="0"/>
              <a:t> 2012</a:t>
            </a:r>
          </a:p>
        </p:txBody>
      </p:sp>
      <p:sp>
        <p:nvSpPr>
          <p:cNvPr id="3" name="Title 2"/>
          <p:cNvSpPr>
            <a:spLocks noGrp="1"/>
          </p:cNvSpPr>
          <p:nvPr>
            <p:ph type="title"/>
          </p:nvPr>
        </p:nvSpPr>
        <p:spPr/>
        <p:txBody>
          <a:bodyPr/>
          <a:lstStyle/>
          <a:p>
            <a:r>
              <a:rPr lang="en-US" dirty="0" smtClean="0"/>
              <a:t>DJM Sourcing</a:t>
            </a:r>
            <a:endParaRPr lang="en-US" dirty="0"/>
          </a:p>
        </p:txBody>
      </p:sp>
      <p:sp>
        <p:nvSpPr>
          <p:cNvPr id="7" name="Text Placeholder 6"/>
          <p:cNvSpPr>
            <a:spLocks noGrp="1"/>
          </p:cNvSpPr>
          <p:nvPr>
            <p:ph type="body" idx="10"/>
          </p:nvPr>
        </p:nvSpPr>
        <p:spPr/>
        <p:txBody>
          <a:bodyPr/>
          <a:lstStyle/>
          <a:p>
            <a:endParaRPr lang="en-US" dirty="0"/>
          </a:p>
        </p:txBody>
      </p:sp>
      <p:sp>
        <p:nvSpPr>
          <p:cNvPr id="2" name="Rectangle 1"/>
          <p:cNvSpPr/>
          <p:nvPr/>
        </p:nvSpPr>
        <p:spPr>
          <a:xfrm>
            <a:off x="4267200" y="0"/>
            <a:ext cx="48768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0" y="435222"/>
            <a:ext cx="9151620" cy="1874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p:cNvSpPr txBox="1"/>
          <p:nvPr/>
        </p:nvSpPr>
        <p:spPr>
          <a:xfrm>
            <a:off x="6030012" y="313608"/>
            <a:ext cx="2590800" cy="2308324"/>
          </a:xfrm>
          <a:prstGeom prst="rect">
            <a:avLst/>
          </a:prstGeom>
          <a:noFill/>
        </p:spPr>
        <p:txBody>
          <a:bodyPr wrap="square" rtlCol="0">
            <a:spAutoFit/>
          </a:bodyPr>
          <a:lstStyle/>
          <a:p>
            <a:r>
              <a:rPr lang="en-US" sz="3600" cap="small" dirty="0" smtClean="0">
                <a:latin typeface="Arial" pitchFamily="34" charset="0"/>
                <a:cs typeface="Arial" pitchFamily="34" charset="0"/>
              </a:rPr>
              <a:t>Innovative</a:t>
            </a:r>
          </a:p>
          <a:p>
            <a:r>
              <a:rPr lang="en-US" sz="3600" cap="small" dirty="0" smtClean="0">
                <a:latin typeface="Arial" pitchFamily="34" charset="0"/>
                <a:cs typeface="Arial" pitchFamily="34" charset="0"/>
              </a:rPr>
              <a:t>CHDO</a:t>
            </a:r>
          </a:p>
          <a:p>
            <a:r>
              <a:rPr lang="en-US" sz="3600" cap="small" dirty="0" smtClean="0">
                <a:latin typeface="Arial" pitchFamily="34" charset="0"/>
                <a:cs typeface="Arial" pitchFamily="34" charset="0"/>
              </a:rPr>
              <a:t>Projects</a:t>
            </a:r>
          </a:p>
          <a:p>
            <a:endParaRPr lang="en-US" sz="3600" cap="small" dirty="0" smtClean="0">
              <a:latin typeface="Arial" pitchFamily="34" charset="0"/>
              <a:cs typeface="Arial"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3810000"/>
            <a:ext cx="3918865" cy="2776728"/>
          </a:xfrm>
          <a:prstGeom prst="rect">
            <a:avLst/>
          </a:prstGeom>
        </p:spPr>
      </p:pic>
      <p:pic>
        <p:nvPicPr>
          <p:cNvPr id="10" name="Picture 9" descr="Henco_Overview.jpg"/>
          <p:cNvPicPr>
            <a:picLocks noChangeAspect="1"/>
          </p:cNvPicPr>
          <p:nvPr/>
        </p:nvPicPr>
        <p:blipFill>
          <a:blip r:embed="rId4" cstate="print"/>
          <a:srcRect l="4396" t="11473" b="20034"/>
          <a:stretch>
            <a:fillRect/>
          </a:stretch>
        </p:blipFill>
        <p:spPr>
          <a:xfrm>
            <a:off x="0" y="0"/>
            <a:ext cx="5281994" cy="2590800"/>
          </a:xfrm>
          <a:prstGeom prst="rect">
            <a:avLst/>
          </a:prstGeom>
        </p:spPr>
      </p:pic>
      <p:sp>
        <p:nvSpPr>
          <p:cNvPr id="11" name="Rectangle 10"/>
          <p:cNvSpPr/>
          <p:nvPr/>
        </p:nvSpPr>
        <p:spPr>
          <a:xfrm>
            <a:off x="0" y="2590800"/>
            <a:ext cx="9144000" cy="9144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4724400" y="4642991"/>
            <a:ext cx="4419600" cy="830997"/>
          </a:xfrm>
          <a:prstGeom prst="rect">
            <a:avLst/>
          </a:prstGeom>
          <a:noFill/>
        </p:spPr>
        <p:txBody>
          <a:bodyPr wrap="square" rtlCol="0">
            <a:spAutoFit/>
          </a:bodyPr>
          <a:lstStyle/>
          <a:p>
            <a:pPr algn="ctr"/>
            <a:r>
              <a:rPr lang="en-US" sz="1600" dirty="0" smtClean="0"/>
              <a:t>National Community Development Association</a:t>
            </a:r>
          </a:p>
          <a:p>
            <a:pPr algn="ctr"/>
            <a:r>
              <a:rPr lang="en-US" sz="1600" dirty="0" smtClean="0"/>
              <a:t>46</a:t>
            </a:r>
            <a:r>
              <a:rPr lang="en-US" sz="1600" baseline="30000" dirty="0" smtClean="0"/>
              <a:t>th</a:t>
            </a:r>
            <a:r>
              <a:rPr lang="en-US" sz="1600" dirty="0" smtClean="0"/>
              <a:t> Annual Conference</a:t>
            </a:r>
          </a:p>
          <a:p>
            <a:pPr algn="ctr"/>
            <a:r>
              <a:rPr lang="en-US" sz="1600" dirty="0" smtClean="0"/>
              <a:t>June 24-27, 2015</a:t>
            </a:r>
          </a:p>
        </p:txBody>
      </p:sp>
    </p:spTree>
    <p:extLst>
      <p:ext uri="{BB962C8B-B14F-4D97-AF65-F5344CB8AC3E}">
        <p14:creationId xmlns:p14="http://schemas.microsoft.com/office/powerpoint/2010/main" val="30514595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bg2">
              <a:lumMod val="50000"/>
            </a:schemeClr>
          </a:solidFill>
        </p:spPr>
        <p:txBody>
          <a:bodyPr/>
          <a:lstStyle/>
          <a:p>
            <a:r>
              <a:rPr lang="en-US" dirty="0" smtClean="0"/>
              <a:t>About TCHP</a:t>
            </a:r>
            <a:endParaRPr lang="en-US" dirty="0"/>
          </a:p>
        </p:txBody>
      </p:sp>
      <p:sp>
        <p:nvSpPr>
          <p:cNvPr id="2" name="Content Placeholder 1"/>
          <p:cNvSpPr>
            <a:spLocks noGrp="1"/>
          </p:cNvSpPr>
          <p:nvPr>
            <p:ph idx="1"/>
          </p:nvPr>
        </p:nvSpPr>
        <p:spPr>
          <a:xfrm>
            <a:off x="457200" y="1600200"/>
            <a:ext cx="8305800" cy="5029200"/>
          </a:xfrm>
        </p:spPr>
        <p:txBody>
          <a:bodyPr>
            <a:normAutofit/>
          </a:bodyPr>
          <a:lstStyle/>
          <a:p>
            <a:pPr marL="0" lvl="1" indent="0">
              <a:buNone/>
              <a:defRPr/>
            </a:pPr>
            <a:r>
              <a:rPr lang="en-US" dirty="0" smtClean="0"/>
              <a:t>TCHP</a:t>
            </a:r>
            <a:r>
              <a:rPr lang="en-US" dirty="0"/>
              <a:t> </a:t>
            </a:r>
            <a:r>
              <a:rPr lang="en-US" dirty="0" smtClean="0"/>
              <a:t>is a non-profit </a:t>
            </a:r>
            <a:r>
              <a:rPr lang="en-US" dirty="0"/>
              <a:t>organization founded in 1991 </a:t>
            </a:r>
            <a:r>
              <a:rPr lang="en-US" dirty="0" smtClean="0"/>
              <a:t>to </a:t>
            </a:r>
            <a:r>
              <a:rPr lang="en-US" dirty="0"/>
              <a:t>revitalize distressed neighborhoods and to increase the amount of quality, affordable housing available to low and moderate income families and individuals with special housing </a:t>
            </a:r>
            <a:r>
              <a:rPr lang="en-US" dirty="0" smtClean="0"/>
              <a:t>needs.</a:t>
            </a:r>
          </a:p>
          <a:p>
            <a:pPr marL="0" lvl="1" indent="0">
              <a:spcBef>
                <a:spcPts val="0"/>
              </a:spcBef>
              <a:buNone/>
              <a:defRPr/>
            </a:pPr>
            <a:r>
              <a:rPr lang="en-US" dirty="0" smtClean="0"/>
              <a:t>TCHP provides </a:t>
            </a:r>
            <a:r>
              <a:rPr lang="en-US" dirty="0" smtClean="0">
                <a:solidFill>
                  <a:srgbClr val="FF0000"/>
                </a:solidFill>
              </a:rPr>
              <a:t>free</a:t>
            </a:r>
            <a:r>
              <a:rPr lang="en-US" dirty="0" smtClean="0"/>
              <a:t> </a:t>
            </a:r>
            <a:r>
              <a:rPr lang="en-US" dirty="0" smtClean="0">
                <a:solidFill>
                  <a:srgbClr val="FF0000"/>
                </a:solidFill>
              </a:rPr>
              <a:t>programs and services </a:t>
            </a:r>
            <a:r>
              <a:rPr lang="en-US" dirty="0" smtClean="0"/>
              <a:t>including:</a:t>
            </a:r>
            <a:endParaRPr lang="en-US" dirty="0"/>
          </a:p>
          <a:p>
            <a:pPr marL="400050" lvl="1" indent="-457200">
              <a:buFont typeface="Arial" panose="020B0604020202020204" pitchFamily="34" charset="0"/>
              <a:buChar char="•"/>
              <a:defRPr/>
            </a:pPr>
            <a:r>
              <a:rPr lang="en-US" dirty="0" smtClean="0">
                <a:solidFill>
                  <a:schemeClr val="bg2">
                    <a:lumMod val="25000"/>
                  </a:schemeClr>
                </a:solidFill>
              </a:rPr>
              <a:t>Housing Counseling &amp; Education</a:t>
            </a:r>
          </a:p>
          <a:p>
            <a:pPr marL="400050" lvl="1" indent="-457200">
              <a:buFont typeface="Arial" panose="020B0604020202020204" pitchFamily="34" charset="0"/>
              <a:buChar char="•"/>
              <a:defRPr/>
            </a:pPr>
            <a:r>
              <a:rPr lang="en-US" dirty="0" smtClean="0">
                <a:solidFill>
                  <a:schemeClr val="bg2">
                    <a:lumMod val="25000"/>
                  </a:schemeClr>
                </a:solidFill>
              </a:rPr>
              <a:t>Down Payment Assistance Programs</a:t>
            </a:r>
          </a:p>
          <a:p>
            <a:pPr marL="400050" lvl="1" indent="-457200">
              <a:buFont typeface="Arial" panose="020B0604020202020204" pitchFamily="34" charset="0"/>
              <a:buChar char="•"/>
              <a:defRPr/>
            </a:pPr>
            <a:r>
              <a:rPr lang="en-US" dirty="0" smtClean="0">
                <a:solidFill>
                  <a:schemeClr val="bg2">
                    <a:lumMod val="25000"/>
                  </a:schemeClr>
                </a:solidFill>
              </a:rPr>
              <a:t>Affordable Housing Development</a:t>
            </a:r>
          </a:p>
          <a:p>
            <a:pPr marL="400050" lvl="1" indent="-457200">
              <a:buFont typeface="Arial" panose="020B0604020202020204" pitchFamily="34" charset="0"/>
              <a:buChar char="•"/>
              <a:defRPr/>
            </a:pPr>
            <a:r>
              <a:rPr lang="en-US" dirty="0" smtClean="0">
                <a:solidFill>
                  <a:schemeClr val="bg2">
                    <a:lumMod val="25000"/>
                  </a:schemeClr>
                </a:solidFill>
              </a:rPr>
              <a:t>Property Management &amp; Realty Services</a:t>
            </a:r>
          </a:p>
          <a:p>
            <a:pPr marL="228600" lvl="1">
              <a:defRPr/>
            </a:pPr>
            <a:endParaRPr lang="en-US" dirty="0" smtClean="0"/>
          </a:p>
          <a:p>
            <a:pPr marL="228600" lvl="1">
              <a:defRPr/>
            </a:pPr>
            <a:endParaRPr lang="en-US" dirty="0" smtClean="0"/>
          </a:p>
        </p:txBody>
      </p:sp>
      <p:sp>
        <p:nvSpPr>
          <p:cNvPr id="4" name="Slide Number Placeholder 3"/>
          <p:cNvSpPr>
            <a:spLocks noGrp="1"/>
          </p:cNvSpPr>
          <p:nvPr>
            <p:ph type="sldNum" sz="quarter" idx="12"/>
          </p:nvPr>
        </p:nvSpPr>
        <p:spPr>
          <a:xfrm>
            <a:off x="6629400" y="6401789"/>
            <a:ext cx="2133600" cy="365125"/>
          </a:xfrm>
        </p:spPr>
        <p:txBody>
          <a:bodyPr/>
          <a:lstStyle/>
          <a:p>
            <a:fld id="{55A94671-7CC0-41E1-9100-56F967BF0076}" type="slidenum">
              <a:rPr lang="en-US" smtClean="0"/>
              <a:pPr/>
              <a:t>2</a:t>
            </a:fld>
            <a:endParaRPr lang="en-US" dirty="0"/>
          </a:p>
        </p:txBody>
      </p:sp>
    </p:spTree>
    <p:extLst>
      <p:ext uri="{BB962C8B-B14F-4D97-AF65-F5344CB8AC3E}">
        <p14:creationId xmlns:p14="http://schemas.microsoft.com/office/powerpoint/2010/main" val="36757783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bg2">
              <a:lumMod val="50000"/>
            </a:schemeClr>
          </a:solidFill>
        </p:spPr>
        <p:txBody>
          <a:bodyPr/>
          <a:lstStyle/>
          <a:p>
            <a:r>
              <a:rPr lang="en-US" sz="4000" dirty="0" smtClean="0"/>
              <a:t>Single Family Development</a:t>
            </a:r>
            <a:br>
              <a:rPr lang="en-US" sz="4000" dirty="0" smtClean="0"/>
            </a:br>
            <a:r>
              <a:rPr lang="en-US" sz="4000" dirty="0" smtClean="0"/>
              <a:t>Resources</a:t>
            </a:r>
            <a:endParaRPr lang="en-US" sz="4000" dirty="0"/>
          </a:p>
        </p:txBody>
      </p:sp>
      <p:sp>
        <p:nvSpPr>
          <p:cNvPr id="2" name="Content Placeholder 1"/>
          <p:cNvSpPr>
            <a:spLocks noGrp="1"/>
          </p:cNvSpPr>
          <p:nvPr>
            <p:ph idx="1"/>
          </p:nvPr>
        </p:nvSpPr>
        <p:spPr>
          <a:xfrm>
            <a:off x="457200" y="1454186"/>
            <a:ext cx="8229600" cy="5175213"/>
          </a:xfrm>
        </p:spPr>
        <p:txBody>
          <a:bodyPr>
            <a:normAutofit fontScale="92500"/>
          </a:bodyPr>
          <a:lstStyle/>
          <a:p>
            <a:pPr marL="457200" lvl="1" indent="-457200">
              <a:defRPr/>
            </a:pPr>
            <a:r>
              <a:rPr lang="en-US" b="1" dirty="0" smtClean="0">
                <a:solidFill>
                  <a:srgbClr val="FF0000"/>
                </a:solidFill>
              </a:rPr>
              <a:t>Capita</a:t>
            </a:r>
            <a:r>
              <a:rPr lang="en-US" dirty="0" smtClean="0">
                <a:solidFill>
                  <a:srgbClr val="FF0000"/>
                </a:solidFill>
              </a:rPr>
              <a:t>l</a:t>
            </a:r>
            <a:r>
              <a:rPr lang="en-US" dirty="0" smtClean="0"/>
              <a:t> </a:t>
            </a:r>
          </a:p>
          <a:p>
            <a:pPr marL="0" lvl="1" indent="0">
              <a:buNone/>
              <a:defRPr/>
            </a:pPr>
            <a:r>
              <a:rPr lang="en-US" dirty="0"/>
              <a:t>	</a:t>
            </a:r>
            <a:r>
              <a:rPr lang="en-US" dirty="0" smtClean="0"/>
              <a:t>Line of Credit, EQ2, Development Reserve</a:t>
            </a:r>
          </a:p>
          <a:p>
            <a:pPr marL="457200" lvl="1" indent="-457200">
              <a:defRPr/>
            </a:pPr>
            <a:r>
              <a:rPr lang="en-US" b="1" dirty="0" smtClean="0">
                <a:solidFill>
                  <a:srgbClr val="FF0000"/>
                </a:solidFill>
              </a:rPr>
              <a:t>Grants</a:t>
            </a:r>
            <a:endParaRPr lang="en-US" b="1" dirty="0">
              <a:solidFill>
                <a:srgbClr val="FF0000"/>
              </a:solidFill>
            </a:endParaRPr>
          </a:p>
          <a:p>
            <a:pPr marL="0" lvl="1" indent="0">
              <a:buNone/>
              <a:defRPr/>
            </a:pPr>
            <a:r>
              <a:rPr lang="en-US" b="1" dirty="0" smtClean="0"/>
              <a:t>	</a:t>
            </a:r>
            <a:r>
              <a:rPr lang="en-US" dirty="0" smtClean="0"/>
              <a:t>Priority Markets, Enterprise, Federal Home Loan 	Bank, Home Depot Foundation</a:t>
            </a:r>
          </a:p>
          <a:p>
            <a:pPr marL="0" lvl="1" indent="0">
              <a:buNone/>
              <a:defRPr/>
            </a:pPr>
            <a:r>
              <a:rPr lang="en-US" dirty="0"/>
              <a:t>	</a:t>
            </a:r>
            <a:r>
              <a:rPr lang="en-US" dirty="0" smtClean="0"/>
              <a:t>HOME – State, County, City</a:t>
            </a:r>
          </a:p>
          <a:p>
            <a:pPr marL="457200" lvl="1" indent="-457200">
              <a:defRPr/>
            </a:pPr>
            <a:r>
              <a:rPr lang="en-US" b="1" dirty="0" smtClean="0">
                <a:solidFill>
                  <a:srgbClr val="FF0000"/>
                </a:solidFill>
              </a:rPr>
              <a:t>Partnerships</a:t>
            </a:r>
            <a:endParaRPr lang="en-US" dirty="0" smtClean="0">
              <a:solidFill>
                <a:srgbClr val="FF0000"/>
              </a:solidFill>
            </a:endParaRPr>
          </a:p>
          <a:p>
            <a:pPr marL="0" lvl="1" indent="0">
              <a:buNone/>
              <a:defRPr/>
            </a:pPr>
            <a:r>
              <a:rPr lang="en-US" dirty="0"/>
              <a:t>	</a:t>
            </a:r>
            <a:r>
              <a:rPr lang="en-US" dirty="0" smtClean="0"/>
              <a:t>City incentives/waivers for permit fees, demo, lots</a:t>
            </a:r>
          </a:p>
          <a:p>
            <a:pPr marL="0" lvl="1" indent="0">
              <a:buNone/>
              <a:defRPr/>
            </a:pPr>
            <a:r>
              <a:rPr lang="en-US" dirty="0"/>
              <a:t>	</a:t>
            </a:r>
            <a:r>
              <a:rPr lang="en-US" dirty="0" smtClean="0"/>
              <a:t>Gifts In Kind donations (Home Depot)</a:t>
            </a:r>
          </a:p>
          <a:p>
            <a:pPr marL="0" lvl="1" indent="0">
              <a:buNone/>
              <a:defRPr/>
            </a:pPr>
            <a:r>
              <a:rPr lang="en-US" dirty="0"/>
              <a:t>	</a:t>
            </a:r>
            <a:r>
              <a:rPr lang="en-US" dirty="0" smtClean="0"/>
              <a:t>Bank </a:t>
            </a:r>
            <a:r>
              <a:rPr lang="en-US" dirty="0"/>
              <a:t>REO </a:t>
            </a:r>
            <a:r>
              <a:rPr lang="en-US" dirty="0" smtClean="0"/>
              <a:t>discounts</a:t>
            </a:r>
          </a:p>
          <a:p>
            <a:pPr marL="0" lvl="1" indent="0">
              <a:buNone/>
              <a:defRPr/>
            </a:pPr>
            <a:r>
              <a:rPr lang="en-US" dirty="0"/>
              <a:t>	</a:t>
            </a:r>
            <a:r>
              <a:rPr lang="en-US" dirty="0" smtClean="0"/>
              <a:t>Volunteer labor</a:t>
            </a:r>
            <a:endParaRPr lang="en-US" dirty="0"/>
          </a:p>
        </p:txBody>
      </p:sp>
      <p:sp>
        <p:nvSpPr>
          <p:cNvPr id="4" name="Slide Number Placeholder 3"/>
          <p:cNvSpPr>
            <a:spLocks noGrp="1"/>
          </p:cNvSpPr>
          <p:nvPr>
            <p:ph type="sldNum" sz="quarter" idx="12"/>
          </p:nvPr>
        </p:nvSpPr>
        <p:spPr/>
        <p:txBody>
          <a:bodyPr/>
          <a:lstStyle/>
          <a:p>
            <a:fld id="{55A94671-7CC0-41E1-9100-56F967BF0076}" type="slidenum">
              <a:rPr lang="en-US" smtClean="0"/>
              <a:pPr/>
              <a:t>3</a:t>
            </a:fld>
            <a:endParaRPr lang="en-US" dirty="0"/>
          </a:p>
        </p:txBody>
      </p:sp>
    </p:spTree>
    <p:extLst>
      <p:ext uri="{BB962C8B-B14F-4D97-AF65-F5344CB8AC3E}">
        <p14:creationId xmlns:p14="http://schemas.microsoft.com/office/powerpoint/2010/main" val="11997919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1554162"/>
          </a:xfrm>
          <a:solidFill>
            <a:schemeClr val="bg2">
              <a:lumMod val="50000"/>
            </a:schemeClr>
          </a:solidFill>
        </p:spPr>
        <p:txBody>
          <a:bodyPr>
            <a:normAutofit/>
          </a:bodyPr>
          <a:lstStyle/>
          <a:p>
            <a:r>
              <a:rPr lang="en-US" cap="small" dirty="0" smtClean="0"/>
              <a:t>CHDO Project Examples</a:t>
            </a:r>
            <a:br>
              <a:rPr lang="en-US" cap="small" dirty="0" smtClean="0"/>
            </a:br>
            <a:r>
              <a:rPr lang="en-US" cap="small" dirty="0" smtClean="0"/>
              <a:t>Jordan Lane New Construction</a:t>
            </a:r>
            <a:endParaRPr lang="en-US" cap="small" dirty="0"/>
          </a:p>
        </p:txBody>
      </p:sp>
      <p:sp>
        <p:nvSpPr>
          <p:cNvPr id="2" name="Rectangle 1"/>
          <p:cNvSpPr/>
          <p:nvPr/>
        </p:nvSpPr>
        <p:spPr>
          <a:xfrm>
            <a:off x="5334000" y="2286000"/>
            <a:ext cx="3429000" cy="4093428"/>
          </a:xfrm>
          <a:prstGeom prst="rect">
            <a:avLst/>
          </a:prstGeom>
        </p:spPr>
        <p:txBody>
          <a:bodyPr wrap="square">
            <a:spAutoFit/>
          </a:bodyPr>
          <a:lstStyle/>
          <a:p>
            <a:pPr marL="342900" indent="-342900">
              <a:buFont typeface="Arial" panose="020B0604020202020204" pitchFamily="34" charset="0"/>
              <a:buChar char="•"/>
            </a:pPr>
            <a:r>
              <a:rPr lang="en-US" sz="2000" dirty="0" smtClean="0">
                <a:latin typeface="Arial Narrow" pitchFamily="34" charset="0"/>
              </a:rPr>
              <a:t>Partnered with the City of Arlington with HOME funding and CHDO proceeds</a:t>
            </a:r>
          </a:p>
          <a:p>
            <a:pPr marL="342900" indent="-342900">
              <a:buFont typeface="Arial" panose="020B0604020202020204" pitchFamily="34" charset="0"/>
              <a:buChar char="•"/>
            </a:pPr>
            <a:r>
              <a:rPr lang="en-US" sz="2000" dirty="0" smtClean="0">
                <a:latin typeface="Arial Narrow" pitchFamily="34" charset="0"/>
              </a:rPr>
              <a:t>Previous vacant, dilapidated, neighborhood blight</a:t>
            </a:r>
          </a:p>
          <a:p>
            <a:pPr marL="342900" indent="-342900">
              <a:buFont typeface="Arial" panose="020B0604020202020204" pitchFamily="34" charset="0"/>
              <a:buChar char="•"/>
            </a:pPr>
            <a:r>
              <a:rPr lang="en-US" sz="2000" dirty="0" smtClean="0">
                <a:latin typeface="Arial Narrow" pitchFamily="34" charset="0"/>
              </a:rPr>
              <a:t>City demolished homes prior to sale</a:t>
            </a:r>
          </a:p>
          <a:p>
            <a:pPr marL="342900" indent="-342900">
              <a:buFont typeface="Arial" panose="020B0604020202020204" pitchFamily="34" charset="0"/>
              <a:buChar char="•"/>
            </a:pPr>
            <a:r>
              <a:rPr lang="en-US" sz="2000" dirty="0" smtClean="0">
                <a:latin typeface="Arial Narrow" pitchFamily="34" charset="0"/>
              </a:rPr>
              <a:t>Homes sold to first-time LMI homebuyers</a:t>
            </a:r>
          </a:p>
          <a:p>
            <a:pPr marL="342900" indent="-342900">
              <a:buFont typeface="Arial" panose="020B0604020202020204" pitchFamily="34" charset="0"/>
              <a:buChar char="•"/>
            </a:pPr>
            <a:r>
              <a:rPr lang="en-US" sz="2000" dirty="0" smtClean="0">
                <a:latin typeface="Arial Narrow" pitchFamily="34" charset="0"/>
              </a:rPr>
              <a:t>Provided $7,500 in down payment assistance</a:t>
            </a:r>
          </a:p>
          <a:p>
            <a:pPr marL="342900" indent="-342900">
              <a:buFont typeface="Arial" panose="020B0604020202020204" pitchFamily="34" charset="0"/>
              <a:buChar char="•"/>
            </a:pPr>
            <a:r>
              <a:rPr lang="en-US" sz="2000" dirty="0" smtClean="0">
                <a:latin typeface="Arial Narrow" pitchFamily="34" charset="0"/>
              </a:rPr>
              <a:t>Tax value increase from $11,000 to $118,000</a:t>
            </a:r>
            <a:endParaRPr lang="en-US" dirty="0">
              <a:latin typeface="Arial Narrow" pitchFamily="34" charset="0"/>
            </a:endParaRP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10278" r="2364" b="20349"/>
          <a:stretch/>
        </p:blipFill>
        <p:spPr>
          <a:xfrm>
            <a:off x="762000" y="4537746"/>
            <a:ext cx="3810000" cy="2057400"/>
          </a:xfrm>
          <a:prstGeom prst="rect">
            <a:avLst/>
          </a:prstGeom>
          <a:ln>
            <a:solidFill>
              <a:srgbClr val="FF0000"/>
            </a:solidFill>
          </a:ln>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1451" b="21158"/>
          <a:stretch/>
        </p:blipFill>
        <p:spPr>
          <a:xfrm>
            <a:off x="457200" y="2019650"/>
            <a:ext cx="4612105" cy="2362200"/>
          </a:xfrm>
          <a:prstGeom prst="rect">
            <a:avLst/>
          </a:prstGeom>
          <a:ln>
            <a:solidFill>
              <a:srgbClr val="FF0000"/>
            </a:solidFill>
          </a:ln>
        </p:spPr>
      </p:pic>
    </p:spTree>
    <p:extLst>
      <p:ext uri="{BB962C8B-B14F-4D97-AF65-F5344CB8AC3E}">
        <p14:creationId xmlns:p14="http://schemas.microsoft.com/office/powerpoint/2010/main" val="1656484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Hillside ‘Green’ Revitalization Project</a:t>
            </a:r>
            <a:endParaRPr lang="en-US" cap="small" dirty="0"/>
          </a:p>
        </p:txBody>
      </p:sp>
      <p:sp>
        <p:nvSpPr>
          <p:cNvPr id="7" name="TextBox 6"/>
          <p:cNvSpPr txBox="1"/>
          <p:nvPr/>
        </p:nvSpPr>
        <p:spPr>
          <a:xfrm>
            <a:off x="457200" y="1066800"/>
            <a:ext cx="4495800" cy="5940088"/>
          </a:xfrm>
          <a:prstGeom prst="rect">
            <a:avLst/>
          </a:prstGeom>
          <a:noFill/>
        </p:spPr>
        <p:txBody>
          <a:bodyPr wrap="square" rtlCol="0">
            <a:spAutoFit/>
          </a:bodyPr>
          <a:lstStyle/>
          <a:p>
            <a:pPr marL="342900" indent="-342900">
              <a:buFont typeface="Arial" pitchFamily="34" charset="0"/>
              <a:buChar char="•"/>
            </a:pPr>
            <a:r>
              <a:rPr lang="en-US" sz="2000" dirty="0" smtClean="0"/>
              <a:t>Partnered with City of Fort Worth for infill new construction in target neighborhood</a:t>
            </a:r>
          </a:p>
          <a:p>
            <a:pPr marL="342900" indent="-342900">
              <a:buFont typeface="Arial" pitchFamily="34" charset="0"/>
              <a:buChar char="•"/>
            </a:pPr>
            <a:r>
              <a:rPr lang="en-US" sz="2000" dirty="0" smtClean="0"/>
              <a:t>City retained ownership and conveyed lots during phases to decrease holding costs</a:t>
            </a:r>
            <a:endParaRPr lang="en-US" sz="2000" dirty="0"/>
          </a:p>
          <a:p>
            <a:pPr marL="342900" indent="-342900">
              <a:buFont typeface="Arial" pitchFamily="34" charset="0"/>
              <a:buChar char="•"/>
            </a:pPr>
            <a:r>
              <a:rPr lang="en-US" sz="2000" dirty="0" smtClean="0"/>
              <a:t>Located in Neighborhood Empowerment Zone (NEZ) decreased development costs and provided property tax abatement for 5 years to LMI buyer.</a:t>
            </a:r>
          </a:p>
          <a:p>
            <a:pPr marL="342900" indent="-342900">
              <a:buFont typeface="Arial" pitchFamily="34" charset="0"/>
              <a:buChar char="•"/>
            </a:pPr>
            <a:r>
              <a:rPr lang="en-US" sz="2000" dirty="0" smtClean="0"/>
              <a:t>Layered HOME funds with private Foundation contributions</a:t>
            </a:r>
          </a:p>
          <a:p>
            <a:pPr marL="342900" indent="-342900">
              <a:buFont typeface="Arial" pitchFamily="34" charset="0"/>
              <a:buChar char="•"/>
            </a:pPr>
            <a:r>
              <a:rPr lang="en-US" sz="2000" dirty="0" smtClean="0"/>
              <a:t>Holistic revitalization approach as ‘Promise Neighborhood’ designation</a:t>
            </a:r>
          </a:p>
          <a:p>
            <a:pPr marL="342900" indent="-342900">
              <a:buFont typeface="Arial" pitchFamily="34" charset="0"/>
              <a:buChar char="•"/>
            </a:pPr>
            <a:r>
              <a:rPr lang="en-US" sz="2000" dirty="0" smtClean="0"/>
              <a:t>Served as catalyst for private investors to expand revitalization efforts</a:t>
            </a:r>
          </a:p>
          <a:p>
            <a:pPr>
              <a:buFont typeface="Arial" pitchFamily="34" charset="0"/>
              <a:buChar char="•"/>
            </a:pPr>
            <a:endParaRPr lang="en-US" sz="2000" dirty="0" smtClean="0"/>
          </a:p>
          <a:p>
            <a:pPr>
              <a:buFont typeface="Arial" pitchFamily="34" charset="0"/>
              <a:buChar char="•"/>
            </a:pPr>
            <a:endParaRPr lang="en-US" sz="2000"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53000" y="1066800"/>
            <a:ext cx="3759199" cy="2819400"/>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2999" y="3810000"/>
            <a:ext cx="3759199" cy="2819400"/>
          </a:xfrm>
          <a:prstGeom prst="rect">
            <a:avLst/>
          </a:prstGeom>
        </p:spPr>
      </p:pic>
    </p:spTree>
    <p:extLst>
      <p:ext uri="{BB962C8B-B14F-4D97-AF65-F5344CB8AC3E}">
        <p14:creationId xmlns:p14="http://schemas.microsoft.com/office/powerpoint/2010/main" val="42946817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Hillside ‘Green’ Revitalization Project</a:t>
            </a:r>
            <a:endParaRPr lang="en-US" cap="small" dirty="0"/>
          </a:p>
        </p:txBody>
      </p:sp>
      <p:sp>
        <p:nvSpPr>
          <p:cNvPr id="2" name="Rectangle 1"/>
          <p:cNvSpPr/>
          <p:nvPr/>
        </p:nvSpPr>
        <p:spPr>
          <a:xfrm>
            <a:off x="457200" y="1066800"/>
            <a:ext cx="8229600" cy="3570208"/>
          </a:xfrm>
          <a:prstGeom prst="rect">
            <a:avLst/>
          </a:prstGeom>
        </p:spPr>
        <p:txBody>
          <a:bodyPr wrap="square">
            <a:spAutoFit/>
          </a:bodyPr>
          <a:lstStyle/>
          <a:p>
            <a:r>
              <a:rPr lang="en-US" dirty="0" smtClean="0">
                <a:latin typeface="Arial Narrow" pitchFamily="34" charset="0"/>
              </a:rPr>
              <a:t>Utilizing a </a:t>
            </a:r>
            <a:r>
              <a:rPr lang="en-US" dirty="0">
                <a:latin typeface="Arial Narrow" pitchFamily="34" charset="0"/>
              </a:rPr>
              <a:t>pioneering green building </a:t>
            </a:r>
            <a:r>
              <a:rPr lang="en-US" dirty="0" smtClean="0">
                <a:latin typeface="Arial Narrow" pitchFamily="34" charset="0"/>
              </a:rPr>
              <a:t>method, </a:t>
            </a:r>
            <a:r>
              <a:rPr lang="en-US" dirty="0">
                <a:latin typeface="Arial Narrow" pitchFamily="34" charset="0"/>
              </a:rPr>
              <a:t>construction featured installation of </a:t>
            </a:r>
            <a:r>
              <a:rPr lang="en-US" dirty="0" smtClean="0">
                <a:latin typeface="Arial Narrow" pitchFamily="34" charset="0"/>
              </a:rPr>
              <a:t>Structural </a:t>
            </a:r>
            <a:r>
              <a:rPr lang="en-US" dirty="0">
                <a:latin typeface="Arial Narrow" pitchFamily="34" charset="0"/>
              </a:rPr>
              <a:t>insulated panels (SIPs) – a high performance building system consisting of an insulating foam core sandwiched between two oriented strand boards (OSB</a:t>
            </a:r>
            <a:r>
              <a:rPr lang="en-US" dirty="0" smtClean="0">
                <a:latin typeface="Arial Narrow" pitchFamily="34" charset="0"/>
              </a:rPr>
              <a:t>):</a:t>
            </a:r>
          </a:p>
          <a:p>
            <a:endParaRPr lang="en-US" sz="800" dirty="0" smtClean="0">
              <a:latin typeface="Arial Narrow" pitchFamily="34" charset="0"/>
            </a:endParaRPr>
          </a:p>
          <a:p>
            <a:pPr marL="285750" indent="-285750">
              <a:buFont typeface="Arial" pitchFamily="34" charset="0"/>
              <a:buChar char="•"/>
            </a:pPr>
            <a:r>
              <a:rPr lang="en-US" sz="1600" dirty="0" smtClean="0">
                <a:latin typeface="Arial" panose="020B0604020202020204" pitchFamily="34" charset="0"/>
                <a:cs typeface="Arial" panose="020B0604020202020204" pitchFamily="34" charset="0"/>
              </a:rPr>
              <a:t>SIP </a:t>
            </a:r>
            <a:r>
              <a:rPr lang="en-US" sz="1600" dirty="0">
                <a:latin typeface="Arial" panose="020B0604020202020204" pitchFamily="34" charset="0"/>
                <a:cs typeface="Arial" panose="020B0604020202020204" pitchFamily="34" charset="0"/>
              </a:rPr>
              <a:t>construction – R17 walls, R38 </a:t>
            </a:r>
            <a:r>
              <a:rPr lang="en-US" sz="1600" dirty="0" smtClean="0">
                <a:latin typeface="Arial" panose="020B0604020202020204" pitchFamily="34" charset="0"/>
                <a:cs typeface="Arial" panose="020B0604020202020204" pitchFamily="34" charset="0"/>
              </a:rPr>
              <a:t>roof</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15 seer </a:t>
            </a:r>
            <a:r>
              <a:rPr lang="en-US" sz="1600" dirty="0" smtClean="0">
                <a:latin typeface="Arial" panose="020B0604020202020204" pitchFamily="34" charset="0"/>
                <a:cs typeface="Arial" panose="020B0604020202020204" pitchFamily="34" charset="0"/>
              </a:rPr>
              <a:t>HVAC</a:t>
            </a:r>
            <a:endParaRPr lang="en-US" sz="1600" dirty="0">
              <a:latin typeface="Arial" panose="020B0604020202020204" pitchFamily="34" charset="0"/>
              <a:cs typeface="Arial" panose="020B0604020202020204" pitchFamily="34" charset="0"/>
            </a:endParaRPr>
          </a:p>
          <a:p>
            <a:pPr marL="285750" indent="-285750">
              <a:buFont typeface="Arial" pitchFamily="34" charset="0"/>
              <a:buChar char="•"/>
            </a:pPr>
            <a:r>
              <a:rPr lang="en-US" sz="1600" dirty="0">
                <a:latin typeface="Arial" panose="020B0604020202020204" pitchFamily="34" charset="0"/>
                <a:cs typeface="Arial" panose="020B0604020202020204" pitchFamily="34" charset="0"/>
              </a:rPr>
              <a:t>Low flow plumbing fixtures</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Energy star </a:t>
            </a:r>
            <a:r>
              <a:rPr lang="en-US" sz="1600" dirty="0" smtClean="0">
                <a:latin typeface="Arial" panose="020B0604020202020204" pitchFamily="34" charset="0"/>
                <a:cs typeface="Arial" panose="020B0604020202020204" pitchFamily="34" charset="0"/>
              </a:rPr>
              <a:t>appliances</a:t>
            </a:r>
          </a:p>
          <a:p>
            <a:pPr marL="285750" indent="-285750">
              <a:buFont typeface="Arial" pitchFamily="34" charset="0"/>
              <a:buChar char="•"/>
            </a:pPr>
            <a:r>
              <a:rPr lang="en-US" sz="1600" dirty="0" smtClean="0">
                <a:latin typeface="Arial" panose="020B0604020202020204" pitchFamily="34" charset="0"/>
                <a:cs typeface="Arial" panose="020B0604020202020204" pitchFamily="34" charset="0"/>
              </a:rPr>
              <a:t>Energy star </a:t>
            </a:r>
            <a:r>
              <a:rPr lang="en-US" sz="1600" dirty="0">
                <a:latin typeface="Arial" panose="020B0604020202020204" pitchFamily="34" charset="0"/>
                <a:cs typeface="Arial" panose="020B0604020202020204" pitchFamily="34" charset="0"/>
              </a:rPr>
              <a:t>light </a:t>
            </a:r>
            <a:r>
              <a:rPr lang="en-US" sz="1600" dirty="0" smtClean="0">
                <a:latin typeface="Arial" panose="020B0604020202020204" pitchFamily="34" charset="0"/>
                <a:cs typeface="Arial" panose="020B0604020202020204" pitchFamily="34" charset="0"/>
              </a:rPr>
              <a:t>bulbs</a:t>
            </a:r>
          </a:p>
          <a:p>
            <a:pPr marL="285750" indent="-285750">
              <a:buFont typeface="Arial" pitchFamily="34" charset="0"/>
              <a:buChar char="•"/>
            </a:pPr>
            <a:r>
              <a:rPr lang="en-US" sz="1600" dirty="0">
                <a:latin typeface="Arial" panose="020B0604020202020204" pitchFamily="34" charset="0"/>
                <a:cs typeface="Arial" panose="020B0604020202020204" pitchFamily="34" charset="0"/>
              </a:rPr>
              <a:t>Energy star exterior </a:t>
            </a:r>
            <a:r>
              <a:rPr lang="en-US" sz="1600" dirty="0" smtClean="0">
                <a:latin typeface="Arial" panose="020B0604020202020204" pitchFamily="34" charset="0"/>
                <a:cs typeface="Arial" panose="020B0604020202020204" pitchFamily="34" charset="0"/>
              </a:rPr>
              <a:t>doors</a:t>
            </a:r>
            <a:endParaRPr lang="en-US" sz="1600" dirty="0">
              <a:latin typeface="Arial" panose="020B0604020202020204" pitchFamily="34" charset="0"/>
              <a:cs typeface="Arial" panose="020B0604020202020204" pitchFamily="34" charset="0"/>
            </a:endParaRPr>
          </a:p>
          <a:p>
            <a:pPr marL="285750" indent="-285750">
              <a:buFont typeface="Arial" pitchFamily="34" charset="0"/>
              <a:buChar char="•"/>
            </a:pPr>
            <a:r>
              <a:rPr lang="en-US" sz="1600" dirty="0" smtClean="0">
                <a:latin typeface="Arial" panose="020B0604020202020204" pitchFamily="34" charset="0"/>
                <a:cs typeface="Arial" panose="020B0604020202020204" pitchFamily="34" charset="0"/>
              </a:rPr>
              <a:t>.</a:t>
            </a:r>
            <a:r>
              <a:rPr lang="en-US" sz="1600" dirty="0">
                <a:latin typeface="Arial" panose="020B0604020202020204" pitchFamily="34" charset="0"/>
                <a:cs typeface="Arial" panose="020B0604020202020204" pitchFamily="34" charset="0"/>
              </a:rPr>
              <a:t>23 </a:t>
            </a:r>
            <a:r>
              <a:rPr lang="en-US" sz="1600" dirty="0" smtClean="0">
                <a:latin typeface="Arial" panose="020B0604020202020204" pitchFamily="34" charset="0"/>
                <a:cs typeface="Arial" panose="020B0604020202020204" pitchFamily="34" charset="0"/>
              </a:rPr>
              <a:t>Energy </a:t>
            </a:r>
            <a:r>
              <a:rPr lang="en-US" sz="1600" dirty="0">
                <a:latin typeface="Arial" panose="020B0604020202020204" pitchFamily="34" charset="0"/>
                <a:cs typeface="Arial" panose="020B0604020202020204" pitchFamily="34" charset="0"/>
              </a:rPr>
              <a:t>coefficient </a:t>
            </a:r>
            <a:r>
              <a:rPr lang="en-US" sz="1600" dirty="0" smtClean="0">
                <a:latin typeface="Arial" panose="020B0604020202020204" pitchFamily="34" charset="0"/>
                <a:cs typeface="Arial" panose="020B0604020202020204" pitchFamily="34" charset="0"/>
              </a:rPr>
              <a:t>windows</a:t>
            </a:r>
          </a:p>
          <a:p>
            <a:pPr marL="285750" indent="-285750">
              <a:buFont typeface="Arial" pitchFamily="34" charset="0"/>
              <a:buChar char="•"/>
            </a:pPr>
            <a:r>
              <a:rPr lang="en-US" sz="1600" dirty="0" smtClean="0">
                <a:latin typeface="Arial" panose="020B0604020202020204" pitchFamily="34" charset="0"/>
                <a:cs typeface="Arial" panose="020B0604020202020204" pitchFamily="34" charset="0"/>
              </a:rPr>
              <a:t>2014 Aug – Sept electric bill $42.63</a:t>
            </a:r>
          </a:p>
          <a:p>
            <a:pPr marL="285750" indent="-285750">
              <a:buFont typeface="Arial" pitchFamily="34" charset="0"/>
              <a:buChar char="•"/>
            </a:pPr>
            <a:endParaRPr lang="en-US" dirty="0"/>
          </a:p>
          <a:p>
            <a:pPr marL="285750" indent="-285750">
              <a:buFont typeface="Arial" pitchFamily="34" charset="0"/>
              <a:buChar char="•"/>
            </a:pPr>
            <a:endParaRPr lang="en-US" dirty="0">
              <a:latin typeface="Arial Narrow" pitchFamily="34"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4800" t="9182" r="6387" b="8300"/>
          <a:stretch/>
        </p:blipFill>
        <p:spPr>
          <a:xfrm>
            <a:off x="609600" y="4093176"/>
            <a:ext cx="3609240" cy="2536224"/>
          </a:xfrm>
          <a:prstGeom prst="rect">
            <a:avLst/>
          </a:prstGeom>
          <a:ln>
            <a:solidFill>
              <a:srgbClr val="FF0000"/>
            </a:solidFill>
          </a:ln>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11851" t="22222" r="-370" b="13333"/>
          <a:stretch/>
        </p:blipFill>
        <p:spPr>
          <a:xfrm>
            <a:off x="4419600" y="2209800"/>
            <a:ext cx="4552950" cy="4419600"/>
          </a:xfrm>
          <a:prstGeom prst="rect">
            <a:avLst/>
          </a:prstGeom>
          <a:ln>
            <a:solidFill>
              <a:srgbClr val="FF0000"/>
            </a:solidFill>
          </a:ln>
        </p:spPr>
      </p:pic>
    </p:spTree>
    <p:extLst>
      <p:ext uri="{BB962C8B-B14F-4D97-AF65-F5344CB8AC3E}">
        <p14:creationId xmlns:p14="http://schemas.microsoft.com/office/powerpoint/2010/main" val="8571280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Homes with Honor Veteran Program</a:t>
            </a:r>
            <a:endParaRPr lang="en-US" cap="small" dirty="0"/>
          </a:p>
        </p:txBody>
      </p:sp>
      <p:sp>
        <p:nvSpPr>
          <p:cNvPr id="3" name="Rectangle 2"/>
          <p:cNvSpPr/>
          <p:nvPr/>
        </p:nvSpPr>
        <p:spPr>
          <a:xfrm>
            <a:off x="457200" y="1066800"/>
            <a:ext cx="8229600" cy="1015663"/>
          </a:xfrm>
          <a:prstGeom prst="rect">
            <a:avLst/>
          </a:prstGeom>
        </p:spPr>
        <p:txBody>
          <a:bodyPr wrap="square">
            <a:spAutoFit/>
          </a:bodyPr>
          <a:lstStyle/>
          <a:p>
            <a:r>
              <a:rPr lang="en-US" sz="1200" dirty="0"/>
              <a:t/>
            </a:r>
            <a:br>
              <a:rPr lang="en-US" sz="1200" dirty="0"/>
            </a:br>
            <a:r>
              <a:rPr lang="en-US" sz="1200" b="1" dirty="0"/>
              <a:t> </a:t>
            </a:r>
            <a:endParaRPr lang="en-US" sz="1200" dirty="0"/>
          </a:p>
          <a:p>
            <a:pPr marL="285750" indent="-285750">
              <a:buFont typeface="Arial" pitchFamily="34" charset="0"/>
              <a:buChar char="•"/>
            </a:pPr>
            <a:endParaRPr lang="en-US" dirty="0" smtClean="0"/>
          </a:p>
          <a:p>
            <a:pPr marL="285750" indent="-285750">
              <a:buFont typeface="Arial" pitchFamily="34" charset="0"/>
              <a:buChar char="•"/>
            </a:pPr>
            <a:endParaRPr lang="en-US" dirty="0"/>
          </a:p>
        </p:txBody>
      </p:sp>
      <p:sp>
        <p:nvSpPr>
          <p:cNvPr id="2" name="TextBox 1"/>
          <p:cNvSpPr txBox="1"/>
          <p:nvPr/>
        </p:nvSpPr>
        <p:spPr>
          <a:xfrm>
            <a:off x="602381" y="1371600"/>
            <a:ext cx="3512419" cy="4708981"/>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US" dirty="0" smtClean="0">
                <a:latin typeface="Arial Narrow" pitchFamily="34" charset="0"/>
              </a:rPr>
              <a:t>Banks discount or donate vacant, distressed foreclosures to nonprofit partner for affordable housing</a:t>
            </a:r>
          </a:p>
          <a:p>
            <a:pPr marL="285750" indent="-285750">
              <a:spcAft>
                <a:spcPts val="600"/>
              </a:spcAft>
              <a:buFont typeface="Arial" panose="020B0604020202020204" pitchFamily="34" charset="0"/>
              <a:buChar char="•"/>
            </a:pPr>
            <a:r>
              <a:rPr lang="en-US" dirty="0" smtClean="0">
                <a:latin typeface="Arial Narrow" pitchFamily="34" charset="0"/>
              </a:rPr>
              <a:t>Partners provide volunteer labor, discounts on services</a:t>
            </a:r>
          </a:p>
          <a:p>
            <a:pPr marL="285750" indent="-285750">
              <a:spcAft>
                <a:spcPts val="600"/>
              </a:spcAft>
              <a:buFont typeface="Arial" panose="020B0604020202020204" pitchFamily="34" charset="0"/>
              <a:buChar char="•"/>
            </a:pPr>
            <a:r>
              <a:rPr lang="en-US" dirty="0" smtClean="0">
                <a:latin typeface="Arial Narrow" pitchFamily="34" charset="0"/>
              </a:rPr>
              <a:t>Home Depot Foundation donated funding for rehab materials</a:t>
            </a:r>
          </a:p>
          <a:p>
            <a:pPr marL="285750" indent="-285750">
              <a:spcAft>
                <a:spcPts val="600"/>
              </a:spcAft>
              <a:buFont typeface="Arial" panose="020B0604020202020204" pitchFamily="34" charset="0"/>
              <a:buChar char="•"/>
            </a:pPr>
            <a:r>
              <a:rPr lang="en-US" dirty="0" smtClean="0">
                <a:latin typeface="Arial Narrow" pitchFamily="34" charset="0"/>
              </a:rPr>
              <a:t>Gap funding with HOME grants from City of Arlington and Tarrant County</a:t>
            </a:r>
          </a:p>
          <a:p>
            <a:pPr marL="285750" indent="-285750">
              <a:spcAft>
                <a:spcPts val="600"/>
              </a:spcAft>
              <a:buFont typeface="Arial" panose="020B0604020202020204" pitchFamily="34" charset="0"/>
              <a:buChar char="•"/>
            </a:pPr>
            <a:r>
              <a:rPr lang="en-US" dirty="0" smtClean="0">
                <a:latin typeface="Arial Narrow" pitchFamily="34" charset="0"/>
              </a:rPr>
              <a:t>Work with veteran agencies to identify LMI military buyer/donee</a:t>
            </a:r>
          </a:p>
          <a:p>
            <a:pPr marL="285750" indent="-285750">
              <a:spcAft>
                <a:spcPts val="600"/>
              </a:spcAft>
              <a:buFont typeface="Arial" panose="020B0604020202020204" pitchFamily="34" charset="0"/>
              <a:buChar char="•"/>
            </a:pPr>
            <a:r>
              <a:rPr lang="en-US" dirty="0" smtClean="0">
                <a:latin typeface="Arial Narrow" pitchFamily="34" charset="0"/>
              </a:rPr>
              <a:t>Purchase discount of 25% provided to buyer</a:t>
            </a:r>
          </a:p>
          <a:p>
            <a:pPr marL="285750" indent="-285750">
              <a:spcAft>
                <a:spcPts val="600"/>
              </a:spcAft>
              <a:buFont typeface="Arial" panose="020B0604020202020204" pitchFamily="34" charset="0"/>
              <a:buChar char="•"/>
            </a:pPr>
            <a:r>
              <a:rPr lang="en-US" dirty="0" smtClean="0">
                <a:latin typeface="Arial Narrow" pitchFamily="34" charset="0"/>
              </a:rPr>
              <a:t>Up to $7,500 in down payment assistance through AHAP</a:t>
            </a:r>
            <a:endParaRPr lang="en-US"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3123" t="18989" b="8151"/>
          <a:stretch/>
        </p:blipFill>
        <p:spPr>
          <a:xfrm>
            <a:off x="4113402" y="1112494"/>
            <a:ext cx="4503019" cy="1905000"/>
          </a:xfrm>
          <a:prstGeom prst="rect">
            <a:avLst/>
          </a:prstGeom>
          <a:ln>
            <a:solidFill>
              <a:srgbClr val="FF0000"/>
            </a:solidFill>
          </a:ln>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00600" y="3048000"/>
            <a:ext cx="3516489" cy="3390900"/>
          </a:xfrm>
          <a:prstGeom prst="rect">
            <a:avLst/>
          </a:prstGeom>
          <a:ln>
            <a:solidFill>
              <a:srgbClr val="FF0000"/>
            </a:solidFill>
          </a:ln>
        </p:spPr>
      </p:pic>
      <p:sp>
        <p:nvSpPr>
          <p:cNvPr id="10" name="Rectangle 9"/>
          <p:cNvSpPr/>
          <p:nvPr/>
        </p:nvSpPr>
        <p:spPr>
          <a:xfrm rot="20157760">
            <a:off x="4082531" y="1273730"/>
            <a:ext cx="990600" cy="369332"/>
          </a:xfrm>
          <a:prstGeom prst="rect">
            <a:avLst/>
          </a:prstGeom>
          <a:noFill/>
        </p:spPr>
        <p:txBody>
          <a:bodyPr wrap="square" lIns="91440" tIns="45720" rIns="91440" bIns="45720">
            <a:spAutoFit/>
          </a:bodyPr>
          <a:lstStyle/>
          <a:p>
            <a:pPr algn="ctr"/>
            <a:r>
              <a:rPr lang="en-US" b="0" cap="none" spc="0" dirty="0" smtClean="0">
                <a:ln w="0"/>
                <a:solidFill>
                  <a:srgbClr val="FF0000"/>
                </a:solidFill>
                <a:effectLst>
                  <a:outerShdw blurRad="38100" dist="19050" dir="2700000" algn="tl" rotWithShape="0">
                    <a:schemeClr val="dk1">
                      <a:alpha val="40000"/>
                    </a:schemeClr>
                  </a:outerShdw>
                </a:effectLst>
                <a:cs typeface="Arial" panose="020B0604020202020204" pitchFamily="34" charset="0"/>
              </a:rPr>
              <a:t>Before</a:t>
            </a:r>
            <a:endParaRPr lang="en-US" b="0" cap="none" spc="0" dirty="0">
              <a:ln w="0"/>
              <a:solidFill>
                <a:srgbClr val="FF0000"/>
              </a:solidFill>
              <a:effectLst>
                <a:outerShdw blurRad="38100" dist="19050" dir="2700000" algn="tl" rotWithShape="0">
                  <a:schemeClr val="dk1">
                    <a:alpha val="40000"/>
                  </a:schemeClr>
                </a:outerShdw>
              </a:effectLst>
              <a:cs typeface="Arial" panose="020B0604020202020204" pitchFamily="34" charset="0"/>
            </a:endParaRPr>
          </a:p>
        </p:txBody>
      </p:sp>
    </p:spTree>
    <p:extLst>
      <p:ext uri="{BB962C8B-B14F-4D97-AF65-F5344CB8AC3E}">
        <p14:creationId xmlns:p14="http://schemas.microsoft.com/office/powerpoint/2010/main" val="1949978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Beaty Street Apartments</a:t>
            </a:r>
            <a:endParaRPr lang="en-US" cap="small"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 y="1066800"/>
            <a:ext cx="5257800" cy="2957513"/>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8760"/>
          <a:stretch/>
        </p:blipFill>
        <p:spPr>
          <a:xfrm>
            <a:off x="457200" y="3657600"/>
            <a:ext cx="5481558" cy="2819400"/>
          </a:xfrm>
          <a:prstGeom prst="rect">
            <a:avLst/>
          </a:prstGeom>
        </p:spPr>
      </p:pic>
      <p:sp>
        <p:nvSpPr>
          <p:cNvPr id="7" name="TextBox 6"/>
          <p:cNvSpPr txBox="1"/>
          <p:nvPr/>
        </p:nvSpPr>
        <p:spPr>
          <a:xfrm>
            <a:off x="6096000" y="1219200"/>
            <a:ext cx="2819400" cy="5539978"/>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US" dirty="0" smtClean="0"/>
              <a:t>Combined HOME, NSP, Weatherization and private financing</a:t>
            </a:r>
          </a:p>
          <a:p>
            <a:pPr marL="285750" indent="-285750">
              <a:spcAft>
                <a:spcPts val="600"/>
              </a:spcAft>
              <a:buFont typeface="Arial" panose="020B0604020202020204" pitchFamily="34" charset="0"/>
              <a:buChar char="•"/>
            </a:pPr>
            <a:r>
              <a:rPr lang="en-US" dirty="0" smtClean="0"/>
              <a:t>Partnered with Home Depot for volume discounts on higher quality materials</a:t>
            </a:r>
          </a:p>
          <a:p>
            <a:pPr marL="285750" indent="-285750">
              <a:spcAft>
                <a:spcPts val="600"/>
              </a:spcAft>
              <a:buFont typeface="Arial" panose="020B0604020202020204" pitchFamily="34" charset="0"/>
              <a:buChar char="•"/>
            </a:pPr>
            <a:r>
              <a:rPr lang="en-US" dirty="0" smtClean="0"/>
              <a:t>Added insulation, energy efficient windows, doors</a:t>
            </a:r>
          </a:p>
          <a:p>
            <a:pPr marL="285750" indent="-285750">
              <a:spcAft>
                <a:spcPts val="600"/>
              </a:spcAft>
              <a:buFont typeface="Arial" panose="020B0604020202020204" pitchFamily="34" charset="0"/>
              <a:buChar char="•"/>
            </a:pPr>
            <a:r>
              <a:rPr lang="en-US" dirty="0" smtClean="0"/>
              <a:t>Worked with local police sub station on crime prevention program</a:t>
            </a:r>
          </a:p>
          <a:p>
            <a:pPr marL="285750" indent="-285750">
              <a:spcAft>
                <a:spcPts val="600"/>
              </a:spcAft>
              <a:buFont typeface="Arial" panose="020B0604020202020204" pitchFamily="34" charset="0"/>
              <a:buChar char="•"/>
            </a:pPr>
            <a:r>
              <a:rPr lang="en-US" dirty="0" smtClean="0"/>
              <a:t>Installed security surveillance system</a:t>
            </a:r>
          </a:p>
          <a:p>
            <a:pPr marL="285750" indent="-285750">
              <a:spcAft>
                <a:spcPts val="600"/>
              </a:spcAft>
              <a:buFont typeface="Arial" panose="020B0604020202020204" pitchFamily="34" charset="0"/>
              <a:buChar char="•"/>
            </a:pPr>
            <a:r>
              <a:rPr lang="en-US" dirty="0" smtClean="0"/>
              <a:t>Key card program for on-site laundry facility</a:t>
            </a:r>
          </a:p>
          <a:p>
            <a:pPr marL="285750" indent="-285750">
              <a:spcAft>
                <a:spcPts val="600"/>
              </a:spcAft>
              <a:buFont typeface="Arial" panose="020B0604020202020204" pitchFamily="34" charset="0"/>
              <a:buChar char="•"/>
            </a:pPr>
            <a:r>
              <a:rPr lang="en-US" dirty="0" smtClean="0"/>
              <a:t>After school and summer programs for kids</a:t>
            </a:r>
            <a:endParaRPr lang="en-US" dirty="0"/>
          </a:p>
        </p:txBody>
      </p:sp>
      <p:sp>
        <p:nvSpPr>
          <p:cNvPr id="8" name="Rectangle 7"/>
          <p:cNvSpPr/>
          <p:nvPr/>
        </p:nvSpPr>
        <p:spPr>
          <a:xfrm>
            <a:off x="4572000" y="1204913"/>
            <a:ext cx="990600" cy="369332"/>
          </a:xfrm>
          <a:prstGeom prst="rect">
            <a:avLst/>
          </a:prstGeom>
          <a:noFill/>
        </p:spPr>
        <p:txBody>
          <a:bodyPr wrap="square" lIns="91440" tIns="45720" rIns="91440" bIns="45720">
            <a:spAutoFit/>
          </a:bodyPr>
          <a:lstStyle/>
          <a:p>
            <a:pPr algn="ctr"/>
            <a:r>
              <a:rPr lang="en-US" b="0" cap="none" spc="0" dirty="0" smtClean="0">
                <a:ln w="0"/>
                <a:solidFill>
                  <a:srgbClr val="FF0000"/>
                </a:solidFill>
                <a:effectLst>
                  <a:outerShdw blurRad="38100" dist="19050" dir="2700000" algn="tl" rotWithShape="0">
                    <a:schemeClr val="dk1">
                      <a:alpha val="40000"/>
                    </a:schemeClr>
                  </a:outerShdw>
                </a:effectLst>
                <a:cs typeface="Arial" panose="020B0604020202020204" pitchFamily="34" charset="0"/>
              </a:rPr>
              <a:t>Before</a:t>
            </a:r>
            <a:endParaRPr lang="en-US" b="0" cap="none" spc="0" dirty="0">
              <a:ln w="0"/>
              <a:solidFill>
                <a:srgbClr val="FF0000"/>
              </a:solidFill>
              <a:effectLst>
                <a:outerShdw blurRad="38100" dist="19050" dir="2700000" algn="tl" rotWithShape="0">
                  <a:schemeClr val="dk1">
                    <a:alpha val="40000"/>
                  </a:schemeClr>
                </a:outerShdw>
              </a:effectLst>
              <a:cs typeface="Arial" panose="020B0604020202020204" pitchFamily="34" charset="0"/>
            </a:endParaRPr>
          </a:p>
        </p:txBody>
      </p:sp>
      <p:sp>
        <p:nvSpPr>
          <p:cNvPr id="9" name="Rectangle 8"/>
          <p:cNvSpPr/>
          <p:nvPr/>
        </p:nvSpPr>
        <p:spPr>
          <a:xfrm>
            <a:off x="4694553" y="3810000"/>
            <a:ext cx="990600" cy="369332"/>
          </a:xfrm>
          <a:prstGeom prst="rect">
            <a:avLst/>
          </a:prstGeom>
          <a:noFill/>
        </p:spPr>
        <p:txBody>
          <a:bodyPr wrap="square" lIns="91440" tIns="45720" rIns="91440" bIns="45720">
            <a:spAutoFit/>
          </a:bodyPr>
          <a:lstStyle/>
          <a:p>
            <a:pPr algn="ctr"/>
            <a:r>
              <a:rPr lang="en-US" b="0" cap="none" spc="0" dirty="0" smtClean="0">
                <a:ln w="0"/>
                <a:solidFill>
                  <a:srgbClr val="FF0000"/>
                </a:solidFill>
                <a:effectLst>
                  <a:outerShdw blurRad="38100" dist="19050" dir="2700000" algn="tl" rotWithShape="0">
                    <a:schemeClr val="dk1">
                      <a:alpha val="40000"/>
                    </a:schemeClr>
                  </a:outerShdw>
                </a:effectLst>
                <a:cs typeface="Arial" panose="020B0604020202020204" pitchFamily="34" charset="0"/>
              </a:rPr>
              <a:t>After</a:t>
            </a:r>
            <a:endParaRPr lang="en-US" b="0" cap="none" spc="0" dirty="0">
              <a:ln w="0"/>
              <a:solidFill>
                <a:srgbClr val="FF0000"/>
              </a:solidFill>
              <a:effectLst>
                <a:outerShdw blurRad="38100" dist="19050" dir="2700000" algn="tl" rotWithShape="0">
                  <a:schemeClr val="dk1">
                    <a:alpha val="40000"/>
                  </a:schemeClr>
                </a:outerShdw>
              </a:effectLst>
              <a:cs typeface="Arial" panose="020B0604020202020204" pitchFamily="34" charset="0"/>
            </a:endParaRPr>
          </a:p>
        </p:txBody>
      </p:sp>
    </p:spTree>
    <p:extLst>
      <p:ext uri="{BB962C8B-B14F-4D97-AF65-F5344CB8AC3E}">
        <p14:creationId xmlns:p14="http://schemas.microsoft.com/office/powerpoint/2010/main" val="26022488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Plaza Apartments</a:t>
            </a:r>
            <a:endParaRPr lang="en-US" cap="small"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 y="1219200"/>
            <a:ext cx="4114800" cy="2743200"/>
          </a:xfrm>
          <a:prstGeom prst="rect">
            <a:avLst/>
          </a:prstGeom>
          <a:ln>
            <a:solidFill>
              <a:srgbClr val="FF0000"/>
            </a:solidFill>
          </a:ln>
        </p:spPr>
      </p:pic>
      <p:sp>
        <p:nvSpPr>
          <p:cNvPr id="5" name="TextBox 4"/>
          <p:cNvSpPr txBox="1"/>
          <p:nvPr/>
        </p:nvSpPr>
        <p:spPr>
          <a:xfrm>
            <a:off x="5638800" y="2286000"/>
            <a:ext cx="1905000" cy="369332"/>
          </a:xfrm>
          <a:prstGeom prst="rect">
            <a:avLst/>
          </a:prstGeom>
          <a:noFill/>
        </p:spPr>
        <p:txBody>
          <a:bodyPr wrap="square" rtlCol="0">
            <a:spAutoFit/>
          </a:bodyPr>
          <a:lstStyle/>
          <a:p>
            <a:endParaRPr lang="en-US" dirty="0"/>
          </a:p>
        </p:txBody>
      </p:sp>
      <p:sp>
        <p:nvSpPr>
          <p:cNvPr id="6" name="TextBox 5"/>
          <p:cNvSpPr txBox="1"/>
          <p:nvPr/>
        </p:nvSpPr>
        <p:spPr>
          <a:xfrm>
            <a:off x="5638800" y="1371600"/>
            <a:ext cx="3124200" cy="5909310"/>
          </a:xfrm>
          <a:prstGeom prst="rect">
            <a:avLst/>
          </a:prstGeom>
          <a:noFill/>
        </p:spPr>
        <p:txBody>
          <a:bodyPr wrap="square" rtlCol="0">
            <a:spAutoFit/>
          </a:bodyPr>
          <a:lstStyle/>
          <a:p>
            <a:pPr marL="285750" indent="-285750">
              <a:buFont typeface="Arial" panose="020B0604020202020204" pitchFamily="34" charset="0"/>
              <a:buChar char="•"/>
            </a:pPr>
            <a:r>
              <a:rPr lang="en-US" dirty="0" smtClean="0"/>
              <a:t>Layered Tarrant County HOME funding with private financing</a:t>
            </a:r>
          </a:p>
          <a:p>
            <a:pPr marL="285750" indent="-285750">
              <a:buFont typeface="Arial" panose="020B0604020202020204" pitchFamily="34" charset="0"/>
              <a:buChar char="•"/>
            </a:pPr>
            <a:r>
              <a:rPr lang="en-US" dirty="0" smtClean="0"/>
              <a:t>Focused on increasing energy efficiency with new </a:t>
            </a:r>
            <a:r>
              <a:rPr lang="en-US" dirty="0" smtClean="0"/>
              <a:t>HVAC </a:t>
            </a:r>
            <a:r>
              <a:rPr lang="en-US" dirty="0" smtClean="0"/>
              <a:t>systems, windows, doors and insulation</a:t>
            </a:r>
          </a:p>
          <a:p>
            <a:pPr marL="285750" indent="-285750">
              <a:buFont typeface="Arial" panose="020B0604020202020204" pitchFamily="34" charset="0"/>
              <a:buChar char="•"/>
            </a:pPr>
            <a:r>
              <a:rPr lang="en-US" dirty="0" smtClean="0"/>
              <a:t>Created new ADA units to increase opportunity for special needs housing</a:t>
            </a:r>
          </a:p>
          <a:p>
            <a:pPr marL="285750" indent="-285750">
              <a:buFont typeface="Arial" panose="020B0604020202020204" pitchFamily="34" charset="0"/>
              <a:buChar char="•"/>
            </a:pPr>
            <a:r>
              <a:rPr lang="en-US" dirty="0" smtClean="0"/>
              <a:t>Unique location with access to public transportation</a:t>
            </a:r>
          </a:p>
          <a:p>
            <a:pPr marL="285750" indent="-285750">
              <a:buFont typeface="Arial" panose="020B0604020202020204" pitchFamily="34" charset="0"/>
              <a:buChar char="•"/>
            </a:pPr>
            <a:r>
              <a:rPr lang="en-US" dirty="0" smtClean="0"/>
              <a:t>Partnered with new Walmart for tenant recruitment</a:t>
            </a:r>
          </a:p>
          <a:p>
            <a:pPr marL="285750" indent="-285750">
              <a:buFont typeface="Arial" panose="020B0604020202020204" pitchFamily="34" charset="0"/>
              <a:buChar char="•"/>
            </a:pPr>
            <a:r>
              <a:rPr lang="en-US" dirty="0" smtClean="0"/>
              <a:t>Enrichment programs for financial literacy and credit counseling</a:t>
            </a:r>
          </a:p>
          <a:p>
            <a:pPr>
              <a:buFont typeface="Arial" pitchFamily="34" charset="0"/>
              <a:buChar char="•"/>
            </a:pPr>
            <a:endParaRPr lang="en-US" dirty="0" smtClean="0"/>
          </a:p>
          <a:p>
            <a:pPr>
              <a:buFont typeface="Arial" pitchFamily="34" charset="0"/>
              <a:buChar char="•"/>
            </a:pPr>
            <a:endParaRPr lang="en-US" dirty="0" smtClean="0"/>
          </a:p>
          <a:p>
            <a:endParaRPr lang="en-US" dirty="0"/>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30000"/>
          <a:stretch/>
        </p:blipFill>
        <p:spPr>
          <a:xfrm>
            <a:off x="3300269" y="3581400"/>
            <a:ext cx="2143292" cy="2667000"/>
          </a:xfrm>
          <a:prstGeom prst="rect">
            <a:avLst/>
          </a:prstGeom>
          <a:ln>
            <a:solidFill>
              <a:srgbClr val="FF0000"/>
            </a:solidFill>
          </a:ln>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12472" t="31111" b="22223"/>
          <a:stretch/>
        </p:blipFill>
        <p:spPr>
          <a:xfrm>
            <a:off x="468533" y="3733800"/>
            <a:ext cx="2808067" cy="2661407"/>
          </a:xfrm>
          <a:prstGeom prst="rect">
            <a:avLst/>
          </a:prstGeom>
          <a:ln>
            <a:solidFill>
              <a:srgbClr val="FF0000"/>
            </a:solidFill>
          </a:ln>
        </p:spPr>
      </p:pic>
    </p:spTree>
    <p:extLst>
      <p:ext uri="{BB962C8B-B14F-4D97-AF65-F5344CB8AC3E}">
        <p14:creationId xmlns:p14="http://schemas.microsoft.com/office/powerpoint/2010/main" val="12273124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Generating CHDO Income</a:t>
            </a:r>
            <a:endParaRPr lang="en-US" cap="small" dirty="0"/>
          </a:p>
        </p:txBody>
      </p:sp>
      <p:sp>
        <p:nvSpPr>
          <p:cNvPr id="8" name="TextBox 7"/>
          <p:cNvSpPr txBox="1"/>
          <p:nvPr/>
        </p:nvSpPr>
        <p:spPr>
          <a:xfrm>
            <a:off x="381000" y="990600"/>
            <a:ext cx="8001000" cy="1323439"/>
          </a:xfrm>
          <a:prstGeom prst="rect">
            <a:avLst/>
          </a:prstGeom>
          <a:noFill/>
        </p:spPr>
        <p:txBody>
          <a:bodyPr wrap="square" rtlCol="0">
            <a:spAutoFit/>
          </a:bodyPr>
          <a:lstStyle/>
          <a:p>
            <a:r>
              <a:rPr lang="en-US" sz="2000" dirty="0" smtClean="0"/>
              <a:t>Operating expenses not covered by CHDO funds, foundations and donors contribute to program and services instead of capacity building, thus CHDOs are tasked with finding alternatives sources of income to support operations.</a:t>
            </a:r>
            <a:endParaRPr lang="en-US" sz="2000" dirty="0"/>
          </a:p>
        </p:txBody>
      </p:sp>
      <p:sp>
        <p:nvSpPr>
          <p:cNvPr id="5" name="TextBox 4"/>
          <p:cNvSpPr txBox="1"/>
          <p:nvPr/>
        </p:nvSpPr>
        <p:spPr>
          <a:xfrm>
            <a:off x="1066800" y="2213295"/>
            <a:ext cx="3733800" cy="2831544"/>
          </a:xfrm>
          <a:prstGeom prst="rect">
            <a:avLst/>
          </a:prstGeom>
          <a:noFill/>
        </p:spPr>
        <p:txBody>
          <a:bodyPr wrap="square" rtlCol="0">
            <a:spAutoFit/>
          </a:bodyPr>
          <a:lstStyle/>
          <a:p>
            <a:r>
              <a:rPr lang="en-US" sz="2000" dirty="0" smtClean="0">
                <a:solidFill>
                  <a:srgbClr val="FF0000"/>
                </a:solidFill>
              </a:rPr>
              <a:t>CHDO expenses:</a:t>
            </a:r>
          </a:p>
          <a:p>
            <a:pPr>
              <a:buFont typeface="Arial" pitchFamily="34" charset="0"/>
              <a:buChar char="•"/>
            </a:pPr>
            <a:r>
              <a:rPr lang="en-US" sz="2000" dirty="0" smtClean="0"/>
              <a:t>Annual audit</a:t>
            </a:r>
          </a:p>
          <a:p>
            <a:pPr>
              <a:buFont typeface="Arial" pitchFamily="34" charset="0"/>
              <a:buChar char="•"/>
            </a:pPr>
            <a:r>
              <a:rPr lang="en-US" sz="2000" dirty="0" smtClean="0"/>
              <a:t>Insurance – General Liability, Construction, Crime, D&amp;O, Health</a:t>
            </a:r>
          </a:p>
          <a:p>
            <a:pPr>
              <a:buFont typeface="Arial" pitchFamily="34" charset="0"/>
              <a:buChar char="•"/>
            </a:pPr>
            <a:r>
              <a:rPr lang="en-US" sz="2000" dirty="0" smtClean="0"/>
              <a:t>Salaries (paid employees vs. volunteers)</a:t>
            </a:r>
          </a:p>
          <a:p>
            <a:pPr>
              <a:buFont typeface="Arial" pitchFamily="34" charset="0"/>
              <a:buChar char="•"/>
            </a:pPr>
            <a:r>
              <a:rPr lang="en-US" sz="2000" dirty="0" smtClean="0"/>
              <a:t>Office, utilities, equipment, technology</a:t>
            </a:r>
          </a:p>
          <a:p>
            <a:pPr>
              <a:buFont typeface="Arial" pitchFamily="34" charset="0"/>
              <a:buChar char="•"/>
            </a:pPr>
            <a:endParaRPr lang="en-US" dirty="0"/>
          </a:p>
        </p:txBody>
      </p:sp>
      <p:sp>
        <p:nvSpPr>
          <p:cNvPr id="13" name="TextBox 12"/>
          <p:cNvSpPr txBox="1"/>
          <p:nvPr/>
        </p:nvSpPr>
        <p:spPr>
          <a:xfrm>
            <a:off x="1524000" y="4876800"/>
            <a:ext cx="5943600" cy="1631216"/>
          </a:xfrm>
          <a:prstGeom prst="rect">
            <a:avLst/>
          </a:prstGeom>
          <a:noFill/>
        </p:spPr>
        <p:txBody>
          <a:bodyPr wrap="square" rtlCol="0">
            <a:spAutoFit/>
          </a:bodyPr>
          <a:lstStyle/>
          <a:p>
            <a:r>
              <a:rPr lang="en-US" sz="2000" dirty="0" smtClean="0">
                <a:solidFill>
                  <a:srgbClr val="FF0000"/>
                </a:solidFill>
              </a:rPr>
              <a:t>Potential Income Sources:</a:t>
            </a:r>
          </a:p>
          <a:p>
            <a:pPr>
              <a:buFont typeface="Arial" pitchFamily="34" charset="0"/>
              <a:buChar char="•"/>
            </a:pPr>
            <a:r>
              <a:rPr lang="en-US" sz="2000" dirty="0" smtClean="0"/>
              <a:t>Developer fee income</a:t>
            </a:r>
          </a:p>
          <a:p>
            <a:pPr>
              <a:buFont typeface="Arial" pitchFamily="34" charset="0"/>
              <a:buChar char="•"/>
            </a:pPr>
            <a:r>
              <a:rPr lang="en-US" sz="2000" dirty="0" smtClean="0"/>
              <a:t>Program income generated from multifamily assets</a:t>
            </a:r>
          </a:p>
          <a:p>
            <a:pPr>
              <a:buFont typeface="Arial" pitchFamily="34" charset="0"/>
              <a:buChar char="•"/>
            </a:pPr>
            <a:r>
              <a:rPr lang="en-US" sz="2000" dirty="0" smtClean="0"/>
              <a:t>Development activities utilizing CHDO’s own capital</a:t>
            </a:r>
          </a:p>
          <a:p>
            <a:pPr>
              <a:buFont typeface="Arial" pitchFamily="34" charset="0"/>
              <a:buChar char="•"/>
            </a:pPr>
            <a:r>
              <a:rPr lang="en-US" sz="2000" dirty="0" smtClean="0"/>
              <a:t>Social Enterprise</a:t>
            </a:r>
            <a:endParaRPr lang="en-US" sz="2000" dirty="0"/>
          </a:p>
        </p:txBody>
      </p:sp>
      <p:sp>
        <p:nvSpPr>
          <p:cNvPr id="14" name="TextBox 13"/>
          <p:cNvSpPr txBox="1"/>
          <p:nvPr/>
        </p:nvSpPr>
        <p:spPr>
          <a:xfrm>
            <a:off x="4953000" y="2209800"/>
            <a:ext cx="3657600" cy="2862322"/>
          </a:xfrm>
          <a:prstGeom prst="rect">
            <a:avLst/>
          </a:prstGeom>
          <a:noFill/>
        </p:spPr>
        <p:txBody>
          <a:bodyPr wrap="square" rtlCol="0">
            <a:spAutoFit/>
          </a:bodyPr>
          <a:lstStyle/>
          <a:p>
            <a:r>
              <a:rPr lang="en-US" sz="2000" dirty="0" smtClean="0">
                <a:solidFill>
                  <a:srgbClr val="FF0000"/>
                </a:solidFill>
              </a:rPr>
              <a:t>CHDO challenges:</a:t>
            </a:r>
          </a:p>
          <a:p>
            <a:pPr>
              <a:buFont typeface="Arial" pitchFamily="34" charset="0"/>
              <a:buChar char="•"/>
            </a:pPr>
            <a:r>
              <a:rPr lang="en-US" sz="2000" dirty="0" smtClean="0"/>
              <a:t>Target areas, crime</a:t>
            </a:r>
          </a:p>
          <a:p>
            <a:pPr>
              <a:buFont typeface="Arial" pitchFamily="34" charset="0"/>
              <a:buChar char="•"/>
            </a:pPr>
            <a:r>
              <a:rPr lang="en-US" sz="2000" dirty="0" smtClean="0"/>
              <a:t>Divided support</a:t>
            </a:r>
          </a:p>
          <a:p>
            <a:pPr>
              <a:buFont typeface="Arial" pitchFamily="34" charset="0"/>
              <a:buChar char="•"/>
            </a:pPr>
            <a:r>
              <a:rPr lang="en-US" sz="2000" dirty="0"/>
              <a:t>HOME regulations, Davis Bacon, Section </a:t>
            </a:r>
            <a:r>
              <a:rPr lang="en-US" sz="2000" dirty="0" smtClean="0"/>
              <a:t>3</a:t>
            </a:r>
          </a:p>
          <a:p>
            <a:pPr>
              <a:buFont typeface="Arial" pitchFamily="34" charset="0"/>
              <a:buChar char="•"/>
            </a:pPr>
            <a:r>
              <a:rPr lang="en-US" sz="2000" dirty="0" smtClean="0"/>
              <a:t>Design standards</a:t>
            </a:r>
          </a:p>
          <a:p>
            <a:pPr>
              <a:buFont typeface="Arial" pitchFamily="34" charset="0"/>
              <a:buChar char="•"/>
            </a:pPr>
            <a:r>
              <a:rPr lang="en-US" sz="2000" dirty="0" smtClean="0"/>
              <a:t>Match requirement</a:t>
            </a:r>
          </a:p>
          <a:p>
            <a:pPr>
              <a:buFont typeface="Arial" pitchFamily="34" charset="0"/>
              <a:buChar char="•"/>
            </a:pPr>
            <a:r>
              <a:rPr lang="en-US" sz="2000" dirty="0" smtClean="0"/>
              <a:t>Audits, monitoring visits</a:t>
            </a:r>
          </a:p>
          <a:p>
            <a:pPr>
              <a:buFont typeface="Arial" pitchFamily="34" charset="0"/>
              <a:buChar char="•"/>
            </a:pPr>
            <a:r>
              <a:rPr lang="en-US" sz="2000" dirty="0" smtClean="0"/>
              <a:t>Challenging buyers</a:t>
            </a:r>
          </a:p>
        </p:txBody>
      </p:sp>
    </p:spTree>
    <p:extLst>
      <p:ext uri="{BB962C8B-B14F-4D97-AF65-F5344CB8AC3E}">
        <p14:creationId xmlns:p14="http://schemas.microsoft.com/office/powerpoint/2010/main" val="39750947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15962"/>
          </a:xfrm>
          <a:solidFill>
            <a:schemeClr val="bg2">
              <a:lumMod val="50000"/>
            </a:schemeClr>
          </a:solidFill>
        </p:spPr>
        <p:txBody>
          <a:bodyPr>
            <a:normAutofit fontScale="90000"/>
          </a:bodyPr>
          <a:lstStyle/>
          <a:p>
            <a:r>
              <a:rPr lang="en-US" cap="small" dirty="0" smtClean="0"/>
              <a:t>Best Practices – Lessons Learned</a:t>
            </a:r>
            <a:endParaRPr lang="en-US" cap="small" dirty="0"/>
          </a:p>
        </p:txBody>
      </p:sp>
      <p:sp>
        <p:nvSpPr>
          <p:cNvPr id="8" name="TextBox 7"/>
          <p:cNvSpPr txBox="1"/>
          <p:nvPr/>
        </p:nvSpPr>
        <p:spPr>
          <a:xfrm>
            <a:off x="457200" y="1066800"/>
            <a:ext cx="8001000" cy="6093976"/>
          </a:xfrm>
          <a:prstGeom prst="rect">
            <a:avLst/>
          </a:prstGeom>
          <a:noFill/>
        </p:spPr>
        <p:txBody>
          <a:bodyPr wrap="square" rtlCol="0">
            <a:spAutoFit/>
          </a:bodyPr>
          <a:lstStyle/>
          <a:p>
            <a:pPr marL="342900" indent="-342900">
              <a:lnSpc>
                <a:spcPct val="150000"/>
              </a:lnSpc>
              <a:buFont typeface="Arial" pitchFamily="34" charset="0"/>
              <a:buChar char="•"/>
            </a:pPr>
            <a:r>
              <a:rPr lang="en-US" sz="2000" dirty="0" smtClean="0"/>
              <a:t>Neighborhood meetings / Charrettes / NIMBY education</a:t>
            </a:r>
          </a:p>
          <a:p>
            <a:pPr marL="342900" indent="-342900">
              <a:lnSpc>
                <a:spcPct val="150000"/>
              </a:lnSpc>
              <a:buFont typeface="Arial" pitchFamily="34" charset="0"/>
              <a:buChar char="•"/>
            </a:pPr>
            <a:r>
              <a:rPr lang="en-US" sz="2000" dirty="0" smtClean="0"/>
              <a:t>Public official support</a:t>
            </a:r>
          </a:p>
          <a:p>
            <a:pPr marL="342900" indent="-342900">
              <a:lnSpc>
                <a:spcPct val="150000"/>
              </a:lnSpc>
              <a:buFont typeface="Arial" pitchFamily="34" charset="0"/>
              <a:buChar char="•"/>
            </a:pPr>
            <a:r>
              <a:rPr lang="en-US" sz="2000" dirty="0" smtClean="0"/>
              <a:t>Leverage/Layer financial resources</a:t>
            </a:r>
          </a:p>
          <a:p>
            <a:pPr marL="342900" indent="-342900">
              <a:lnSpc>
                <a:spcPct val="150000"/>
              </a:lnSpc>
              <a:buFont typeface="Arial" pitchFamily="34" charset="0"/>
              <a:buChar char="•"/>
            </a:pPr>
            <a:r>
              <a:rPr lang="en-US" sz="2000" dirty="0" smtClean="0"/>
              <a:t>PJ staff support / Inter-department collaboration / Technical </a:t>
            </a:r>
          </a:p>
          <a:p>
            <a:pPr>
              <a:lnSpc>
                <a:spcPct val="150000"/>
              </a:lnSpc>
            </a:pPr>
            <a:r>
              <a:rPr lang="en-US" sz="2000" dirty="0"/>
              <a:t> </a:t>
            </a:r>
            <a:r>
              <a:rPr lang="en-US" sz="2000" dirty="0" smtClean="0"/>
              <a:t>     assistance vs. punitive action</a:t>
            </a:r>
          </a:p>
          <a:p>
            <a:pPr marL="342900" indent="-342900">
              <a:lnSpc>
                <a:spcPct val="150000"/>
              </a:lnSpc>
              <a:buFont typeface="Arial" pitchFamily="34" charset="0"/>
              <a:buChar char="•"/>
            </a:pPr>
            <a:r>
              <a:rPr lang="en-US" sz="2000" dirty="0" smtClean="0"/>
              <a:t>Know your market for design, floor plan, amenities and </a:t>
            </a:r>
            <a:r>
              <a:rPr lang="en-US" sz="2000" dirty="0" smtClean="0"/>
              <a:t>pre-sell</a:t>
            </a:r>
            <a:endParaRPr lang="en-US" sz="2000" dirty="0" smtClean="0"/>
          </a:p>
          <a:p>
            <a:pPr marL="342900" indent="-342900">
              <a:lnSpc>
                <a:spcPct val="150000"/>
              </a:lnSpc>
              <a:buFont typeface="Arial" pitchFamily="34" charset="0"/>
              <a:buChar char="•"/>
            </a:pPr>
            <a:r>
              <a:rPr lang="en-US" sz="2000" dirty="0"/>
              <a:t>Enterprise Green Communities </a:t>
            </a:r>
            <a:r>
              <a:rPr lang="en-US" sz="2000" dirty="0" smtClean="0"/>
              <a:t>Criteria</a:t>
            </a:r>
          </a:p>
          <a:p>
            <a:pPr marL="342900" indent="-342900">
              <a:lnSpc>
                <a:spcPct val="150000"/>
              </a:lnSpc>
              <a:buFont typeface="Arial" pitchFamily="34" charset="0"/>
              <a:buChar char="•"/>
            </a:pPr>
            <a:r>
              <a:rPr lang="en-US" sz="2000" dirty="0" smtClean="0"/>
              <a:t>Construction Security - HVAC </a:t>
            </a:r>
            <a:r>
              <a:rPr lang="en-US" sz="2000" dirty="0"/>
              <a:t>Cages, Barrel </a:t>
            </a:r>
            <a:r>
              <a:rPr lang="en-US" sz="2000" dirty="0" smtClean="0"/>
              <a:t>Alarms, Storage </a:t>
            </a:r>
          </a:p>
          <a:p>
            <a:pPr>
              <a:lnSpc>
                <a:spcPct val="150000"/>
              </a:lnSpc>
            </a:pPr>
            <a:r>
              <a:rPr lang="en-US" sz="2000" dirty="0" smtClean="0"/>
              <a:t>      Trailer, Work with Neighborhood PD, Builder’s Risk Insurance</a:t>
            </a:r>
            <a:endParaRPr lang="en-US" sz="2000" dirty="0"/>
          </a:p>
          <a:p>
            <a:pPr marL="342900" indent="-342900">
              <a:lnSpc>
                <a:spcPct val="150000"/>
              </a:lnSpc>
              <a:buFont typeface="Arial" pitchFamily="34" charset="0"/>
              <a:buChar char="•"/>
            </a:pPr>
            <a:r>
              <a:rPr lang="en-US" sz="2000" dirty="0" smtClean="0"/>
              <a:t>Marketing</a:t>
            </a:r>
          </a:p>
          <a:p>
            <a:pPr marL="342900" indent="-342900">
              <a:lnSpc>
                <a:spcPct val="150000"/>
              </a:lnSpc>
              <a:buFont typeface="Arial" pitchFamily="34" charset="0"/>
              <a:buChar char="•"/>
            </a:pPr>
            <a:r>
              <a:rPr lang="en-US" sz="2000" dirty="0" smtClean="0"/>
              <a:t>Partnerships</a:t>
            </a:r>
          </a:p>
          <a:p>
            <a:pPr>
              <a:buFont typeface="Arial" pitchFamily="34" charset="0"/>
              <a:buChar char="•"/>
            </a:pPr>
            <a:endParaRPr lang="en-US" sz="2000" dirty="0" smtClean="0"/>
          </a:p>
          <a:p>
            <a:pPr>
              <a:buFont typeface="Arial" pitchFamily="34" charset="0"/>
              <a:buChar char="•"/>
            </a:pPr>
            <a:endParaRPr lang="en-US" sz="2000" dirty="0" smtClean="0"/>
          </a:p>
          <a:p>
            <a:pPr>
              <a:buFont typeface="Arial" pitchFamily="34" charset="0"/>
              <a:buChar char="•"/>
            </a:pPr>
            <a:endParaRPr lang="en-US" sz="2000"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0000" t="17778" r="79167" b="28889"/>
          <a:stretch/>
        </p:blipFill>
        <p:spPr>
          <a:xfrm>
            <a:off x="7620000" y="1752600"/>
            <a:ext cx="990600" cy="3657600"/>
          </a:xfrm>
          <a:prstGeom prst="rect">
            <a:avLst/>
          </a:prstGeom>
          <a:ln>
            <a:solidFill>
              <a:srgbClr val="FF0000"/>
            </a:solidFill>
          </a:ln>
        </p:spPr>
      </p:pic>
    </p:spTree>
    <p:extLst>
      <p:ext uri="{BB962C8B-B14F-4D97-AF65-F5344CB8AC3E}">
        <p14:creationId xmlns:p14="http://schemas.microsoft.com/office/powerpoint/2010/main" val="3975094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 y="990600"/>
            <a:ext cx="4800600" cy="369332"/>
          </a:xfrm>
          <a:prstGeom prst="rect">
            <a:avLst/>
          </a:prstGeom>
          <a:noFill/>
        </p:spPr>
        <p:txBody>
          <a:bodyPr wrap="square" rtlCol="0">
            <a:spAutoFit/>
          </a:bodyPr>
          <a:lstStyle/>
          <a:p>
            <a:r>
              <a:rPr lang="en-US" dirty="0" smtClean="0">
                <a:solidFill>
                  <a:schemeClr val="bg2">
                    <a:lumMod val="25000"/>
                  </a:schemeClr>
                </a:solidFill>
              </a:rPr>
              <a:t>To request additional information please contact:</a:t>
            </a:r>
            <a:endParaRPr lang="en-US" dirty="0">
              <a:solidFill>
                <a:schemeClr val="bg2">
                  <a:lumMod val="25000"/>
                </a:schemeClr>
              </a:solidFill>
            </a:endParaRPr>
          </a:p>
        </p:txBody>
      </p:sp>
      <p:sp>
        <p:nvSpPr>
          <p:cNvPr id="5" name="Rectangle 9"/>
          <p:cNvSpPr>
            <a:spLocks noChangeArrowheads="1"/>
          </p:cNvSpPr>
          <p:nvPr/>
        </p:nvSpPr>
        <p:spPr bwMode="auto">
          <a:xfrm>
            <a:off x="381000" y="1752600"/>
            <a:ext cx="3690306" cy="2108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bg2">
                    <a:lumMod val="25000"/>
                  </a:schemeClr>
                </a:solidFill>
                <a:effectLst/>
                <a:latin typeface="Calibri"/>
                <a:ea typeface="Calibri" pitchFamily="34" charset="0"/>
                <a:cs typeface="Calibri" pitchFamily="34" charset="0"/>
              </a:rPr>
              <a:t>                   </a:t>
            </a:r>
            <a:r>
              <a:rPr kumimoji="0" lang="en-US" sz="1600" b="0" i="0" u="none" strike="noStrike" cap="none" normalizeH="0" baseline="0" dirty="0" smtClean="0">
                <a:ln>
                  <a:noFill/>
                </a:ln>
                <a:solidFill>
                  <a:schemeClr val="bg2">
                    <a:lumMod val="25000"/>
                  </a:schemeClr>
                </a:solidFill>
                <a:effectLst/>
                <a:latin typeface="Palatino Linotype" pitchFamily="18" charset="0"/>
                <a:ea typeface="Calibri" pitchFamily="34" charset="0"/>
                <a:cs typeface="Calibri" pitchFamily="34" charset="0"/>
              </a:rPr>
              <a:t> </a:t>
            </a:r>
            <a:endParaRPr kumimoji="0" lang="en-US" sz="1100" b="0" i="0" u="none" strike="noStrike" cap="none" normalizeH="0" baseline="0" dirty="0" smtClean="0">
              <a:ln>
                <a:noFill/>
              </a:ln>
              <a:solidFill>
                <a:schemeClr val="bg2">
                  <a:lumMod val="25000"/>
                </a:schemeClr>
              </a:solidFill>
              <a:effectLst/>
              <a:latin typeface="Arial" pitchFamily="34" charset="0"/>
              <a:cs typeface="Arial" pitchFamily="34" charset="0"/>
            </a:endParaRPr>
          </a:p>
          <a:p>
            <a:pPr lvl="0" eaLnBrk="0" fontAlgn="base" hangingPunct="0">
              <a:spcBef>
                <a:spcPct val="0"/>
              </a:spcBef>
              <a:spcAft>
                <a:spcPct val="0"/>
              </a:spcAft>
            </a:pPr>
            <a:r>
              <a:rPr lang="en-US" sz="1400" b="1" dirty="0" smtClean="0">
                <a:solidFill>
                  <a:schemeClr val="bg2">
                    <a:lumMod val="25000"/>
                  </a:schemeClr>
                </a:solidFill>
                <a:latin typeface="Arial" pitchFamily="34" charset="0"/>
                <a:ea typeface="Calibri" pitchFamily="34" charset="0"/>
                <a:cs typeface="Arial" pitchFamily="34" charset="0"/>
              </a:rPr>
              <a:t>Donna VanNess</a:t>
            </a:r>
            <a:r>
              <a:rPr lang="en-US" sz="1400" dirty="0" smtClean="0">
                <a:solidFill>
                  <a:schemeClr val="bg2">
                    <a:lumMod val="25000"/>
                  </a:schemeClr>
                </a:solidFill>
                <a:ea typeface="Calibri" pitchFamily="34" charset="0"/>
                <a:cs typeface="Arial" pitchFamily="34" charset="0"/>
              </a:rPr>
              <a:t>–</a:t>
            </a:r>
            <a:r>
              <a:rPr lang="en-US" sz="1400" dirty="0" smtClean="0">
                <a:solidFill>
                  <a:schemeClr val="bg2">
                    <a:lumMod val="25000"/>
                  </a:schemeClr>
                </a:solidFill>
                <a:latin typeface="Arial" pitchFamily="34" charset="0"/>
                <a:ea typeface="Calibri" pitchFamily="34" charset="0"/>
                <a:cs typeface="Arial" pitchFamily="34" charset="0"/>
              </a:rPr>
              <a:t> President</a:t>
            </a:r>
          </a:p>
          <a:p>
            <a:pPr lvl="0" eaLnBrk="0" fontAlgn="base" hangingPunct="0">
              <a:spcBef>
                <a:spcPct val="0"/>
              </a:spcBef>
              <a:spcAft>
                <a:spcPct val="0"/>
              </a:spcAft>
            </a:pPr>
            <a:endParaRPr kumimoji="0" lang="en-US" sz="900" b="0"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rPr>
              <a:t>3204 Collinsworth St., Fort Worth, TX 76107</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rPr>
              <a:t/>
            </a:r>
            <a:br>
              <a:rPr kumimoji="0" lang="en-US" sz="1400" b="0"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rPr>
            </a:br>
            <a:r>
              <a:rPr kumimoji="0" lang="en-US" sz="1400" b="1"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rPr>
              <a:t>p</a:t>
            </a:r>
            <a:r>
              <a:rPr kumimoji="0" lang="en-US" sz="1400" b="0" i="0" u="none" strike="noStrike" cap="none" normalizeH="0" baseline="0" dirty="0" smtClean="0">
                <a:ln>
                  <a:noFill/>
                </a:ln>
                <a:solidFill>
                  <a:schemeClr val="bg2">
                    <a:lumMod val="25000"/>
                  </a:schemeClr>
                </a:solidFill>
                <a:effectLst/>
                <a:latin typeface="Arial" pitchFamily="34" charset="0"/>
                <a:ea typeface="Calibri" pitchFamily="34" charset="0"/>
                <a:cs typeface="Arial" pitchFamily="34" charset="0"/>
              </a:rPr>
              <a:t> 817.924.5091 ext.110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0" i="0" u="none" strike="noStrike" cap="none" normalizeH="0" baseline="0" dirty="0" smtClean="0">
              <a:ln>
                <a:noFill/>
              </a:ln>
              <a:solidFill>
                <a:schemeClr val="bg1">
                  <a:lumMod val="50000"/>
                </a:schemeClr>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1400" u="sng" dirty="0" smtClean="0">
                <a:solidFill>
                  <a:schemeClr val="bg1">
                    <a:lumMod val="50000"/>
                  </a:schemeClr>
                </a:solidFill>
                <a:latin typeface="Arial" pitchFamily="34" charset="0"/>
                <a:ea typeface="Calibri" pitchFamily="34" charset="0"/>
                <a:cs typeface="Arial" pitchFamily="34" charset="0"/>
                <a:hlinkClick r:id="rId2"/>
              </a:rPr>
              <a:t>donna@tchp.net</a:t>
            </a:r>
            <a:endParaRPr lang="en-US" sz="1400" u="sng" dirty="0" smtClean="0">
              <a:solidFill>
                <a:schemeClr val="bg1">
                  <a:lumMod val="50000"/>
                </a:schemeClr>
              </a:solidFill>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bg1">
                    <a:lumMod val="50000"/>
                  </a:schemeClr>
                </a:solidFill>
                <a:effectLst/>
                <a:latin typeface="Arial" pitchFamily="34" charset="0"/>
                <a:ea typeface="Calibri" pitchFamily="34" charset="0"/>
                <a:cs typeface="Arial" pitchFamily="34" charset="0"/>
                <a:hlinkClick r:id="rId3"/>
              </a:rPr>
              <a:t>www.tchp.net</a:t>
            </a:r>
            <a:endParaRPr kumimoji="0" lang="en-US" sz="1400" b="0" i="0" u="none" strike="noStrike" cap="none" normalizeH="0" baseline="0" dirty="0" smtClean="0">
              <a:ln>
                <a:noFill/>
              </a:ln>
              <a:solidFill>
                <a:schemeClr val="bg1">
                  <a:lumMod val="50000"/>
                </a:schemeClr>
              </a:solidFill>
              <a:effectLst/>
              <a:latin typeface="Arial" pitchFamily="34" charset="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62600" y="4097835"/>
            <a:ext cx="3357775" cy="2379165"/>
          </a:xfrm>
          <a:prstGeom prst="rect">
            <a:avLst/>
          </a:prstGeom>
        </p:spPr>
      </p:pic>
    </p:spTree>
    <p:extLst>
      <p:ext uri="{BB962C8B-B14F-4D97-AF65-F5344CB8AC3E}">
        <p14:creationId xmlns:p14="http://schemas.microsoft.com/office/powerpoint/2010/main" val="6928105"/>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5553</TotalTime>
  <Words>693</Words>
  <Application>Microsoft Office PowerPoint</Application>
  <PresentationFormat>On-screen Show (4:3)</PresentationFormat>
  <Paragraphs>126</Paragraphs>
  <Slides>12</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Arial Narrow</vt:lpstr>
      <vt:lpstr>Calibri</vt:lpstr>
      <vt:lpstr>Palatino Linotype</vt:lpstr>
      <vt:lpstr>Custom Design</vt:lpstr>
      <vt:lpstr>DJM Sourcing</vt:lpstr>
      <vt:lpstr>About TCHP</vt:lpstr>
      <vt:lpstr>Single Family Development Resources</vt:lpstr>
      <vt:lpstr>CHDO Project Examples Jordan Lane New Construction</vt:lpstr>
      <vt:lpstr>Hillside ‘Green’ Revitalization Project</vt:lpstr>
      <vt:lpstr>Hillside ‘Green’ Revitalization Project</vt:lpstr>
      <vt:lpstr>Homes with Honor Veteran Program</vt:lpstr>
      <vt:lpstr>Beaty Street Apartments</vt:lpstr>
      <vt:lpstr>Plaza Apartments</vt:lpstr>
      <vt:lpstr>Generating CHDO Income</vt:lpstr>
      <vt:lpstr>Best Practices – Lessons Learned</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Donna VanNess</cp:lastModifiedBy>
  <cp:revision>340</cp:revision>
  <cp:lastPrinted>2012-09-14T17:06:01Z</cp:lastPrinted>
  <dcterms:created xsi:type="dcterms:W3CDTF">2012-05-23T14:06:16Z</dcterms:created>
  <dcterms:modified xsi:type="dcterms:W3CDTF">2015-07-07T15:20:55Z</dcterms:modified>
</cp:coreProperties>
</file>