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ink/ink2.xml" ContentType="application/inkml+xml"/>
  <Override PartName="/ppt/ink/ink3.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73" r:id="rId2"/>
    <p:sldId id="349" r:id="rId3"/>
    <p:sldId id="322" r:id="rId4"/>
    <p:sldId id="336" r:id="rId5"/>
    <p:sldId id="359" r:id="rId6"/>
    <p:sldId id="320" r:id="rId7"/>
    <p:sldId id="357" r:id="rId8"/>
    <p:sldId id="257" r:id="rId9"/>
    <p:sldId id="350" r:id="rId10"/>
    <p:sldId id="326" r:id="rId11"/>
    <p:sldId id="332" r:id="rId12"/>
    <p:sldId id="333" r:id="rId13"/>
    <p:sldId id="344" r:id="rId14"/>
    <p:sldId id="343" r:id="rId15"/>
    <p:sldId id="353" r:id="rId16"/>
    <p:sldId id="341" r:id="rId17"/>
    <p:sldId id="261" r:id="rId18"/>
    <p:sldId id="335" r:id="rId19"/>
    <p:sldId id="352" r:id="rId20"/>
    <p:sldId id="360" r:id="rId21"/>
    <p:sldId id="361" r:id="rId22"/>
    <p:sldId id="363" r:id="rId23"/>
    <p:sldId id="367" r:id="rId24"/>
    <p:sldId id="368" r:id="rId25"/>
    <p:sldId id="369" r:id="rId26"/>
    <p:sldId id="270" r:id="rId27"/>
    <p:sldId id="346" r:id="rId28"/>
    <p:sldId id="347" r:id="rId29"/>
    <p:sldId id="355" r:id="rId30"/>
    <p:sldId id="374" r:id="rId31"/>
    <p:sldId id="375" r:id="rId32"/>
    <p:sldId id="348" r:id="rId33"/>
    <p:sldId id="376" r:id="rId34"/>
    <p:sldId id="371" r:id="rId35"/>
    <p:sldId id="372" r:id="rId36"/>
    <p:sldId id="351" r:id="rId37"/>
    <p:sldId id="271" r:id="rId38"/>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1C8AAAF-87EE-4138-9D73-70F310EABFB4}">
          <p14:sldIdLst>
            <p14:sldId id="273"/>
            <p14:sldId id="349"/>
            <p14:sldId id="322"/>
            <p14:sldId id="336"/>
            <p14:sldId id="359"/>
            <p14:sldId id="320"/>
            <p14:sldId id="357"/>
            <p14:sldId id="257"/>
            <p14:sldId id="350"/>
            <p14:sldId id="326"/>
            <p14:sldId id="332"/>
            <p14:sldId id="333"/>
            <p14:sldId id="344"/>
            <p14:sldId id="343"/>
            <p14:sldId id="353"/>
            <p14:sldId id="341"/>
            <p14:sldId id="261"/>
            <p14:sldId id="335"/>
            <p14:sldId id="352"/>
            <p14:sldId id="360"/>
            <p14:sldId id="361"/>
            <p14:sldId id="363"/>
            <p14:sldId id="367"/>
            <p14:sldId id="368"/>
            <p14:sldId id="369"/>
            <p14:sldId id="270"/>
            <p14:sldId id="346"/>
            <p14:sldId id="347"/>
            <p14:sldId id="355"/>
            <p14:sldId id="374"/>
            <p14:sldId id="375"/>
            <p14:sldId id="348"/>
            <p14:sldId id="376"/>
            <p14:sldId id="371"/>
            <p14:sldId id="372"/>
            <p14:sldId id="351"/>
            <p14:sldId id="271"/>
          </p14:sldIdLst>
        </p14:section>
        <p14:section name="Untitled Section" id="{B3A46E71-D27B-41A8-BB9D-9B3075CC2BA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8584" autoAdjust="0"/>
    <p:restoredTop sz="99091" autoAdjust="0"/>
  </p:normalViewPr>
  <p:slideViewPr>
    <p:cSldViewPr>
      <p:cViewPr varScale="1">
        <p:scale>
          <a:sx n="71" d="100"/>
          <a:sy n="71" d="100"/>
        </p:scale>
        <p:origin x="-96" y="-144"/>
      </p:cViewPr>
      <p:guideLst>
        <p:guide orient="horz" pos="2160"/>
        <p:guide pos="2880"/>
      </p:guideLst>
    </p:cSldViewPr>
  </p:slideViewPr>
  <p:outlineViewPr>
    <p:cViewPr>
      <p:scale>
        <a:sx n="33" d="100"/>
        <a:sy n="33" d="100"/>
      </p:scale>
      <p:origin x="0" y="0"/>
    </p:cViewPr>
  </p:outlineViewPr>
  <p:notesTextViewPr>
    <p:cViewPr>
      <p:scale>
        <a:sx n="200" d="100"/>
        <a:sy n="200" d="100"/>
      </p:scale>
      <p:origin x="0" y="0"/>
    </p:cViewPr>
  </p:notesTextViewPr>
  <p:sorterViewPr>
    <p:cViewPr>
      <p:scale>
        <a:sx n="100" d="100"/>
        <a:sy n="100" d="100"/>
      </p:scale>
      <p:origin x="0" y="3474"/>
    </p:cViewPr>
  </p:sorterViewPr>
  <p:notesViewPr>
    <p:cSldViewPr>
      <p:cViewPr varScale="1">
        <p:scale>
          <a:sx n="54" d="100"/>
          <a:sy n="54" d="100"/>
        </p:scale>
        <p:origin x="-2808" y="-84"/>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Book2"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r>
              <a:rPr lang="en-US"/>
              <a:t>Fees for a 14-Day $500 Loan</a:t>
            </a:r>
          </a:p>
        </c:rich>
      </c:tx>
      <c:layout>
        <c:manualLayout>
          <c:xMode val="edge"/>
          <c:yMode val="edge"/>
          <c:x val="0.19464851532112704"/>
          <c:y val="0"/>
        </c:manualLayout>
      </c:layout>
      <c:overlay val="0"/>
    </c:title>
    <c:autoTitleDeleted val="0"/>
    <c:plotArea>
      <c:layout>
        <c:manualLayout>
          <c:layoutTarget val="inner"/>
          <c:xMode val="edge"/>
          <c:yMode val="edge"/>
          <c:x val="0.19398207001233281"/>
          <c:y val="0.2121148492802036"/>
          <c:w val="0.68963333649558867"/>
          <c:h val="0.5741477769824227"/>
        </c:manualLayout>
      </c:layout>
      <c:barChart>
        <c:barDir val="bar"/>
        <c:grouping val="clustered"/>
        <c:varyColors val="0"/>
        <c:ser>
          <c:idx val="0"/>
          <c:order val="0"/>
          <c:tx>
            <c:strRef>
              <c:f>Sheet1!$E$22</c:f>
              <c:strCache>
                <c:ptCount val="1"/>
                <c:pt idx="0">
                  <c:v>Fees for a 2-week $500 Loan</c:v>
                </c:pt>
              </c:strCache>
            </c:strRef>
          </c:tx>
          <c:invertIfNegative val="0"/>
          <c:dPt>
            <c:idx val="2"/>
            <c:invertIfNegative val="0"/>
            <c:bubble3D val="0"/>
          </c:dPt>
          <c:dLbls>
            <c:dLbl>
              <c:idx val="0"/>
              <c:layout>
                <c:manualLayout>
                  <c:x val="-8.8550199517743691E-2"/>
                  <c:y val="-1.0128913443830437E-2"/>
                </c:manualLayout>
              </c:layout>
              <c:showLegendKey val="0"/>
              <c:showVal val="1"/>
              <c:showCatName val="0"/>
              <c:showSerName val="0"/>
              <c:showPercent val="0"/>
              <c:showBubbleSize val="0"/>
            </c:dLbl>
            <c:dLbl>
              <c:idx val="1"/>
              <c:layout>
                <c:manualLayout>
                  <c:x val="-8.67208672086726E-2"/>
                  <c:y val="2.0716056901727061E-3"/>
                </c:manualLayout>
              </c:layout>
              <c:showLegendKey val="0"/>
              <c:showVal val="1"/>
              <c:showCatName val="0"/>
              <c:showSerName val="0"/>
              <c:showPercent val="0"/>
              <c:showBubbleSize val="0"/>
            </c:dLbl>
            <c:dLbl>
              <c:idx val="2"/>
              <c:layout>
                <c:manualLayout>
                  <c:x val="-0.13441734417344281"/>
                  <c:y val="1.8416206261510173E-3"/>
                </c:manualLayout>
              </c:layout>
              <c:tx>
                <c:rich>
                  <a:bodyPr/>
                  <a:lstStyle/>
                  <a:p>
                    <a:r>
                      <a:rPr lang="en-US" sz="1600" b="1" baseline="0">
                        <a:solidFill>
                          <a:schemeClr val="bg1"/>
                        </a:solidFill>
                      </a:rPr>
                      <a:t> $115</a:t>
                    </a:r>
                    <a:endParaRPr lang="en-US"/>
                  </a:p>
                </c:rich>
              </c:tx>
              <c:showLegendKey val="0"/>
              <c:showVal val="1"/>
              <c:showCatName val="0"/>
              <c:showSerName val="0"/>
              <c:showPercent val="0"/>
              <c:showBubbleSize val="0"/>
            </c:dLbl>
            <c:showLegendKey val="0"/>
            <c:showVal val="1"/>
            <c:showCatName val="0"/>
            <c:showSerName val="0"/>
            <c:showPercent val="0"/>
            <c:showBubbleSize val="0"/>
            <c:showLeaderLines val="0"/>
          </c:dLbls>
          <c:cat>
            <c:strRef>
              <c:f>Sheet1!$D$23:$D$25</c:f>
              <c:strCache>
                <c:ptCount val="3"/>
                <c:pt idx="0">
                  <c:v>Florida</c:v>
                </c:pt>
                <c:pt idx="1">
                  <c:v>Oklahoma</c:v>
                </c:pt>
                <c:pt idx="2">
                  <c:v>Texas</c:v>
                </c:pt>
              </c:strCache>
            </c:strRef>
          </c:cat>
          <c:val>
            <c:numRef>
              <c:f>Sheet1!$E$23:$E$25</c:f>
              <c:numCache>
                <c:formatCode>_("$"* #,##0_);_("$"* \(#,##0\);_("$"* "-"??_);_(@_)</c:formatCode>
                <c:ptCount val="3"/>
                <c:pt idx="0">
                  <c:v>55</c:v>
                </c:pt>
                <c:pt idx="1">
                  <c:v>65</c:v>
                </c:pt>
                <c:pt idx="2">
                  <c:v>110</c:v>
                </c:pt>
              </c:numCache>
            </c:numRef>
          </c:val>
        </c:ser>
        <c:dLbls>
          <c:showLegendKey val="0"/>
          <c:showVal val="0"/>
          <c:showCatName val="0"/>
          <c:showSerName val="0"/>
          <c:showPercent val="0"/>
          <c:showBubbleSize val="0"/>
        </c:dLbls>
        <c:gapWidth val="150"/>
        <c:axId val="66175360"/>
        <c:axId val="33300480"/>
      </c:barChart>
      <c:catAx>
        <c:axId val="66175360"/>
        <c:scaling>
          <c:orientation val="minMax"/>
        </c:scaling>
        <c:delete val="0"/>
        <c:axPos val="l"/>
        <c:majorTickMark val="none"/>
        <c:minorTickMark val="none"/>
        <c:tickLblPos val="nextTo"/>
        <c:crossAx val="33300480"/>
        <c:crossesAt val="0"/>
        <c:auto val="1"/>
        <c:lblAlgn val="ctr"/>
        <c:lblOffset val="100"/>
        <c:noMultiLvlLbl val="0"/>
      </c:catAx>
      <c:valAx>
        <c:axId val="33300480"/>
        <c:scaling>
          <c:orientation val="minMax"/>
          <c:max val="120"/>
          <c:min val="0"/>
        </c:scaling>
        <c:delete val="0"/>
        <c:axPos val="b"/>
        <c:majorGridlines/>
        <c:numFmt formatCode="_(&quot;$&quot;* #,##0_);_(&quot;$&quot;* \(#,##0\);_(&quot;$&quot;* &quot;-&quot;??_);_(@_)" sourceLinked="1"/>
        <c:majorTickMark val="out"/>
        <c:minorTickMark val="none"/>
        <c:tickLblPos val="nextTo"/>
        <c:crossAx val="66175360"/>
        <c:crosses val="autoZero"/>
        <c:crossBetween val="between"/>
        <c:majorUnit val="40"/>
        <c:minorUnit val="4"/>
      </c:valAx>
    </c:plotArea>
    <c:plotVisOnly val="1"/>
    <c:dispBlanksAs val="gap"/>
    <c:showDLblsOverMax val="0"/>
  </c:chart>
  <c:txPr>
    <a:bodyPr/>
    <a:lstStyle/>
    <a:p>
      <a:pPr>
        <a:defRPr sz="1800"/>
      </a:pPr>
      <a:endParaRPr lang="en-US"/>
    </a:p>
  </c:txPr>
  <c:externalData r:id="rId1">
    <c:autoUpdate val="0"/>
  </c:externalData>
</c:chartSpace>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image" Target="../media/image3.jpeg"/></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image" Target="../media/image6.jpeg"/></Relationships>
</file>

<file path=ppt/diagrams/_rels/data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image" Target="../media/image3.jpeg"/></Relationships>
</file>

<file path=ppt/diagrams/_rels/data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image" Target="../media/image6.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image" Target="../media/image3.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image" Target="../media/image6.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image" Target="../media/image3.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image" Target="../media/image6.jpeg"/></Relationships>
</file>

<file path=ppt/diagrams/colors1.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188479-FA93-4139-AC94-35857FB6C5EE}" type="doc">
      <dgm:prSet loTypeId="urn:microsoft.com/office/officeart/2005/8/layout/vList4" loCatId="list" qsTypeId="urn:microsoft.com/office/officeart/2005/8/quickstyle/simple1" qsCatId="simple" csTypeId="urn:microsoft.com/office/officeart/2005/8/colors/accent4_5" csCatId="accent4" phldr="1"/>
      <dgm:spPr/>
      <dgm:t>
        <a:bodyPr/>
        <a:lstStyle/>
        <a:p>
          <a:endParaRPr lang="en-US"/>
        </a:p>
      </dgm:t>
    </dgm:pt>
    <dgm:pt modelId="{B3018850-F7DF-47C5-BC1C-114E06C46B8F}">
      <dgm:prSet phldrT="[Text]" custT="1"/>
      <dgm:spPr/>
      <dgm:t>
        <a:bodyPr/>
        <a:lstStyle/>
        <a:p>
          <a:r>
            <a:rPr lang="en-US" sz="1800" dirty="0" smtClean="0">
              <a:latin typeface="Georgia" panose="02040502050405020303" pitchFamily="18" charset="0"/>
            </a:rPr>
            <a:t>3,498</a:t>
          </a:r>
          <a:r>
            <a:rPr lang="en-US" sz="1900" dirty="0" smtClean="0">
              <a:latin typeface="Georgia" panose="02040502050405020303" pitchFamily="18" charset="0"/>
            </a:rPr>
            <a:t/>
          </a:r>
          <a:br>
            <a:rPr lang="en-US" sz="1900" dirty="0" smtClean="0">
              <a:latin typeface="Georgia" panose="02040502050405020303" pitchFamily="18" charset="0"/>
            </a:rPr>
          </a:br>
          <a:r>
            <a:rPr lang="en-US" sz="1200" dirty="0" smtClean="0">
              <a:latin typeface="Georgia" panose="02040502050405020303" pitchFamily="18" charset="0"/>
            </a:rPr>
            <a:t>Payday and Auto Title Lenders</a:t>
          </a:r>
          <a:endParaRPr lang="en-US" sz="1200" dirty="0">
            <a:latin typeface="Georgia" panose="02040502050405020303" pitchFamily="18" charset="0"/>
          </a:endParaRPr>
        </a:p>
      </dgm:t>
    </dgm:pt>
    <dgm:pt modelId="{1D39C43E-2749-47A2-A0AB-397A4ABDAAD6}" type="parTrans" cxnId="{2EE77115-9234-4F8E-9C42-FD9513890FD0}">
      <dgm:prSet/>
      <dgm:spPr/>
      <dgm:t>
        <a:bodyPr/>
        <a:lstStyle/>
        <a:p>
          <a:endParaRPr lang="en-US"/>
        </a:p>
      </dgm:t>
    </dgm:pt>
    <dgm:pt modelId="{092D7402-19D6-4F6D-970B-4592837789EB}" type="sibTrans" cxnId="{2EE77115-9234-4F8E-9C42-FD9513890FD0}">
      <dgm:prSet/>
      <dgm:spPr/>
      <dgm:t>
        <a:bodyPr/>
        <a:lstStyle/>
        <a:p>
          <a:endParaRPr lang="en-US"/>
        </a:p>
      </dgm:t>
    </dgm:pt>
    <dgm:pt modelId="{A9711524-A896-47DD-942D-F9D7CB6F327F}">
      <dgm:prSet phldrT="[Text]" custT="1"/>
      <dgm:spPr/>
      <dgm:t>
        <a:bodyPr/>
        <a:lstStyle/>
        <a:p>
          <a:pPr>
            <a:lnSpc>
              <a:spcPct val="100000"/>
            </a:lnSpc>
            <a:spcAft>
              <a:spcPts val="0"/>
            </a:spcAft>
          </a:pPr>
          <a:r>
            <a:rPr lang="en-US" sz="1800" dirty="0" smtClean="0">
              <a:latin typeface="Georgia" panose="02040502050405020303" pitchFamily="18" charset="0"/>
            </a:rPr>
            <a:t>$</a:t>
          </a:r>
          <a:r>
            <a:rPr lang="en-US" sz="1800" dirty="0" smtClean="0">
              <a:latin typeface="Georgia" panose="02040502050405020303" pitchFamily="18" charset="0"/>
            </a:rPr>
            <a:t>1.53 </a:t>
          </a:r>
          <a:r>
            <a:rPr lang="en-US" sz="1800" dirty="0" smtClean="0">
              <a:latin typeface="Georgia" panose="02040502050405020303" pitchFamily="18" charset="0"/>
            </a:rPr>
            <a:t>Billion </a:t>
          </a:r>
          <a:endParaRPr lang="en-US" sz="1200" dirty="0" smtClean="0">
            <a:latin typeface="Georgia" panose="02040502050405020303" pitchFamily="18" charset="0"/>
          </a:endParaRPr>
        </a:p>
        <a:p>
          <a:pPr>
            <a:lnSpc>
              <a:spcPct val="100000"/>
            </a:lnSpc>
            <a:spcAft>
              <a:spcPts val="0"/>
            </a:spcAft>
          </a:pPr>
          <a:r>
            <a:rPr lang="en-US" sz="1200" dirty="0" smtClean="0">
              <a:latin typeface="Georgia" panose="02040502050405020303" pitchFamily="18" charset="0"/>
            </a:rPr>
            <a:t>Fees charged Texans in </a:t>
          </a:r>
          <a:r>
            <a:rPr lang="en-US" sz="1200" dirty="0" smtClean="0">
              <a:latin typeface="Georgia" panose="02040502050405020303" pitchFamily="18" charset="0"/>
            </a:rPr>
            <a:t>2014</a:t>
          </a:r>
          <a:endParaRPr lang="en-US" sz="1200" dirty="0">
            <a:latin typeface="Georgia" panose="02040502050405020303" pitchFamily="18" charset="0"/>
          </a:endParaRPr>
        </a:p>
      </dgm:t>
    </dgm:pt>
    <dgm:pt modelId="{82CF796C-DA49-4CD6-A3FB-42294EF5D82F}" type="parTrans" cxnId="{19B804A5-D103-4A07-AFD9-9631AF72DD08}">
      <dgm:prSet/>
      <dgm:spPr/>
      <dgm:t>
        <a:bodyPr/>
        <a:lstStyle/>
        <a:p>
          <a:endParaRPr lang="en-US"/>
        </a:p>
      </dgm:t>
    </dgm:pt>
    <dgm:pt modelId="{95517FC3-A63C-4129-A5DD-3EBE94A720D6}" type="sibTrans" cxnId="{19B804A5-D103-4A07-AFD9-9631AF72DD08}">
      <dgm:prSet/>
      <dgm:spPr/>
      <dgm:t>
        <a:bodyPr/>
        <a:lstStyle/>
        <a:p>
          <a:endParaRPr lang="en-US"/>
        </a:p>
      </dgm:t>
    </dgm:pt>
    <dgm:pt modelId="{F2F6F023-09F0-43B5-8149-27045B552079}">
      <dgm:prSet phldrT="[Text]" custT="1"/>
      <dgm:spPr/>
      <dgm:t>
        <a:bodyPr/>
        <a:lstStyle/>
        <a:p>
          <a:r>
            <a:rPr lang="en-US" sz="1800" baseline="0" dirty="0" smtClean="0">
              <a:latin typeface="Georgia" panose="02040502050405020303" pitchFamily="18" charset="0"/>
            </a:rPr>
            <a:t>44,052         </a:t>
          </a:r>
          <a:r>
            <a:rPr lang="en-US" sz="1800" baseline="0" dirty="0" smtClean="0">
              <a:latin typeface="Georgia" panose="02040502050405020303" pitchFamily="18" charset="0"/>
            </a:rPr>
            <a:t/>
          </a:r>
          <a:br>
            <a:rPr lang="en-US" sz="1800" baseline="0" dirty="0" smtClean="0">
              <a:latin typeface="Georgia" panose="02040502050405020303" pitchFamily="18" charset="0"/>
            </a:rPr>
          </a:br>
          <a:r>
            <a:rPr lang="en-US" sz="1200" baseline="0" dirty="0" smtClean="0">
              <a:latin typeface="Georgia" panose="02040502050405020303" pitchFamily="18" charset="0"/>
            </a:rPr>
            <a:t>Cars repossessed in Texas</a:t>
          </a:r>
          <a:endParaRPr lang="en-US" sz="1200" baseline="0" dirty="0">
            <a:latin typeface="Georgia" panose="02040502050405020303" pitchFamily="18" charset="0"/>
          </a:endParaRPr>
        </a:p>
      </dgm:t>
    </dgm:pt>
    <dgm:pt modelId="{5E5DA2A9-164B-45DF-B0AC-5B15AFFCDBF3}" type="parTrans" cxnId="{9C8A3E74-9C0E-47B3-9C71-D62091526464}">
      <dgm:prSet/>
      <dgm:spPr/>
      <dgm:t>
        <a:bodyPr/>
        <a:lstStyle/>
        <a:p>
          <a:endParaRPr lang="en-US"/>
        </a:p>
      </dgm:t>
    </dgm:pt>
    <dgm:pt modelId="{BED401E8-FF0C-4628-8444-130D1129AE53}" type="sibTrans" cxnId="{9C8A3E74-9C0E-47B3-9C71-D62091526464}">
      <dgm:prSet/>
      <dgm:spPr/>
      <dgm:t>
        <a:bodyPr/>
        <a:lstStyle/>
        <a:p>
          <a:endParaRPr lang="en-US"/>
        </a:p>
      </dgm:t>
    </dgm:pt>
    <dgm:pt modelId="{1716A403-8EEE-4CBB-AC57-543B991FAD2D}" type="pres">
      <dgm:prSet presAssocID="{C0188479-FA93-4139-AC94-35857FB6C5EE}" presName="linear" presStyleCnt="0">
        <dgm:presLayoutVars>
          <dgm:dir/>
          <dgm:resizeHandles val="exact"/>
        </dgm:presLayoutVars>
      </dgm:prSet>
      <dgm:spPr/>
      <dgm:t>
        <a:bodyPr/>
        <a:lstStyle/>
        <a:p>
          <a:endParaRPr lang="en-US"/>
        </a:p>
      </dgm:t>
    </dgm:pt>
    <dgm:pt modelId="{47901A3C-EF5A-45BA-9390-D36D0D1BB06D}" type="pres">
      <dgm:prSet presAssocID="{B3018850-F7DF-47C5-BC1C-114E06C46B8F}" presName="comp" presStyleCnt="0"/>
      <dgm:spPr/>
    </dgm:pt>
    <dgm:pt modelId="{0239F935-CA0E-4245-A080-F87FED9F6B09}" type="pres">
      <dgm:prSet presAssocID="{B3018850-F7DF-47C5-BC1C-114E06C46B8F}" presName="box" presStyleLbl="node1" presStyleIdx="0" presStyleCnt="3" custLinFactNeighborX="-175" custLinFactNeighborY="-3349"/>
      <dgm:spPr/>
      <dgm:t>
        <a:bodyPr/>
        <a:lstStyle/>
        <a:p>
          <a:endParaRPr lang="en-US"/>
        </a:p>
      </dgm:t>
    </dgm:pt>
    <dgm:pt modelId="{778929C8-6BE3-4B8F-9072-F58B2740D11A}" type="pres">
      <dgm:prSet presAssocID="{B3018850-F7DF-47C5-BC1C-114E06C46B8F}" presName="img" presStyleLbl="fgImgPlace1" presStyleIdx="0" presStyleCnt="3" custScaleX="84990" custScaleY="118225" custLinFactNeighborY="-3387"/>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3000" b="-3000"/>
          </a:stretch>
        </a:blipFill>
      </dgm:spPr>
      <dgm:t>
        <a:bodyPr/>
        <a:lstStyle/>
        <a:p>
          <a:endParaRPr lang="en-US"/>
        </a:p>
      </dgm:t>
    </dgm:pt>
    <dgm:pt modelId="{B438FDB5-0C25-43C5-8AB8-71758AC393F2}" type="pres">
      <dgm:prSet presAssocID="{B3018850-F7DF-47C5-BC1C-114E06C46B8F}" presName="text" presStyleLbl="node1" presStyleIdx="0" presStyleCnt="3">
        <dgm:presLayoutVars>
          <dgm:bulletEnabled val="1"/>
        </dgm:presLayoutVars>
      </dgm:prSet>
      <dgm:spPr/>
      <dgm:t>
        <a:bodyPr/>
        <a:lstStyle/>
        <a:p>
          <a:endParaRPr lang="en-US"/>
        </a:p>
      </dgm:t>
    </dgm:pt>
    <dgm:pt modelId="{013EA05F-0BB9-4A25-9789-6B76C207FD83}" type="pres">
      <dgm:prSet presAssocID="{092D7402-19D6-4F6D-970B-4592837789EB}" presName="spacer" presStyleCnt="0"/>
      <dgm:spPr/>
    </dgm:pt>
    <dgm:pt modelId="{DD7B0FB6-04A0-4B04-844A-FE99757E83D6}" type="pres">
      <dgm:prSet presAssocID="{A9711524-A896-47DD-942D-F9D7CB6F327F}" presName="comp" presStyleCnt="0"/>
      <dgm:spPr/>
    </dgm:pt>
    <dgm:pt modelId="{467CF933-B8BF-4486-BBDE-66E45AAC1619}" type="pres">
      <dgm:prSet presAssocID="{A9711524-A896-47DD-942D-F9D7CB6F327F}" presName="box" presStyleLbl="node1" presStyleIdx="1" presStyleCnt="3" custScaleY="91085" custLinFactNeighborX="-175" custLinFactNeighborY="-5029"/>
      <dgm:spPr/>
      <dgm:t>
        <a:bodyPr/>
        <a:lstStyle/>
        <a:p>
          <a:endParaRPr lang="en-US"/>
        </a:p>
      </dgm:t>
    </dgm:pt>
    <dgm:pt modelId="{91364F52-1B92-4AB5-AFBF-4C0D6B5ABFE4}" type="pres">
      <dgm:prSet presAssocID="{A9711524-A896-47DD-942D-F9D7CB6F327F}" presName="img" presStyleLbl="fgImgPlace1" presStyleIdx="1" presStyleCnt="3" custScaleX="84990" custScaleY="103249"/>
      <dgm:spPr>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292" t="-44942" r="1292" b="-29058"/>
          </a:stretch>
        </a:blipFill>
      </dgm:spPr>
      <dgm:t>
        <a:bodyPr/>
        <a:lstStyle/>
        <a:p>
          <a:endParaRPr lang="en-US"/>
        </a:p>
      </dgm:t>
    </dgm:pt>
    <dgm:pt modelId="{214337B8-0A66-493D-9BA1-5A61D9A885A5}" type="pres">
      <dgm:prSet presAssocID="{A9711524-A896-47DD-942D-F9D7CB6F327F}" presName="text" presStyleLbl="node1" presStyleIdx="1" presStyleCnt="3">
        <dgm:presLayoutVars>
          <dgm:bulletEnabled val="1"/>
        </dgm:presLayoutVars>
      </dgm:prSet>
      <dgm:spPr/>
      <dgm:t>
        <a:bodyPr/>
        <a:lstStyle/>
        <a:p>
          <a:endParaRPr lang="en-US"/>
        </a:p>
      </dgm:t>
    </dgm:pt>
    <dgm:pt modelId="{6AC463EC-8F63-451C-BC68-4F028C39486D}" type="pres">
      <dgm:prSet presAssocID="{95517FC3-A63C-4129-A5DD-3EBE94A720D6}" presName="spacer" presStyleCnt="0"/>
      <dgm:spPr/>
    </dgm:pt>
    <dgm:pt modelId="{6603C9C3-75D0-46AA-9B7F-3CEE39C6F703}" type="pres">
      <dgm:prSet presAssocID="{F2F6F023-09F0-43B5-8149-27045B552079}" presName="comp" presStyleCnt="0"/>
      <dgm:spPr/>
    </dgm:pt>
    <dgm:pt modelId="{910FE313-D091-4D09-B6E0-0870D0794048}" type="pres">
      <dgm:prSet presAssocID="{F2F6F023-09F0-43B5-8149-27045B552079}" presName="box" presStyleLbl="node1" presStyleIdx="2" presStyleCnt="3"/>
      <dgm:spPr/>
      <dgm:t>
        <a:bodyPr/>
        <a:lstStyle/>
        <a:p>
          <a:endParaRPr lang="en-US"/>
        </a:p>
      </dgm:t>
    </dgm:pt>
    <dgm:pt modelId="{042398E3-703B-44A8-B06F-B2398AE3C789}" type="pres">
      <dgm:prSet presAssocID="{F2F6F023-09F0-43B5-8149-27045B552079}" presName="img" presStyleLbl="fgImgPlace1" presStyleIdx="2" presStyleCnt="3" custScaleX="84990" custScaleY="119852"/>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dgm:spPr>
      <dgm:t>
        <a:bodyPr/>
        <a:lstStyle/>
        <a:p>
          <a:endParaRPr lang="en-US"/>
        </a:p>
      </dgm:t>
    </dgm:pt>
    <dgm:pt modelId="{8860C8DC-B6A3-4B3B-9F51-A708081CAD51}" type="pres">
      <dgm:prSet presAssocID="{F2F6F023-09F0-43B5-8149-27045B552079}" presName="text" presStyleLbl="node1" presStyleIdx="2" presStyleCnt="3">
        <dgm:presLayoutVars>
          <dgm:bulletEnabled val="1"/>
        </dgm:presLayoutVars>
      </dgm:prSet>
      <dgm:spPr/>
      <dgm:t>
        <a:bodyPr/>
        <a:lstStyle/>
        <a:p>
          <a:endParaRPr lang="en-US"/>
        </a:p>
      </dgm:t>
    </dgm:pt>
  </dgm:ptLst>
  <dgm:cxnLst>
    <dgm:cxn modelId="{86831956-627C-4BD6-9551-50246B18C115}" type="presOf" srcId="{F2F6F023-09F0-43B5-8149-27045B552079}" destId="{910FE313-D091-4D09-B6E0-0870D0794048}" srcOrd="0" destOrd="0" presId="urn:microsoft.com/office/officeart/2005/8/layout/vList4"/>
    <dgm:cxn modelId="{29536040-79D4-43A1-9EB1-456040E04A1F}" type="presOf" srcId="{A9711524-A896-47DD-942D-F9D7CB6F327F}" destId="{214337B8-0A66-493D-9BA1-5A61D9A885A5}" srcOrd="1" destOrd="0" presId="urn:microsoft.com/office/officeart/2005/8/layout/vList4"/>
    <dgm:cxn modelId="{19B804A5-D103-4A07-AFD9-9631AF72DD08}" srcId="{C0188479-FA93-4139-AC94-35857FB6C5EE}" destId="{A9711524-A896-47DD-942D-F9D7CB6F327F}" srcOrd="1" destOrd="0" parTransId="{82CF796C-DA49-4CD6-A3FB-42294EF5D82F}" sibTransId="{95517FC3-A63C-4129-A5DD-3EBE94A720D6}"/>
    <dgm:cxn modelId="{4FE62ABE-3CBF-435F-84B8-704473C9DEAB}" type="presOf" srcId="{B3018850-F7DF-47C5-BC1C-114E06C46B8F}" destId="{0239F935-CA0E-4245-A080-F87FED9F6B09}" srcOrd="0" destOrd="0" presId="urn:microsoft.com/office/officeart/2005/8/layout/vList4"/>
    <dgm:cxn modelId="{2EE77115-9234-4F8E-9C42-FD9513890FD0}" srcId="{C0188479-FA93-4139-AC94-35857FB6C5EE}" destId="{B3018850-F7DF-47C5-BC1C-114E06C46B8F}" srcOrd="0" destOrd="0" parTransId="{1D39C43E-2749-47A2-A0AB-397A4ABDAAD6}" sibTransId="{092D7402-19D6-4F6D-970B-4592837789EB}"/>
    <dgm:cxn modelId="{A2C4800B-5432-4EE9-A464-724B1489C2BA}" type="presOf" srcId="{C0188479-FA93-4139-AC94-35857FB6C5EE}" destId="{1716A403-8EEE-4CBB-AC57-543B991FAD2D}" srcOrd="0" destOrd="0" presId="urn:microsoft.com/office/officeart/2005/8/layout/vList4"/>
    <dgm:cxn modelId="{EC7A4B16-CDB8-44E3-A3EE-4A88413E5A75}" type="presOf" srcId="{F2F6F023-09F0-43B5-8149-27045B552079}" destId="{8860C8DC-B6A3-4B3B-9F51-A708081CAD51}" srcOrd="1" destOrd="0" presId="urn:microsoft.com/office/officeart/2005/8/layout/vList4"/>
    <dgm:cxn modelId="{2D54E4A0-4B82-4992-9A06-35FF4F8403B6}" type="presOf" srcId="{B3018850-F7DF-47C5-BC1C-114E06C46B8F}" destId="{B438FDB5-0C25-43C5-8AB8-71758AC393F2}" srcOrd="1" destOrd="0" presId="urn:microsoft.com/office/officeart/2005/8/layout/vList4"/>
    <dgm:cxn modelId="{9C8A3E74-9C0E-47B3-9C71-D62091526464}" srcId="{C0188479-FA93-4139-AC94-35857FB6C5EE}" destId="{F2F6F023-09F0-43B5-8149-27045B552079}" srcOrd="2" destOrd="0" parTransId="{5E5DA2A9-164B-45DF-B0AC-5B15AFFCDBF3}" sibTransId="{BED401E8-FF0C-4628-8444-130D1129AE53}"/>
    <dgm:cxn modelId="{61D5F38C-6561-4E34-B229-1E6B87E2E457}" type="presOf" srcId="{A9711524-A896-47DD-942D-F9D7CB6F327F}" destId="{467CF933-B8BF-4486-BBDE-66E45AAC1619}" srcOrd="0" destOrd="0" presId="urn:microsoft.com/office/officeart/2005/8/layout/vList4"/>
    <dgm:cxn modelId="{6571F6D6-363D-47D3-A846-C55A105BCBC0}" type="presParOf" srcId="{1716A403-8EEE-4CBB-AC57-543B991FAD2D}" destId="{47901A3C-EF5A-45BA-9390-D36D0D1BB06D}" srcOrd="0" destOrd="0" presId="urn:microsoft.com/office/officeart/2005/8/layout/vList4"/>
    <dgm:cxn modelId="{F6C888A2-5B48-4A35-97DD-57F86F20755F}" type="presParOf" srcId="{47901A3C-EF5A-45BA-9390-D36D0D1BB06D}" destId="{0239F935-CA0E-4245-A080-F87FED9F6B09}" srcOrd="0" destOrd="0" presId="urn:microsoft.com/office/officeart/2005/8/layout/vList4"/>
    <dgm:cxn modelId="{68469ADB-CAFA-42D7-9B94-29A8ADB8D3F0}" type="presParOf" srcId="{47901A3C-EF5A-45BA-9390-D36D0D1BB06D}" destId="{778929C8-6BE3-4B8F-9072-F58B2740D11A}" srcOrd="1" destOrd="0" presId="urn:microsoft.com/office/officeart/2005/8/layout/vList4"/>
    <dgm:cxn modelId="{090241D6-5055-4807-97FB-711AC9C4AA00}" type="presParOf" srcId="{47901A3C-EF5A-45BA-9390-D36D0D1BB06D}" destId="{B438FDB5-0C25-43C5-8AB8-71758AC393F2}" srcOrd="2" destOrd="0" presId="urn:microsoft.com/office/officeart/2005/8/layout/vList4"/>
    <dgm:cxn modelId="{B59B6FFB-FFCD-408D-9F0F-8AF49AA4F947}" type="presParOf" srcId="{1716A403-8EEE-4CBB-AC57-543B991FAD2D}" destId="{013EA05F-0BB9-4A25-9789-6B76C207FD83}" srcOrd="1" destOrd="0" presId="urn:microsoft.com/office/officeart/2005/8/layout/vList4"/>
    <dgm:cxn modelId="{2FB89C2C-8835-4599-BA78-2E48C190100C}" type="presParOf" srcId="{1716A403-8EEE-4CBB-AC57-543B991FAD2D}" destId="{DD7B0FB6-04A0-4B04-844A-FE99757E83D6}" srcOrd="2" destOrd="0" presId="urn:microsoft.com/office/officeart/2005/8/layout/vList4"/>
    <dgm:cxn modelId="{5E363D5D-4DCB-494B-9CF6-BA210824B4C5}" type="presParOf" srcId="{DD7B0FB6-04A0-4B04-844A-FE99757E83D6}" destId="{467CF933-B8BF-4486-BBDE-66E45AAC1619}" srcOrd="0" destOrd="0" presId="urn:microsoft.com/office/officeart/2005/8/layout/vList4"/>
    <dgm:cxn modelId="{BB51AD85-5FD8-42DD-968A-428433E29CBF}" type="presParOf" srcId="{DD7B0FB6-04A0-4B04-844A-FE99757E83D6}" destId="{91364F52-1B92-4AB5-AFBF-4C0D6B5ABFE4}" srcOrd="1" destOrd="0" presId="urn:microsoft.com/office/officeart/2005/8/layout/vList4"/>
    <dgm:cxn modelId="{11398C3E-D035-4DAF-A55D-7AE2B732201B}" type="presParOf" srcId="{DD7B0FB6-04A0-4B04-844A-FE99757E83D6}" destId="{214337B8-0A66-493D-9BA1-5A61D9A885A5}" srcOrd="2" destOrd="0" presId="urn:microsoft.com/office/officeart/2005/8/layout/vList4"/>
    <dgm:cxn modelId="{15CE3D76-B359-456C-9FAE-51B8317248D0}" type="presParOf" srcId="{1716A403-8EEE-4CBB-AC57-543B991FAD2D}" destId="{6AC463EC-8F63-451C-BC68-4F028C39486D}" srcOrd="3" destOrd="0" presId="urn:microsoft.com/office/officeart/2005/8/layout/vList4"/>
    <dgm:cxn modelId="{A90EBB22-D372-47B1-B5D2-D4C306408055}" type="presParOf" srcId="{1716A403-8EEE-4CBB-AC57-543B991FAD2D}" destId="{6603C9C3-75D0-46AA-9B7F-3CEE39C6F703}" srcOrd="4" destOrd="0" presId="urn:microsoft.com/office/officeart/2005/8/layout/vList4"/>
    <dgm:cxn modelId="{BB8E4134-CB71-40B5-B5FB-5CC7D058FFA0}" type="presParOf" srcId="{6603C9C3-75D0-46AA-9B7F-3CEE39C6F703}" destId="{910FE313-D091-4D09-B6E0-0870D0794048}" srcOrd="0" destOrd="0" presId="urn:microsoft.com/office/officeart/2005/8/layout/vList4"/>
    <dgm:cxn modelId="{98C902DC-EC86-4102-8445-722B3B10C5F1}" type="presParOf" srcId="{6603C9C3-75D0-46AA-9B7F-3CEE39C6F703}" destId="{042398E3-703B-44A8-B06F-B2398AE3C789}" srcOrd="1" destOrd="0" presId="urn:microsoft.com/office/officeart/2005/8/layout/vList4"/>
    <dgm:cxn modelId="{679F8887-F7CF-4F73-A44C-A5AD169FAE0A}" type="presParOf" srcId="{6603C9C3-75D0-46AA-9B7F-3CEE39C6F703}" destId="{8860C8DC-B6A3-4B3B-9F51-A708081CAD51}"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D84815-F4FE-4873-8D83-8C074C2E28BA}" type="doc">
      <dgm:prSet loTypeId="urn:microsoft.com/office/officeart/2005/8/layout/hList7" loCatId="list" qsTypeId="urn:microsoft.com/office/officeart/2005/8/quickstyle/simple1" qsCatId="simple" csTypeId="urn:microsoft.com/office/officeart/2005/8/colors/accent1_2" csCatId="accent1" phldr="1"/>
      <dgm:spPr/>
    </dgm:pt>
    <dgm:pt modelId="{B2BD77F4-D1E2-4C31-A837-46F87A4A941B}">
      <dgm:prSet phldrT="[Text]" custT="1"/>
      <dgm:spPr>
        <a:solidFill>
          <a:schemeClr val="accent6">
            <a:lumMod val="40000"/>
            <a:lumOff val="60000"/>
          </a:schemeClr>
        </a:solidFill>
      </dgm:spPr>
      <dgm:t>
        <a:bodyPr/>
        <a:lstStyle/>
        <a:p>
          <a:r>
            <a:rPr lang="en-US" sz="2400" dirty="0" smtClean="0">
              <a:solidFill>
                <a:schemeClr val="tx1"/>
              </a:solidFill>
              <a:latin typeface="Century Gothic" panose="020B0502020202020204" pitchFamily="34" charset="0"/>
            </a:rPr>
            <a:t>36</a:t>
          </a:r>
          <a:r>
            <a:rPr lang="en-US" sz="2400" dirty="0" smtClean="0">
              <a:solidFill>
                <a:schemeClr val="tx1"/>
              </a:solidFill>
              <a:latin typeface="Century Gothic" panose="020B0502020202020204" pitchFamily="34" charset="0"/>
            </a:rPr>
            <a:t/>
          </a:r>
          <a:br>
            <a:rPr lang="en-US" sz="2400" dirty="0" smtClean="0">
              <a:solidFill>
                <a:schemeClr val="tx1"/>
              </a:solidFill>
              <a:latin typeface="Century Gothic" panose="020B0502020202020204" pitchFamily="34" charset="0"/>
            </a:rPr>
          </a:br>
          <a:r>
            <a:rPr lang="en-US" sz="1600" dirty="0" smtClean="0">
              <a:solidFill>
                <a:schemeClr val="tx1"/>
              </a:solidFill>
              <a:latin typeface="Century Gothic" panose="020B0502020202020204" pitchFamily="34" charset="0"/>
            </a:rPr>
            <a:t>Payday &amp; Auto Title lenders</a:t>
          </a:r>
          <a:endParaRPr lang="en-US" sz="1600" dirty="0">
            <a:solidFill>
              <a:schemeClr val="tx1"/>
            </a:solidFill>
            <a:latin typeface="Century Gothic" panose="020B0502020202020204" pitchFamily="34" charset="0"/>
          </a:endParaRPr>
        </a:p>
      </dgm:t>
    </dgm:pt>
    <dgm:pt modelId="{D6FB503E-0B41-4929-92A7-2B141523FCC2}" type="parTrans" cxnId="{FCF85539-CAC4-4DF7-9816-B2565BCF050F}">
      <dgm:prSet/>
      <dgm:spPr/>
      <dgm:t>
        <a:bodyPr/>
        <a:lstStyle/>
        <a:p>
          <a:endParaRPr lang="en-US">
            <a:solidFill>
              <a:schemeClr val="tx1"/>
            </a:solidFill>
          </a:endParaRPr>
        </a:p>
      </dgm:t>
    </dgm:pt>
    <dgm:pt modelId="{03AB7AFB-9C13-44E7-8F1C-04F59A984C13}" type="sibTrans" cxnId="{FCF85539-CAC4-4DF7-9816-B2565BCF050F}">
      <dgm:prSet/>
      <dgm:spPr/>
      <dgm:t>
        <a:bodyPr/>
        <a:lstStyle/>
        <a:p>
          <a:endParaRPr lang="en-US">
            <a:solidFill>
              <a:schemeClr val="tx1"/>
            </a:solidFill>
          </a:endParaRPr>
        </a:p>
      </dgm:t>
    </dgm:pt>
    <dgm:pt modelId="{3DFD4D1F-14CB-466A-91F0-16F7F0313014}">
      <dgm:prSet phldrT="[Text]" custT="1"/>
      <dgm:spPr>
        <a:solidFill>
          <a:schemeClr val="accent6">
            <a:lumMod val="40000"/>
            <a:lumOff val="60000"/>
          </a:schemeClr>
        </a:solidFill>
      </dgm:spPr>
      <dgm:t>
        <a:bodyPr/>
        <a:lstStyle/>
        <a:p>
          <a:r>
            <a:rPr lang="en-US" sz="2400" dirty="0" smtClean="0">
              <a:solidFill>
                <a:schemeClr val="tx1"/>
              </a:solidFill>
              <a:latin typeface="Century Gothic" panose="020B0502020202020204" pitchFamily="34" charset="0"/>
            </a:rPr>
            <a:t>$9.8</a:t>
          </a:r>
          <a:r>
            <a:rPr lang="en-US" sz="2400" dirty="0" smtClean="0">
              <a:solidFill>
                <a:schemeClr val="tx1"/>
              </a:solidFill>
              <a:latin typeface="Century Gothic" panose="020B0502020202020204" pitchFamily="34" charset="0"/>
            </a:rPr>
            <a:t/>
          </a:r>
          <a:br>
            <a:rPr lang="en-US" sz="2400" dirty="0" smtClean="0">
              <a:solidFill>
                <a:schemeClr val="tx1"/>
              </a:solidFill>
              <a:latin typeface="Century Gothic" panose="020B0502020202020204" pitchFamily="34" charset="0"/>
            </a:rPr>
          </a:br>
          <a:r>
            <a:rPr lang="en-US" sz="1600" dirty="0" smtClean="0">
              <a:solidFill>
                <a:schemeClr val="tx1"/>
              </a:solidFill>
              <a:latin typeface="Century Gothic" panose="020B0502020202020204" pitchFamily="34" charset="0"/>
            </a:rPr>
            <a:t>Million</a:t>
          </a:r>
          <a:r>
            <a:rPr lang="en-US" sz="1900" dirty="0" smtClean="0">
              <a:solidFill>
                <a:schemeClr val="tx1"/>
              </a:solidFill>
              <a:latin typeface="Georgia" panose="02040502050405020303" pitchFamily="18" charset="0"/>
            </a:rPr>
            <a:t/>
          </a:r>
          <a:br>
            <a:rPr lang="en-US" sz="1900" dirty="0" smtClean="0">
              <a:solidFill>
                <a:schemeClr val="tx1"/>
              </a:solidFill>
              <a:latin typeface="Georgia" panose="02040502050405020303" pitchFamily="18" charset="0"/>
            </a:rPr>
          </a:br>
          <a:r>
            <a:rPr lang="en-US" sz="1600" dirty="0" smtClean="0">
              <a:solidFill>
                <a:schemeClr val="tx1"/>
              </a:solidFill>
              <a:latin typeface="Century Gothic" panose="020B0502020202020204" pitchFamily="34" charset="0"/>
            </a:rPr>
            <a:t>Fees charged</a:t>
          </a:r>
          <a:endParaRPr lang="en-US" sz="1900" dirty="0">
            <a:solidFill>
              <a:schemeClr val="tx1"/>
            </a:solidFill>
            <a:latin typeface="Century Gothic" panose="020B0502020202020204" pitchFamily="34" charset="0"/>
          </a:endParaRPr>
        </a:p>
      </dgm:t>
    </dgm:pt>
    <dgm:pt modelId="{4AF437B8-204C-4301-B3FA-216ADE0EB9AD}" type="parTrans" cxnId="{5735D3D9-423E-44C8-A6ED-09AB956E31A2}">
      <dgm:prSet/>
      <dgm:spPr/>
      <dgm:t>
        <a:bodyPr/>
        <a:lstStyle/>
        <a:p>
          <a:endParaRPr lang="en-US">
            <a:solidFill>
              <a:schemeClr val="tx1"/>
            </a:solidFill>
          </a:endParaRPr>
        </a:p>
      </dgm:t>
    </dgm:pt>
    <dgm:pt modelId="{CB3DF3DD-FFE5-4F83-976E-FC300B615926}" type="sibTrans" cxnId="{5735D3D9-423E-44C8-A6ED-09AB956E31A2}">
      <dgm:prSet/>
      <dgm:spPr/>
      <dgm:t>
        <a:bodyPr/>
        <a:lstStyle/>
        <a:p>
          <a:endParaRPr lang="en-US">
            <a:solidFill>
              <a:schemeClr val="tx1"/>
            </a:solidFill>
          </a:endParaRPr>
        </a:p>
      </dgm:t>
    </dgm:pt>
    <dgm:pt modelId="{10AAEA5A-4764-4542-8A7C-4CD40E25FF6E}">
      <dgm:prSet phldrT="[Text]" custT="1"/>
      <dgm:spPr>
        <a:solidFill>
          <a:schemeClr val="accent6">
            <a:lumMod val="40000"/>
            <a:lumOff val="60000"/>
          </a:schemeClr>
        </a:solidFill>
      </dgm:spPr>
      <dgm:t>
        <a:bodyPr/>
        <a:lstStyle/>
        <a:p>
          <a:r>
            <a:rPr lang="en-US" sz="2400" dirty="0" smtClean="0">
              <a:solidFill>
                <a:schemeClr val="tx1"/>
              </a:solidFill>
              <a:latin typeface="Century Gothic" panose="020B0502020202020204" pitchFamily="34" charset="0"/>
            </a:rPr>
            <a:t>690</a:t>
          </a:r>
          <a:r>
            <a:rPr lang="en-US" sz="1700" dirty="0" smtClean="0">
              <a:solidFill>
                <a:schemeClr val="tx1"/>
              </a:solidFill>
            </a:rPr>
            <a:t/>
          </a:r>
          <a:br>
            <a:rPr lang="en-US" sz="1700" dirty="0" smtClean="0">
              <a:solidFill>
                <a:schemeClr val="tx1"/>
              </a:solidFill>
            </a:rPr>
          </a:br>
          <a:r>
            <a:rPr lang="en-US" sz="1600" dirty="0" smtClean="0">
              <a:solidFill>
                <a:schemeClr val="tx1"/>
              </a:solidFill>
              <a:latin typeface="Century Gothic" panose="020B0502020202020204" pitchFamily="34" charset="0"/>
            </a:rPr>
            <a:t>Cars repossessed</a:t>
          </a:r>
          <a:endParaRPr lang="en-US" sz="1600" dirty="0">
            <a:solidFill>
              <a:schemeClr val="tx1"/>
            </a:solidFill>
            <a:latin typeface="Century Gothic" panose="020B0502020202020204" pitchFamily="34" charset="0"/>
          </a:endParaRPr>
        </a:p>
      </dgm:t>
    </dgm:pt>
    <dgm:pt modelId="{EC360724-98AC-46C9-AAE2-BC20C19A4FFC}" type="parTrans" cxnId="{8511D0EC-FD73-4AAB-8C07-41C122C6EB74}">
      <dgm:prSet/>
      <dgm:spPr/>
      <dgm:t>
        <a:bodyPr/>
        <a:lstStyle/>
        <a:p>
          <a:endParaRPr lang="en-US">
            <a:solidFill>
              <a:schemeClr val="tx1"/>
            </a:solidFill>
          </a:endParaRPr>
        </a:p>
      </dgm:t>
    </dgm:pt>
    <dgm:pt modelId="{49DF7697-0AF9-43C3-9C27-40E8BCC037AE}" type="sibTrans" cxnId="{8511D0EC-FD73-4AAB-8C07-41C122C6EB74}">
      <dgm:prSet/>
      <dgm:spPr/>
      <dgm:t>
        <a:bodyPr/>
        <a:lstStyle/>
        <a:p>
          <a:endParaRPr lang="en-US">
            <a:solidFill>
              <a:schemeClr val="tx1"/>
            </a:solidFill>
          </a:endParaRPr>
        </a:p>
      </dgm:t>
    </dgm:pt>
    <dgm:pt modelId="{EEB09BC6-7308-4016-B796-90F4A36DBA14}" type="pres">
      <dgm:prSet presAssocID="{CAD84815-F4FE-4873-8D83-8C074C2E28BA}" presName="Name0" presStyleCnt="0">
        <dgm:presLayoutVars>
          <dgm:dir/>
          <dgm:resizeHandles val="exact"/>
        </dgm:presLayoutVars>
      </dgm:prSet>
      <dgm:spPr/>
    </dgm:pt>
    <dgm:pt modelId="{2C0DE31F-8166-4EF9-AF9A-3D75B24EC7AF}" type="pres">
      <dgm:prSet presAssocID="{CAD84815-F4FE-4873-8D83-8C074C2E28BA}" presName="fgShape" presStyleLbl="fgShp" presStyleIdx="0" presStyleCnt="1" custScaleY="76238" custLinFactNeighborX="165" custLinFactNeighborY="93146"/>
      <dgm:spPr>
        <a:prstGeom prst="roundRect">
          <a:avLst/>
        </a:prstGeom>
        <a:solidFill>
          <a:schemeClr val="accent6"/>
        </a:solidFill>
      </dgm:spPr>
      <dgm:t>
        <a:bodyPr/>
        <a:lstStyle/>
        <a:p>
          <a:endParaRPr lang="en-US"/>
        </a:p>
      </dgm:t>
    </dgm:pt>
    <dgm:pt modelId="{C9E53640-43FD-4237-B6B1-3F7218C81945}" type="pres">
      <dgm:prSet presAssocID="{CAD84815-F4FE-4873-8D83-8C074C2E28BA}" presName="linComp" presStyleCnt="0"/>
      <dgm:spPr/>
    </dgm:pt>
    <dgm:pt modelId="{B253CFBD-743F-4F31-A5AA-89AF1904E53E}" type="pres">
      <dgm:prSet presAssocID="{B2BD77F4-D1E2-4C31-A837-46F87A4A941B}" presName="compNode" presStyleCnt="0"/>
      <dgm:spPr/>
    </dgm:pt>
    <dgm:pt modelId="{F654944B-9C0C-4DA3-894D-DA445020098B}" type="pres">
      <dgm:prSet presAssocID="{B2BD77F4-D1E2-4C31-A837-46F87A4A941B}" presName="bkgdShape" presStyleLbl="node1" presStyleIdx="0" presStyleCnt="3" custLinFactNeighborX="-60722" custLinFactNeighborY="17229"/>
      <dgm:spPr/>
      <dgm:t>
        <a:bodyPr/>
        <a:lstStyle/>
        <a:p>
          <a:endParaRPr lang="en-US"/>
        </a:p>
      </dgm:t>
    </dgm:pt>
    <dgm:pt modelId="{147448DE-1D39-42CF-AF3D-72AD99470E90}" type="pres">
      <dgm:prSet presAssocID="{B2BD77F4-D1E2-4C31-A837-46F87A4A941B}" presName="nodeTx" presStyleLbl="node1" presStyleIdx="0" presStyleCnt="3">
        <dgm:presLayoutVars>
          <dgm:bulletEnabled val="1"/>
        </dgm:presLayoutVars>
      </dgm:prSet>
      <dgm:spPr/>
      <dgm:t>
        <a:bodyPr/>
        <a:lstStyle/>
        <a:p>
          <a:endParaRPr lang="en-US"/>
        </a:p>
      </dgm:t>
    </dgm:pt>
    <dgm:pt modelId="{1EFD74DE-E034-45AA-9864-858AD23A9D3B}" type="pres">
      <dgm:prSet presAssocID="{B2BD77F4-D1E2-4C31-A837-46F87A4A941B}" presName="invisiNode" presStyleLbl="node1" presStyleIdx="0" presStyleCnt="3"/>
      <dgm:spPr/>
    </dgm:pt>
    <dgm:pt modelId="{75190486-6613-4090-9668-CC5F084F2C58}" type="pres">
      <dgm:prSet presAssocID="{B2BD77F4-D1E2-4C31-A837-46F87A4A941B}" presName="imagNode" presStyleLbl="fgImgPlace1" presStyleIdx="0" presStyleCnt="3" custScaleX="51738" custScaleY="53087"/>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000" r="-5000"/>
          </a:stretch>
        </a:blipFill>
      </dgm:spPr>
    </dgm:pt>
    <dgm:pt modelId="{D3D34443-2091-4C43-A905-43A003C0CB5B}" type="pres">
      <dgm:prSet presAssocID="{03AB7AFB-9C13-44E7-8F1C-04F59A984C13}" presName="sibTrans" presStyleLbl="sibTrans2D1" presStyleIdx="0" presStyleCnt="0"/>
      <dgm:spPr/>
      <dgm:t>
        <a:bodyPr/>
        <a:lstStyle/>
        <a:p>
          <a:endParaRPr lang="en-US"/>
        </a:p>
      </dgm:t>
    </dgm:pt>
    <dgm:pt modelId="{190FB19A-E714-44BA-B924-E00924923BF2}" type="pres">
      <dgm:prSet presAssocID="{3DFD4D1F-14CB-466A-91F0-16F7F0313014}" presName="compNode" presStyleCnt="0"/>
      <dgm:spPr/>
    </dgm:pt>
    <dgm:pt modelId="{9C7DC3AD-5B7A-4246-A418-15C1A3F75DBB}" type="pres">
      <dgm:prSet presAssocID="{3DFD4D1F-14CB-466A-91F0-16F7F0313014}" presName="bkgdShape" presStyleLbl="node1" presStyleIdx="1" presStyleCnt="3" custLinFactNeighborX="5145" custLinFactNeighborY="-137"/>
      <dgm:spPr/>
      <dgm:t>
        <a:bodyPr/>
        <a:lstStyle/>
        <a:p>
          <a:endParaRPr lang="en-US"/>
        </a:p>
      </dgm:t>
    </dgm:pt>
    <dgm:pt modelId="{53B34C86-1598-40CF-813E-8C827D08C1CC}" type="pres">
      <dgm:prSet presAssocID="{3DFD4D1F-14CB-466A-91F0-16F7F0313014}" presName="nodeTx" presStyleLbl="node1" presStyleIdx="1" presStyleCnt="3">
        <dgm:presLayoutVars>
          <dgm:bulletEnabled val="1"/>
        </dgm:presLayoutVars>
      </dgm:prSet>
      <dgm:spPr/>
      <dgm:t>
        <a:bodyPr/>
        <a:lstStyle/>
        <a:p>
          <a:endParaRPr lang="en-US"/>
        </a:p>
      </dgm:t>
    </dgm:pt>
    <dgm:pt modelId="{F5B4EB80-7C55-4FAF-9B79-1F3F83475D54}" type="pres">
      <dgm:prSet presAssocID="{3DFD4D1F-14CB-466A-91F0-16F7F0313014}" presName="invisiNode" presStyleLbl="node1" presStyleIdx="1" presStyleCnt="3"/>
      <dgm:spPr/>
    </dgm:pt>
    <dgm:pt modelId="{2E5C3D09-801C-4A61-B31C-6D61E73DC000}" type="pres">
      <dgm:prSet presAssocID="{3DFD4D1F-14CB-466A-91F0-16F7F0313014}" presName="imagNode" presStyleLbl="fgImgPlace1" presStyleIdx="1" presStyleCnt="3" custScaleX="55320" custScaleY="58814"/>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pt>
    <dgm:pt modelId="{93E25EC1-938A-4BD0-A49F-81654FE5D4C7}" type="pres">
      <dgm:prSet presAssocID="{CB3DF3DD-FFE5-4F83-976E-FC300B615926}" presName="sibTrans" presStyleLbl="sibTrans2D1" presStyleIdx="0" presStyleCnt="0"/>
      <dgm:spPr/>
      <dgm:t>
        <a:bodyPr/>
        <a:lstStyle/>
        <a:p>
          <a:endParaRPr lang="en-US"/>
        </a:p>
      </dgm:t>
    </dgm:pt>
    <dgm:pt modelId="{83895CEE-7F3B-44FE-A077-6CB27E4A182D}" type="pres">
      <dgm:prSet presAssocID="{10AAEA5A-4764-4542-8A7C-4CD40E25FF6E}" presName="compNode" presStyleCnt="0"/>
      <dgm:spPr/>
    </dgm:pt>
    <dgm:pt modelId="{70EA081F-EA29-4018-8308-341FD6844A5C}" type="pres">
      <dgm:prSet presAssocID="{10AAEA5A-4764-4542-8A7C-4CD40E25FF6E}" presName="bkgdShape" presStyleLbl="node1" presStyleIdx="2" presStyleCnt="3"/>
      <dgm:spPr/>
      <dgm:t>
        <a:bodyPr/>
        <a:lstStyle/>
        <a:p>
          <a:endParaRPr lang="en-US"/>
        </a:p>
      </dgm:t>
    </dgm:pt>
    <dgm:pt modelId="{A2B483FA-D704-4FD8-ABEC-CBF337914804}" type="pres">
      <dgm:prSet presAssocID="{10AAEA5A-4764-4542-8A7C-4CD40E25FF6E}" presName="nodeTx" presStyleLbl="node1" presStyleIdx="2" presStyleCnt="3">
        <dgm:presLayoutVars>
          <dgm:bulletEnabled val="1"/>
        </dgm:presLayoutVars>
      </dgm:prSet>
      <dgm:spPr/>
      <dgm:t>
        <a:bodyPr/>
        <a:lstStyle/>
        <a:p>
          <a:endParaRPr lang="en-US"/>
        </a:p>
      </dgm:t>
    </dgm:pt>
    <dgm:pt modelId="{55E73A76-C870-4F3D-9029-64F9D7C4B967}" type="pres">
      <dgm:prSet presAssocID="{10AAEA5A-4764-4542-8A7C-4CD40E25FF6E}" presName="invisiNode" presStyleLbl="node1" presStyleIdx="2" presStyleCnt="3"/>
      <dgm:spPr/>
    </dgm:pt>
    <dgm:pt modelId="{F909E314-C8CE-4FFD-88C5-D2D974CAC42F}" type="pres">
      <dgm:prSet presAssocID="{10AAEA5A-4764-4542-8A7C-4CD40E25FF6E}" presName="imagNode" presStyleLbl="fgImgPlace1" presStyleIdx="2" presStyleCnt="3" custScaleX="58902" custScaleY="58814"/>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8000" r="-8000"/>
          </a:stretch>
        </a:blipFill>
      </dgm:spPr>
    </dgm:pt>
  </dgm:ptLst>
  <dgm:cxnLst>
    <dgm:cxn modelId="{47C45F12-8BF8-42EF-9B34-FAC79EED7AE0}" type="presOf" srcId="{3DFD4D1F-14CB-466A-91F0-16F7F0313014}" destId="{53B34C86-1598-40CF-813E-8C827D08C1CC}" srcOrd="1" destOrd="0" presId="urn:microsoft.com/office/officeart/2005/8/layout/hList7"/>
    <dgm:cxn modelId="{3727D5F5-5F81-475C-921B-21472A0555F5}" type="presOf" srcId="{3DFD4D1F-14CB-466A-91F0-16F7F0313014}" destId="{9C7DC3AD-5B7A-4246-A418-15C1A3F75DBB}" srcOrd="0" destOrd="0" presId="urn:microsoft.com/office/officeart/2005/8/layout/hList7"/>
    <dgm:cxn modelId="{F454C6AF-A2C0-421A-A957-D3C3B24F8B27}" type="presOf" srcId="{B2BD77F4-D1E2-4C31-A837-46F87A4A941B}" destId="{147448DE-1D39-42CF-AF3D-72AD99470E90}" srcOrd="1" destOrd="0" presId="urn:microsoft.com/office/officeart/2005/8/layout/hList7"/>
    <dgm:cxn modelId="{D701E757-9414-45A4-93CA-422AECD35B3D}" type="presOf" srcId="{03AB7AFB-9C13-44E7-8F1C-04F59A984C13}" destId="{D3D34443-2091-4C43-A905-43A003C0CB5B}" srcOrd="0" destOrd="0" presId="urn:microsoft.com/office/officeart/2005/8/layout/hList7"/>
    <dgm:cxn modelId="{10830695-A3C4-4FE5-A2B6-7E690F8063E6}" type="presOf" srcId="{CAD84815-F4FE-4873-8D83-8C074C2E28BA}" destId="{EEB09BC6-7308-4016-B796-90F4A36DBA14}" srcOrd="0" destOrd="0" presId="urn:microsoft.com/office/officeart/2005/8/layout/hList7"/>
    <dgm:cxn modelId="{C0573699-9BE0-432F-AE98-EDA4C7B5D0BB}" type="presOf" srcId="{CB3DF3DD-FFE5-4F83-976E-FC300B615926}" destId="{93E25EC1-938A-4BD0-A49F-81654FE5D4C7}" srcOrd="0" destOrd="0" presId="urn:microsoft.com/office/officeart/2005/8/layout/hList7"/>
    <dgm:cxn modelId="{9BCE4EA2-D1F9-4D9B-98EC-5A858921F359}" type="presOf" srcId="{10AAEA5A-4764-4542-8A7C-4CD40E25FF6E}" destId="{70EA081F-EA29-4018-8308-341FD6844A5C}" srcOrd="0" destOrd="0" presId="urn:microsoft.com/office/officeart/2005/8/layout/hList7"/>
    <dgm:cxn modelId="{FCF85539-CAC4-4DF7-9816-B2565BCF050F}" srcId="{CAD84815-F4FE-4873-8D83-8C074C2E28BA}" destId="{B2BD77F4-D1E2-4C31-A837-46F87A4A941B}" srcOrd="0" destOrd="0" parTransId="{D6FB503E-0B41-4929-92A7-2B141523FCC2}" sibTransId="{03AB7AFB-9C13-44E7-8F1C-04F59A984C13}"/>
    <dgm:cxn modelId="{8511D0EC-FD73-4AAB-8C07-41C122C6EB74}" srcId="{CAD84815-F4FE-4873-8D83-8C074C2E28BA}" destId="{10AAEA5A-4764-4542-8A7C-4CD40E25FF6E}" srcOrd="2" destOrd="0" parTransId="{EC360724-98AC-46C9-AAE2-BC20C19A4FFC}" sibTransId="{49DF7697-0AF9-43C3-9C27-40E8BCC037AE}"/>
    <dgm:cxn modelId="{9D8B34BE-331D-4AE5-A810-C218979CB925}" type="presOf" srcId="{B2BD77F4-D1E2-4C31-A837-46F87A4A941B}" destId="{F654944B-9C0C-4DA3-894D-DA445020098B}" srcOrd="0" destOrd="0" presId="urn:microsoft.com/office/officeart/2005/8/layout/hList7"/>
    <dgm:cxn modelId="{05E10988-8A6D-49EF-A7D5-2500408DF38A}" type="presOf" srcId="{10AAEA5A-4764-4542-8A7C-4CD40E25FF6E}" destId="{A2B483FA-D704-4FD8-ABEC-CBF337914804}" srcOrd="1" destOrd="0" presId="urn:microsoft.com/office/officeart/2005/8/layout/hList7"/>
    <dgm:cxn modelId="{5735D3D9-423E-44C8-A6ED-09AB956E31A2}" srcId="{CAD84815-F4FE-4873-8D83-8C074C2E28BA}" destId="{3DFD4D1F-14CB-466A-91F0-16F7F0313014}" srcOrd="1" destOrd="0" parTransId="{4AF437B8-204C-4301-B3FA-216ADE0EB9AD}" sibTransId="{CB3DF3DD-FFE5-4F83-976E-FC300B615926}"/>
    <dgm:cxn modelId="{FE42891B-DA38-472B-AE6F-F14D480438B0}" type="presParOf" srcId="{EEB09BC6-7308-4016-B796-90F4A36DBA14}" destId="{2C0DE31F-8166-4EF9-AF9A-3D75B24EC7AF}" srcOrd="0" destOrd="0" presId="urn:microsoft.com/office/officeart/2005/8/layout/hList7"/>
    <dgm:cxn modelId="{1EC2C003-0144-46CF-ACC5-3F822723E122}" type="presParOf" srcId="{EEB09BC6-7308-4016-B796-90F4A36DBA14}" destId="{C9E53640-43FD-4237-B6B1-3F7218C81945}" srcOrd="1" destOrd="0" presId="urn:microsoft.com/office/officeart/2005/8/layout/hList7"/>
    <dgm:cxn modelId="{5FC42D49-6508-44C4-A818-BFF577B92352}" type="presParOf" srcId="{C9E53640-43FD-4237-B6B1-3F7218C81945}" destId="{B253CFBD-743F-4F31-A5AA-89AF1904E53E}" srcOrd="0" destOrd="0" presId="urn:microsoft.com/office/officeart/2005/8/layout/hList7"/>
    <dgm:cxn modelId="{AB516A36-4833-45F9-AD6B-F3DB30610279}" type="presParOf" srcId="{B253CFBD-743F-4F31-A5AA-89AF1904E53E}" destId="{F654944B-9C0C-4DA3-894D-DA445020098B}" srcOrd="0" destOrd="0" presId="urn:microsoft.com/office/officeart/2005/8/layout/hList7"/>
    <dgm:cxn modelId="{8BCDCC7B-0847-4393-BCA0-D57B6F0992C2}" type="presParOf" srcId="{B253CFBD-743F-4F31-A5AA-89AF1904E53E}" destId="{147448DE-1D39-42CF-AF3D-72AD99470E90}" srcOrd="1" destOrd="0" presId="urn:microsoft.com/office/officeart/2005/8/layout/hList7"/>
    <dgm:cxn modelId="{95B09DC3-6D6A-40C3-9491-8B40C196B8AF}" type="presParOf" srcId="{B253CFBD-743F-4F31-A5AA-89AF1904E53E}" destId="{1EFD74DE-E034-45AA-9864-858AD23A9D3B}" srcOrd="2" destOrd="0" presId="urn:microsoft.com/office/officeart/2005/8/layout/hList7"/>
    <dgm:cxn modelId="{C1688CC2-F0F3-49F8-BC45-7AF5C1412EBF}" type="presParOf" srcId="{B253CFBD-743F-4F31-A5AA-89AF1904E53E}" destId="{75190486-6613-4090-9668-CC5F084F2C58}" srcOrd="3" destOrd="0" presId="urn:microsoft.com/office/officeart/2005/8/layout/hList7"/>
    <dgm:cxn modelId="{65FE9F9C-8EAF-419C-A4CD-15EF06F347B5}" type="presParOf" srcId="{C9E53640-43FD-4237-B6B1-3F7218C81945}" destId="{D3D34443-2091-4C43-A905-43A003C0CB5B}" srcOrd="1" destOrd="0" presId="urn:microsoft.com/office/officeart/2005/8/layout/hList7"/>
    <dgm:cxn modelId="{CCD77FD7-461D-49D7-B67F-547196B4F9BD}" type="presParOf" srcId="{C9E53640-43FD-4237-B6B1-3F7218C81945}" destId="{190FB19A-E714-44BA-B924-E00924923BF2}" srcOrd="2" destOrd="0" presId="urn:microsoft.com/office/officeart/2005/8/layout/hList7"/>
    <dgm:cxn modelId="{F9D40BC4-91E9-4F77-9D09-3A0E59C9477A}" type="presParOf" srcId="{190FB19A-E714-44BA-B924-E00924923BF2}" destId="{9C7DC3AD-5B7A-4246-A418-15C1A3F75DBB}" srcOrd="0" destOrd="0" presId="urn:microsoft.com/office/officeart/2005/8/layout/hList7"/>
    <dgm:cxn modelId="{545AC738-96CB-4DA4-BE4C-ADCF010763F6}" type="presParOf" srcId="{190FB19A-E714-44BA-B924-E00924923BF2}" destId="{53B34C86-1598-40CF-813E-8C827D08C1CC}" srcOrd="1" destOrd="0" presId="urn:microsoft.com/office/officeart/2005/8/layout/hList7"/>
    <dgm:cxn modelId="{E2F0484E-9B18-4AE1-BD91-68D5C1EBECFF}" type="presParOf" srcId="{190FB19A-E714-44BA-B924-E00924923BF2}" destId="{F5B4EB80-7C55-4FAF-9B79-1F3F83475D54}" srcOrd="2" destOrd="0" presId="urn:microsoft.com/office/officeart/2005/8/layout/hList7"/>
    <dgm:cxn modelId="{B28AA0FE-8288-4BFB-8D97-B0DF50EFB69C}" type="presParOf" srcId="{190FB19A-E714-44BA-B924-E00924923BF2}" destId="{2E5C3D09-801C-4A61-B31C-6D61E73DC000}" srcOrd="3" destOrd="0" presId="urn:microsoft.com/office/officeart/2005/8/layout/hList7"/>
    <dgm:cxn modelId="{FC99AAB1-9E49-4BED-A93E-58F0BA4B4B36}" type="presParOf" srcId="{C9E53640-43FD-4237-B6B1-3F7218C81945}" destId="{93E25EC1-938A-4BD0-A49F-81654FE5D4C7}" srcOrd="3" destOrd="0" presId="urn:microsoft.com/office/officeart/2005/8/layout/hList7"/>
    <dgm:cxn modelId="{871F45A3-B7AD-4225-937F-835BAE1FEE5C}" type="presParOf" srcId="{C9E53640-43FD-4237-B6B1-3F7218C81945}" destId="{83895CEE-7F3B-44FE-A077-6CB27E4A182D}" srcOrd="4" destOrd="0" presId="urn:microsoft.com/office/officeart/2005/8/layout/hList7"/>
    <dgm:cxn modelId="{FF8673E9-F9AA-4F0B-A4E1-453FFDD6D6F2}" type="presParOf" srcId="{83895CEE-7F3B-44FE-A077-6CB27E4A182D}" destId="{70EA081F-EA29-4018-8308-341FD6844A5C}" srcOrd="0" destOrd="0" presId="urn:microsoft.com/office/officeart/2005/8/layout/hList7"/>
    <dgm:cxn modelId="{1D2F74AA-3E79-499E-A0DA-39B03CA1D964}" type="presParOf" srcId="{83895CEE-7F3B-44FE-A077-6CB27E4A182D}" destId="{A2B483FA-D704-4FD8-ABEC-CBF337914804}" srcOrd="1" destOrd="0" presId="urn:microsoft.com/office/officeart/2005/8/layout/hList7"/>
    <dgm:cxn modelId="{A99808BB-6CD3-4561-87F0-F1EEA1A5E480}" type="presParOf" srcId="{83895CEE-7F3B-44FE-A077-6CB27E4A182D}" destId="{55E73A76-C870-4F3D-9029-64F9D7C4B967}" srcOrd="2" destOrd="0" presId="urn:microsoft.com/office/officeart/2005/8/layout/hList7"/>
    <dgm:cxn modelId="{A63E7B26-8BDC-449C-8254-9FAF924BA69B}" type="presParOf" srcId="{83895CEE-7F3B-44FE-A077-6CB27E4A182D}" destId="{F909E314-C8CE-4FFD-88C5-D2D974CAC42F}" srcOrd="3" destOrd="0" presId="urn:microsoft.com/office/officeart/2005/8/layout/hList7"/>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0188479-FA93-4139-AC94-35857FB6C5EE}" type="doc">
      <dgm:prSet loTypeId="urn:microsoft.com/office/officeart/2005/8/layout/vList4" loCatId="list" qsTypeId="urn:microsoft.com/office/officeart/2005/8/quickstyle/simple1" qsCatId="simple" csTypeId="urn:microsoft.com/office/officeart/2005/8/colors/accent4_5" csCatId="accent4" phldr="1"/>
      <dgm:spPr/>
      <dgm:t>
        <a:bodyPr/>
        <a:lstStyle/>
        <a:p>
          <a:endParaRPr lang="en-US"/>
        </a:p>
      </dgm:t>
    </dgm:pt>
    <dgm:pt modelId="{B3018850-F7DF-47C5-BC1C-114E06C46B8F}">
      <dgm:prSet phldrT="[Text]" custT="1"/>
      <dgm:spPr/>
      <dgm:t>
        <a:bodyPr/>
        <a:lstStyle/>
        <a:p>
          <a:r>
            <a:rPr lang="en-US" sz="1800" dirty="0" smtClean="0">
              <a:latin typeface="Georgia" panose="02040502050405020303" pitchFamily="18" charset="0"/>
            </a:rPr>
            <a:t>3,498</a:t>
          </a:r>
          <a:r>
            <a:rPr lang="en-US" sz="1900" dirty="0" smtClean="0">
              <a:latin typeface="Georgia" panose="02040502050405020303" pitchFamily="18" charset="0"/>
            </a:rPr>
            <a:t/>
          </a:r>
          <a:br>
            <a:rPr lang="en-US" sz="1900" dirty="0" smtClean="0">
              <a:latin typeface="Georgia" panose="02040502050405020303" pitchFamily="18" charset="0"/>
            </a:rPr>
          </a:br>
          <a:r>
            <a:rPr lang="en-US" sz="1200" dirty="0" smtClean="0">
              <a:latin typeface="Georgia" panose="02040502050405020303" pitchFamily="18" charset="0"/>
            </a:rPr>
            <a:t>Payday and Auto Title Lenders</a:t>
          </a:r>
          <a:endParaRPr lang="en-US" sz="1200" dirty="0">
            <a:latin typeface="Georgia" panose="02040502050405020303" pitchFamily="18" charset="0"/>
          </a:endParaRPr>
        </a:p>
      </dgm:t>
    </dgm:pt>
    <dgm:pt modelId="{1D39C43E-2749-47A2-A0AB-397A4ABDAAD6}" type="parTrans" cxnId="{2EE77115-9234-4F8E-9C42-FD9513890FD0}">
      <dgm:prSet/>
      <dgm:spPr/>
      <dgm:t>
        <a:bodyPr/>
        <a:lstStyle/>
        <a:p>
          <a:endParaRPr lang="en-US"/>
        </a:p>
      </dgm:t>
    </dgm:pt>
    <dgm:pt modelId="{092D7402-19D6-4F6D-970B-4592837789EB}" type="sibTrans" cxnId="{2EE77115-9234-4F8E-9C42-FD9513890FD0}">
      <dgm:prSet/>
      <dgm:spPr/>
      <dgm:t>
        <a:bodyPr/>
        <a:lstStyle/>
        <a:p>
          <a:endParaRPr lang="en-US"/>
        </a:p>
      </dgm:t>
    </dgm:pt>
    <dgm:pt modelId="{A9711524-A896-47DD-942D-F9D7CB6F327F}">
      <dgm:prSet phldrT="[Text]" custT="1"/>
      <dgm:spPr/>
      <dgm:t>
        <a:bodyPr/>
        <a:lstStyle/>
        <a:p>
          <a:r>
            <a:rPr lang="en-US" sz="1800" dirty="0" smtClean="0">
              <a:latin typeface="Georgia" panose="02040502050405020303" pitchFamily="18" charset="0"/>
            </a:rPr>
            <a:t>$</a:t>
          </a:r>
          <a:r>
            <a:rPr lang="en-US" sz="1800" dirty="0" smtClean="0">
              <a:latin typeface="Georgia" panose="02040502050405020303" pitchFamily="18" charset="0"/>
            </a:rPr>
            <a:t>1.53 </a:t>
          </a:r>
          <a:r>
            <a:rPr lang="en-US" sz="1600" dirty="0" smtClean="0">
              <a:latin typeface="Georgia" panose="02040502050405020303" pitchFamily="18" charset="0"/>
            </a:rPr>
            <a:t>Billion</a:t>
          </a:r>
          <a:r>
            <a:rPr lang="en-US" sz="2400" dirty="0" smtClean="0">
              <a:latin typeface="Georgia" panose="02040502050405020303" pitchFamily="18" charset="0"/>
            </a:rPr>
            <a:t/>
          </a:r>
          <a:br>
            <a:rPr lang="en-US" sz="2400" dirty="0" smtClean="0">
              <a:latin typeface="Georgia" panose="02040502050405020303" pitchFamily="18" charset="0"/>
            </a:rPr>
          </a:br>
          <a:r>
            <a:rPr lang="en-US" sz="1400" dirty="0" smtClean="0">
              <a:latin typeface="Georgia" panose="02040502050405020303" pitchFamily="18" charset="0"/>
            </a:rPr>
            <a:t>Fe</a:t>
          </a:r>
          <a:r>
            <a:rPr lang="en-US" sz="1200" dirty="0" smtClean="0">
              <a:latin typeface="Georgia" panose="02040502050405020303" pitchFamily="18" charset="0"/>
            </a:rPr>
            <a:t>es charged Texans in 2012</a:t>
          </a:r>
          <a:endParaRPr lang="en-US" sz="1200" dirty="0">
            <a:latin typeface="Georgia" panose="02040502050405020303" pitchFamily="18" charset="0"/>
          </a:endParaRPr>
        </a:p>
      </dgm:t>
    </dgm:pt>
    <dgm:pt modelId="{82CF796C-DA49-4CD6-A3FB-42294EF5D82F}" type="parTrans" cxnId="{19B804A5-D103-4A07-AFD9-9631AF72DD08}">
      <dgm:prSet/>
      <dgm:spPr/>
      <dgm:t>
        <a:bodyPr/>
        <a:lstStyle/>
        <a:p>
          <a:endParaRPr lang="en-US"/>
        </a:p>
      </dgm:t>
    </dgm:pt>
    <dgm:pt modelId="{95517FC3-A63C-4129-A5DD-3EBE94A720D6}" type="sibTrans" cxnId="{19B804A5-D103-4A07-AFD9-9631AF72DD08}">
      <dgm:prSet/>
      <dgm:spPr/>
      <dgm:t>
        <a:bodyPr/>
        <a:lstStyle/>
        <a:p>
          <a:endParaRPr lang="en-US"/>
        </a:p>
      </dgm:t>
    </dgm:pt>
    <dgm:pt modelId="{F2F6F023-09F0-43B5-8149-27045B552079}">
      <dgm:prSet phldrT="[Text]" custT="1"/>
      <dgm:spPr/>
      <dgm:t>
        <a:bodyPr/>
        <a:lstStyle/>
        <a:p>
          <a:r>
            <a:rPr lang="en-US" sz="1800" baseline="0" dirty="0" smtClean="0">
              <a:latin typeface="Georgia" panose="02040502050405020303" pitchFamily="18" charset="0"/>
            </a:rPr>
            <a:t>44,052</a:t>
          </a:r>
          <a:r>
            <a:rPr lang="en-US" sz="1800" baseline="0" dirty="0" smtClean="0">
              <a:latin typeface="Georgia" panose="02040502050405020303" pitchFamily="18" charset="0"/>
            </a:rPr>
            <a:t/>
          </a:r>
          <a:br>
            <a:rPr lang="en-US" sz="1800" baseline="0" dirty="0" smtClean="0">
              <a:latin typeface="Georgia" panose="02040502050405020303" pitchFamily="18" charset="0"/>
            </a:rPr>
          </a:br>
          <a:r>
            <a:rPr lang="en-US" sz="1200" baseline="0" dirty="0" smtClean="0">
              <a:latin typeface="Georgia" panose="02040502050405020303" pitchFamily="18" charset="0"/>
            </a:rPr>
            <a:t>Cars repossessed in Texas</a:t>
          </a:r>
          <a:endParaRPr lang="en-US" sz="1200" baseline="0" dirty="0">
            <a:latin typeface="Georgia" panose="02040502050405020303" pitchFamily="18" charset="0"/>
          </a:endParaRPr>
        </a:p>
      </dgm:t>
    </dgm:pt>
    <dgm:pt modelId="{5E5DA2A9-164B-45DF-B0AC-5B15AFFCDBF3}" type="parTrans" cxnId="{9C8A3E74-9C0E-47B3-9C71-D62091526464}">
      <dgm:prSet/>
      <dgm:spPr/>
      <dgm:t>
        <a:bodyPr/>
        <a:lstStyle/>
        <a:p>
          <a:endParaRPr lang="en-US"/>
        </a:p>
      </dgm:t>
    </dgm:pt>
    <dgm:pt modelId="{BED401E8-FF0C-4628-8444-130D1129AE53}" type="sibTrans" cxnId="{9C8A3E74-9C0E-47B3-9C71-D62091526464}">
      <dgm:prSet/>
      <dgm:spPr/>
      <dgm:t>
        <a:bodyPr/>
        <a:lstStyle/>
        <a:p>
          <a:endParaRPr lang="en-US"/>
        </a:p>
      </dgm:t>
    </dgm:pt>
    <dgm:pt modelId="{1716A403-8EEE-4CBB-AC57-543B991FAD2D}" type="pres">
      <dgm:prSet presAssocID="{C0188479-FA93-4139-AC94-35857FB6C5EE}" presName="linear" presStyleCnt="0">
        <dgm:presLayoutVars>
          <dgm:dir/>
          <dgm:resizeHandles val="exact"/>
        </dgm:presLayoutVars>
      </dgm:prSet>
      <dgm:spPr/>
      <dgm:t>
        <a:bodyPr/>
        <a:lstStyle/>
        <a:p>
          <a:endParaRPr lang="en-US"/>
        </a:p>
      </dgm:t>
    </dgm:pt>
    <dgm:pt modelId="{47901A3C-EF5A-45BA-9390-D36D0D1BB06D}" type="pres">
      <dgm:prSet presAssocID="{B3018850-F7DF-47C5-BC1C-114E06C46B8F}" presName="comp" presStyleCnt="0"/>
      <dgm:spPr/>
    </dgm:pt>
    <dgm:pt modelId="{0239F935-CA0E-4245-A080-F87FED9F6B09}" type="pres">
      <dgm:prSet presAssocID="{B3018850-F7DF-47C5-BC1C-114E06C46B8F}" presName="box" presStyleLbl="node1" presStyleIdx="0" presStyleCnt="3" custLinFactNeighborX="-175" custLinFactNeighborY="-3349"/>
      <dgm:spPr/>
      <dgm:t>
        <a:bodyPr/>
        <a:lstStyle/>
        <a:p>
          <a:endParaRPr lang="en-US"/>
        </a:p>
      </dgm:t>
    </dgm:pt>
    <dgm:pt modelId="{778929C8-6BE3-4B8F-9072-F58B2740D11A}" type="pres">
      <dgm:prSet presAssocID="{B3018850-F7DF-47C5-BC1C-114E06C46B8F}" presName="img" presStyleLbl="fgImgPlace1" presStyleIdx="0" presStyleCnt="3" custScaleX="84990" custScaleY="118225" custLinFactNeighborY="-3387"/>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3000" b="-3000"/>
          </a:stretch>
        </a:blipFill>
      </dgm:spPr>
      <dgm:t>
        <a:bodyPr/>
        <a:lstStyle/>
        <a:p>
          <a:endParaRPr lang="en-US"/>
        </a:p>
      </dgm:t>
    </dgm:pt>
    <dgm:pt modelId="{B438FDB5-0C25-43C5-8AB8-71758AC393F2}" type="pres">
      <dgm:prSet presAssocID="{B3018850-F7DF-47C5-BC1C-114E06C46B8F}" presName="text" presStyleLbl="node1" presStyleIdx="0" presStyleCnt="3">
        <dgm:presLayoutVars>
          <dgm:bulletEnabled val="1"/>
        </dgm:presLayoutVars>
      </dgm:prSet>
      <dgm:spPr/>
      <dgm:t>
        <a:bodyPr/>
        <a:lstStyle/>
        <a:p>
          <a:endParaRPr lang="en-US"/>
        </a:p>
      </dgm:t>
    </dgm:pt>
    <dgm:pt modelId="{013EA05F-0BB9-4A25-9789-6B76C207FD83}" type="pres">
      <dgm:prSet presAssocID="{092D7402-19D6-4F6D-970B-4592837789EB}" presName="spacer" presStyleCnt="0"/>
      <dgm:spPr/>
    </dgm:pt>
    <dgm:pt modelId="{DD7B0FB6-04A0-4B04-844A-FE99757E83D6}" type="pres">
      <dgm:prSet presAssocID="{A9711524-A896-47DD-942D-F9D7CB6F327F}" presName="comp" presStyleCnt="0"/>
      <dgm:spPr/>
    </dgm:pt>
    <dgm:pt modelId="{467CF933-B8BF-4486-BBDE-66E45AAC1619}" type="pres">
      <dgm:prSet presAssocID="{A9711524-A896-47DD-942D-F9D7CB6F327F}" presName="box" presStyleLbl="node1" presStyleIdx="1" presStyleCnt="3" custScaleY="91085" custLinFactNeighborX="-175" custLinFactNeighborY="-5029"/>
      <dgm:spPr/>
      <dgm:t>
        <a:bodyPr/>
        <a:lstStyle/>
        <a:p>
          <a:endParaRPr lang="en-US"/>
        </a:p>
      </dgm:t>
    </dgm:pt>
    <dgm:pt modelId="{91364F52-1B92-4AB5-AFBF-4C0D6B5ABFE4}" type="pres">
      <dgm:prSet presAssocID="{A9711524-A896-47DD-942D-F9D7CB6F327F}" presName="img" presStyleLbl="fgImgPlace1" presStyleIdx="1" presStyleCnt="3" custScaleX="84990" custScaleY="103249"/>
      <dgm:spPr>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292" t="-44942" r="1292" b="-29058"/>
          </a:stretch>
        </a:blipFill>
      </dgm:spPr>
      <dgm:t>
        <a:bodyPr/>
        <a:lstStyle/>
        <a:p>
          <a:endParaRPr lang="en-US"/>
        </a:p>
      </dgm:t>
    </dgm:pt>
    <dgm:pt modelId="{214337B8-0A66-493D-9BA1-5A61D9A885A5}" type="pres">
      <dgm:prSet presAssocID="{A9711524-A896-47DD-942D-F9D7CB6F327F}" presName="text" presStyleLbl="node1" presStyleIdx="1" presStyleCnt="3">
        <dgm:presLayoutVars>
          <dgm:bulletEnabled val="1"/>
        </dgm:presLayoutVars>
      </dgm:prSet>
      <dgm:spPr/>
      <dgm:t>
        <a:bodyPr/>
        <a:lstStyle/>
        <a:p>
          <a:endParaRPr lang="en-US"/>
        </a:p>
      </dgm:t>
    </dgm:pt>
    <dgm:pt modelId="{6AC463EC-8F63-451C-BC68-4F028C39486D}" type="pres">
      <dgm:prSet presAssocID="{95517FC3-A63C-4129-A5DD-3EBE94A720D6}" presName="spacer" presStyleCnt="0"/>
      <dgm:spPr/>
    </dgm:pt>
    <dgm:pt modelId="{6603C9C3-75D0-46AA-9B7F-3CEE39C6F703}" type="pres">
      <dgm:prSet presAssocID="{F2F6F023-09F0-43B5-8149-27045B552079}" presName="comp" presStyleCnt="0"/>
      <dgm:spPr/>
    </dgm:pt>
    <dgm:pt modelId="{910FE313-D091-4D09-B6E0-0870D0794048}" type="pres">
      <dgm:prSet presAssocID="{F2F6F023-09F0-43B5-8149-27045B552079}" presName="box" presStyleLbl="node1" presStyleIdx="2" presStyleCnt="3"/>
      <dgm:spPr/>
      <dgm:t>
        <a:bodyPr/>
        <a:lstStyle/>
        <a:p>
          <a:endParaRPr lang="en-US"/>
        </a:p>
      </dgm:t>
    </dgm:pt>
    <dgm:pt modelId="{042398E3-703B-44A8-B06F-B2398AE3C789}" type="pres">
      <dgm:prSet presAssocID="{F2F6F023-09F0-43B5-8149-27045B552079}" presName="img" presStyleLbl="fgImgPlace1" presStyleIdx="2" presStyleCnt="3" custScaleX="84990" custScaleY="119852"/>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dgm:spPr>
      <dgm:t>
        <a:bodyPr/>
        <a:lstStyle/>
        <a:p>
          <a:endParaRPr lang="en-US"/>
        </a:p>
      </dgm:t>
    </dgm:pt>
    <dgm:pt modelId="{8860C8DC-B6A3-4B3B-9F51-A708081CAD51}" type="pres">
      <dgm:prSet presAssocID="{F2F6F023-09F0-43B5-8149-27045B552079}" presName="text" presStyleLbl="node1" presStyleIdx="2" presStyleCnt="3">
        <dgm:presLayoutVars>
          <dgm:bulletEnabled val="1"/>
        </dgm:presLayoutVars>
      </dgm:prSet>
      <dgm:spPr/>
      <dgm:t>
        <a:bodyPr/>
        <a:lstStyle/>
        <a:p>
          <a:endParaRPr lang="en-US"/>
        </a:p>
      </dgm:t>
    </dgm:pt>
  </dgm:ptLst>
  <dgm:cxnLst>
    <dgm:cxn modelId="{529E5A50-BB72-4E04-B65F-5396A24FBBDA}" type="presOf" srcId="{C0188479-FA93-4139-AC94-35857FB6C5EE}" destId="{1716A403-8EEE-4CBB-AC57-543B991FAD2D}" srcOrd="0" destOrd="0" presId="urn:microsoft.com/office/officeart/2005/8/layout/vList4"/>
    <dgm:cxn modelId="{19B804A5-D103-4A07-AFD9-9631AF72DD08}" srcId="{C0188479-FA93-4139-AC94-35857FB6C5EE}" destId="{A9711524-A896-47DD-942D-F9D7CB6F327F}" srcOrd="1" destOrd="0" parTransId="{82CF796C-DA49-4CD6-A3FB-42294EF5D82F}" sibTransId="{95517FC3-A63C-4129-A5DD-3EBE94A720D6}"/>
    <dgm:cxn modelId="{2EE77115-9234-4F8E-9C42-FD9513890FD0}" srcId="{C0188479-FA93-4139-AC94-35857FB6C5EE}" destId="{B3018850-F7DF-47C5-BC1C-114E06C46B8F}" srcOrd="0" destOrd="0" parTransId="{1D39C43E-2749-47A2-A0AB-397A4ABDAAD6}" sibTransId="{092D7402-19D6-4F6D-970B-4592837789EB}"/>
    <dgm:cxn modelId="{ED5975EB-E600-4F90-B4DA-8E5D0FF8F439}" type="presOf" srcId="{F2F6F023-09F0-43B5-8149-27045B552079}" destId="{8860C8DC-B6A3-4B3B-9F51-A708081CAD51}" srcOrd="1" destOrd="0" presId="urn:microsoft.com/office/officeart/2005/8/layout/vList4"/>
    <dgm:cxn modelId="{F930A0C8-789C-4810-ABF3-C7C3DF122693}" type="presOf" srcId="{B3018850-F7DF-47C5-BC1C-114E06C46B8F}" destId="{B438FDB5-0C25-43C5-8AB8-71758AC393F2}" srcOrd="1" destOrd="0" presId="urn:microsoft.com/office/officeart/2005/8/layout/vList4"/>
    <dgm:cxn modelId="{D4CB9782-6762-4086-BB0D-E1C8F8ADCE01}" type="presOf" srcId="{A9711524-A896-47DD-942D-F9D7CB6F327F}" destId="{467CF933-B8BF-4486-BBDE-66E45AAC1619}" srcOrd="0" destOrd="0" presId="urn:microsoft.com/office/officeart/2005/8/layout/vList4"/>
    <dgm:cxn modelId="{49ABAF61-2DAB-4B40-A27E-E09C97231CED}" type="presOf" srcId="{F2F6F023-09F0-43B5-8149-27045B552079}" destId="{910FE313-D091-4D09-B6E0-0870D0794048}" srcOrd="0" destOrd="0" presId="urn:microsoft.com/office/officeart/2005/8/layout/vList4"/>
    <dgm:cxn modelId="{2140E511-C911-45B4-A880-325BB1727F59}" type="presOf" srcId="{B3018850-F7DF-47C5-BC1C-114E06C46B8F}" destId="{0239F935-CA0E-4245-A080-F87FED9F6B09}" srcOrd="0" destOrd="0" presId="urn:microsoft.com/office/officeart/2005/8/layout/vList4"/>
    <dgm:cxn modelId="{9C8A3E74-9C0E-47B3-9C71-D62091526464}" srcId="{C0188479-FA93-4139-AC94-35857FB6C5EE}" destId="{F2F6F023-09F0-43B5-8149-27045B552079}" srcOrd="2" destOrd="0" parTransId="{5E5DA2A9-164B-45DF-B0AC-5B15AFFCDBF3}" sibTransId="{BED401E8-FF0C-4628-8444-130D1129AE53}"/>
    <dgm:cxn modelId="{89C3224A-7572-4B86-B92C-629C22F4C093}" type="presOf" srcId="{A9711524-A896-47DD-942D-F9D7CB6F327F}" destId="{214337B8-0A66-493D-9BA1-5A61D9A885A5}" srcOrd="1" destOrd="0" presId="urn:microsoft.com/office/officeart/2005/8/layout/vList4"/>
    <dgm:cxn modelId="{CFA3878B-66A4-461B-8801-461E76B7901E}" type="presParOf" srcId="{1716A403-8EEE-4CBB-AC57-543B991FAD2D}" destId="{47901A3C-EF5A-45BA-9390-D36D0D1BB06D}" srcOrd="0" destOrd="0" presId="urn:microsoft.com/office/officeart/2005/8/layout/vList4"/>
    <dgm:cxn modelId="{E199A987-B87E-4070-A9D5-4C6F1ACD6D01}" type="presParOf" srcId="{47901A3C-EF5A-45BA-9390-D36D0D1BB06D}" destId="{0239F935-CA0E-4245-A080-F87FED9F6B09}" srcOrd="0" destOrd="0" presId="urn:microsoft.com/office/officeart/2005/8/layout/vList4"/>
    <dgm:cxn modelId="{13602BF2-2C96-4384-9006-771F7588E557}" type="presParOf" srcId="{47901A3C-EF5A-45BA-9390-D36D0D1BB06D}" destId="{778929C8-6BE3-4B8F-9072-F58B2740D11A}" srcOrd="1" destOrd="0" presId="urn:microsoft.com/office/officeart/2005/8/layout/vList4"/>
    <dgm:cxn modelId="{DF170092-D0BB-41D3-B125-C5298FB4E1C0}" type="presParOf" srcId="{47901A3C-EF5A-45BA-9390-D36D0D1BB06D}" destId="{B438FDB5-0C25-43C5-8AB8-71758AC393F2}" srcOrd="2" destOrd="0" presId="urn:microsoft.com/office/officeart/2005/8/layout/vList4"/>
    <dgm:cxn modelId="{38BB7BB2-9BE5-4288-B830-B0BDA8C79647}" type="presParOf" srcId="{1716A403-8EEE-4CBB-AC57-543B991FAD2D}" destId="{013EA05F-0BB9-4A25-9789-6B76C207FD83}" srcOrd="1" destOrd="0" presId="urn:microsoft.com/office/officeart/2005/8/layout/vList4"/>
    <dgm:cxn modelId="{54122D21-9317-4734-B2DB-3371D525200A}" type="presParOf" srcId="{1716A403-8EEE-4CBB-AC57-543B991FAD2D}" destId="{DD7B0FB6-04A0-4B04-844A-FE99757E83D6}" srcOrd="2" destOrd="0" presId="urn:microsoft.com/office/officeart/2005/8/layout/vList4"/>
    <dgm:cxn modelId="{40C647D4-303B-42AE-AC42-99039269F2B6}" type="presParOf" srcId="{DD7B0FB6-04A0-4B04-844A-FE99757E83D6}" destId="{467CF933-B8BF-4486-BBDE-66E45AAC1619}" srcOrd="0" destOrd="0" presId="urn:microsoft.com/office/officeart/2005/8/layout/vList4"/>
    <dgm:cxn modelId="{7E6A4946-5FF7-4B30-986B-0A62BA50F1F9}" type="presParOf" srcId="{DD7B0FB6-04A0-4B04-844A-FE99757E83D6}" destId="{91364F52-1B92-4AB5-AFBF-4C0D6B5ABFE4}" srcOrd="1" destOrd="0" presId="urn:microsoft.com/office/officeart/2005/8/layout/vList4"/>
    <dgm:cxn modelId="{4A358FD2-6B64-47AD-87C4-72D1CACB721A}" type="presParOf" srcId="{DD7B0FB6-04A0-4B04-844A-FE99757E83D6}" destId="{214337B8-0A66-493D-9BA1-5A61D9A885A5}" srcOrd="2" destOrd="0" presId="urn:microsoft.com/office/officeart/2005/8/layout/vList4"/>
    <dgm:cxn modelId="{8B67CF87-5AF7-4A30-A851-96AD745C0CC0}" type="presParOf" srcId="{1716A403-8EEE-4CBB-AC57-543B991FAD2D}" destId="{6AC463EC-8F63-451C-BC68-4F028C39486D}" srcOrd="3" destOrd="0" presId="urn:microsoft.com/office/officeart/2005/8/layout/vList4"/>
    <dgm:cxn modelId="{13C5E8BD-BF19-40CB-BF8F-B19EAB56E54B}" type="presParOf" srcId="{1716A403-8EEE-4CBB-AC57-543B991FAD2D}" destId="{6603C9C3-75D0-46AA-9B7F-3CEE39C6F703}" srcOrd="4" destOrd="0" presId="urn:microsoft.com/office/officeart/2005/8/layout/vList4"/>
    <dgm:cxn modelId="{7A68355E-255B-4FFC-824D-AFAEED6B5730}" type="presParOf" srcId="{6603C9C3-75D0-46AA-9B7F-3CEE39C6F703}" destId="{910FE313-D091-4D09-B6E0-0870D0794048}" srcOrd="0" destOrd="0" presId="urn:microsoft.com/office/officeart/2005/8/layout/vList4"/>
    <dgm:cxn modelId="{7EDB4A02-6F98-4BBF-A1AB-B99326E3FDE6}" type="presParOf" srcId="{6603C9C3-75D0-46AA-9B7F-3CEE39C6F703}" destId="{042398E3-703B-44A8-B06F-B2398AE3C789}" srcOrd="1" destOrd="0" presId="urn:microsoft.com/office/officeart/2005/8/layout/vList4"/>
    <dgm:cxn modelId="{8AA5FFE3-D5C9-4C05-8A34-7DDB71954CBF}" type="presParOf" srcId="{6603C9C3-75D0-46AA-9B7F-3CEE39C6F703}" destId="{8860C8DC-B6A3-4B3B-9F51-A708081CAD51}"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D84815-F4FE-4873-8D83-8C074C2E28BA}" type="doc">
      <dgm:prSet loTypeId="urn:microsoft.com/office/officeart/2005/8/layout/hList7" loCatId="list" qsTypeId="urn:microsoft.com/office/officeart/2005/8/quickstyle/simple1" qsCatId="simple" csTypeId="urn:microsoft.com/office/officeart/2005/8/colors/accent1_2" csCatId="accent1" phldr="1"/>
      <dgm:spPr/>
    </dgm:pt>
    <dgm:pt modelId="{B2BD77F4-D1E2-4C31-A837-46F87A4A941B}">
      <dgm:prSet phldrT="[Text]" custT="1"/>
      <dgm:spPr>
        <a:solidFill>
          <a:schemeClr val="accent6">
            <a:lumMod val="40000"/>
            <a:lumOff val="60000"/>
          </a:schemeClr>
        </a:solidFill>
      </dgm:spPr>
      <dgm:t>
        <a:bodyPr/>
        <a:lstStyle/>
        <a:p>
          <a:r>
            <a:rPr lang="en-US" sz="2400" dirty="0" smtClean="0">
              <a:solidFill>
                <a:schemeClr val="tx1"/>
              </a:solidFill>
              <a:latin typeface="Century Gothic" panose="020B0502020202020204" pitchFamily="34" charset="0"/>
            </a:rPr>
            <a:t>527</a:t>
          </a:r>
          <a:r>
            <a:rPr lang="en-US" sz="2400" dirty="0" smtClean="0">
              <a:solidFill>
                <a:schemeClr val="tx1"/>
              </a:solidFill>
              <a:latin typeface="Century Gothic" panose="020B0502020202020204" pitchFamily="34" charset="0"/>
            </a:rPr>
            <a:t/>
          </a:r>
          <a:br>
            <a:rPr lang="en-US" sz="2400" dirty="0" smtClean="0">
              <a:solidFill>
                <a:schemeClr val="tx1"/>
              </a:solidFill>
              <a:latin typeface="Century Gothic" panose="020B0502020202020204" pitchFamily="34" charset="0"/>
            </a:rPr>
          </a:br>
          <a:r>
            <a:rPr lang="en-US" sz="1600" dirty="0" smtClean="0">
              <a:solidFill>
                <a:schemeClr val="tx1"/>
              </a:solidFill>
              <a:latin typeface="Century Gothic" panose="020B0502020202020204" pitchFamily="34" charset="0"/>
            </a:rPr>
            <a:t>Payday &amp; Auto Title lenders</a:t>
          </a:r>
          <a:endParaRPr lang="en-US" sz="1600" dirty="0">
            <a:solidFill>
              <a:schemeClr val="tx1"/>
            </a:solidFill>
            <a:latin typeface="Century Gothic" panose="020B0502020202020204" pitchFamily="34" charset="0"/>
          </a:endParaRPr>
        </a:p>
      </dgm:t>
    </dgm:pt>
    <dgm:pt modelId="{D6FB503E-0B41-4929-92A7-2B141523FCC2}" type="parTrans" cxnId="{FCF85539-CAC4-4DF7-9816-B2565BCF050F}">
      <dgm:prSet/>
      <dgm:spPr/>
      <dgm:t>
        <a:bodyPr/>
        <a:lstStyle/>
        <a:p>
          <a:endParaRPr lang="en-US">
            <a:solidFill>
              <a:schemeClr val="tx1"/>
            </a:solidFill>
          </a:endParaRPr>
        </a:p>
      </dgm:t>
    </dgm:pt>
    <dgm:pt modelId="{03AB7AFB-9C13-44E7-8F1C-04F59A984C13}" type="sibTrans" cxnId="{FCF85539-CAC4-4DF7-9816-B2565BCF050F}">
      <dgm:prSet/>
      <dgm:spPr/>
      <dgm:t>
        <a:bodyPr/>
        <a:lstStyle/>
        <a:p>
          <a:endParaRPr lang="en-US">
            <a:solidFill>
              <a:schemeClr val="tx1"/>
            </a:solidFill>
          </a:endParaRPr>
        </a:p>
      </dgm:t>
    </dgm:pt>
    <dgm:pt modelId="{3DFD4D1F-14CB-466A-91F0-16F7F0313014}">
      <dgm:prSet phldrT="[Text]" custT="1"/>
      <dgm:spPr>
        <a:solidFill>
          <a:schemeClr val="accent6">
            <a:lumMod val="40000"/>
            <a:lumOff val="60000"/>
          </a:schemeClr>
        </a:solidFill>
      </dgm:spPr>
      <dgm:t>
        <a:bodyPr/>
        <a:lstStyle/>
        <a:p>
          <a:r>
            <a:rPr lang="en-US" sz="2400" dirty="0" smtClean="0">
              <a:solidFill>
                <a:schemeClr val="tx1"/>
              </a:solidFill>
              <a:latin typeface="Century Gothic" panose="020B0502020202020204" pitchFamily="34" charset="0"/>
            </a:rPr>
            <a:t>$263</a:t>
          </a:r>
          <a:r>
            <a:rPr lang="en-US" sz="2400" dirty="0" smtClean="0">
              <a:solidFill>
                <a:schemeClr val="tx1"/>
              </a:solidFill>
              <a:latin typeface="Century Gothic" panose="020B0502020202020204" pitchFamily="34" charset="0"/>
            </a:rPr>
            <a:t/>
          </a:r>
          <a:br>
            <a:rPr lang="en-US" sz="2400" dirty="0" smtClean="0">
              <a:solidFill>
                <a:schemeClr val="tx1"/>
              </a:solidFill>
              <a:latin typeface="Century Gothic" panose="020B0502020202020204" pitchFamily="34" charset="0"/>
            </a:rPr>
          </a:br>
          <a:r>
            <a:rPr lang="en-US" sz="1600" dirty="0" smtClean="0">
              <a:solidFill>
                <a:schemeClr val="tx1"/>
              </a:solidFill>
              <a:latin typeface="Century Gothic" panose="020B0502020202020204" pitchFamily="34" charset="0"/>
            </a:rPr>
            <a:t>Million</a:t>
          </a:r>
          <a:r>
            <a:rPr lang="en-US" sz="1900" dirty="0" smtClean="0">
              <a:solidFill>
                <a:schemeClr val="tx1"/>
              </a:solidFill>
              <a:latin typeface="Georgia" panose="02040502050405020303" pitchFamily="18" charset="0"/>
            </a:rPr>
            <a:t/>
          </a:r>
          <a:br>
            <a:rPr lang="en-US" sz="1900" dirty="0" smtClean="0">
              <a:solidFill>
                <a:schemeClr val="tx1"/>
              </a:solidFill>
              <a:latin typeface="Georgia" panose="02040502050405020303" pitchFamily="18" charset="0"/>
            </a:rPr>
          </a:br>
          <a:r>
            <a:rPr lang="en-US" sz="1600" dirty="0" smtClean="0">
              <a:solidFill>
                <a:schemeClr val="tx1"/>
              </a:solidFill>
              <a:latin typeface="Century Gothic" panose="020B0502020202020204" pitchFamily="34" charset="0"/>
            </a:rPr>
            <a:t>Fees charged</a:t>
          </a:r>
          <a:endParaRPr lang="en-US" sz="1900" dirty="0">
            <a:solidFill>
              <a:schemeClr val="tx1"/>
            </a:solidFill>
            <a:latin typeface="Century Gothic" panose="020B0502020202020204" pitchFamily="34" charset="0"/>
          </a:endParaRPr>
        </a:p>
      </dgm:t>
    </dgm:pt>
    <dgm:pt modelId="{4AF437B8-204C-4301-B3FA-216ADE0EB9AD}" type="parTrans" cxnId="{5735D3D9-423E-44C8-A6ED-09AB956E31A2}">
      <dgm:prSet/>
      <dgm:spPr/>
      <dgm:t>
        <a:bodyPr/>
        <a:lstStyle/>
        <a:p>
          <a:endParaRPr lang="en-US">
            <a:solidFill>
              <a:schemeClr val="tx1"/>
            </a:solidFill>
          </a:endParaRPr>
        </a:p>
      </dgm:t>
    </dgm:pt>
    <dgm:pt modelId="{CB3DF3DD-FFE5-4F83-976E-FC300B615926}" type="sibTrans" cxnId="{5735D3D9-423E-44C8-A6ED-09AB956E31A2}">
      <dgm:prSet/>
      <dgm:spPr/>
      <dgm:t>
        <a:bodyPr/>
        <a:lstStyle/>
        <a:p>
          <a:endParaRPr lang="en-US">
            <a:solidFill>
              <a:schemeClr val="tx1"/>
            </a:solidFill>
          </a:endParaRPr>
        </a:p>
      </dgm:t>
    </dgm:pt>
    <dgm:pt modelId="{10AAEA5A-4764-4542-8A7C-4CD40E25FF6E}">
      <dgm:prSet phldrT="[Text]" custT="1"/>
      <dgm:spPr>
        <a:solidFill>
          <a:schemeClr val="accent6">
            <a:lumMod val="40000"/>
            <a:lumOff val="60000"/>
          </a:schemeClr>
        </a:solidFill>
      </dgm:spPr>
      <dgm:t>
        <a:bodyPr/>
        <a:lstStyle/>
        <a:p>
          <a:r>
            <a:rPr lang="en-US" sz="2400" dirty="0" smtClean="0">
              <a:solidFill>
                <a:schemeClr val="tx1"/>
              </a:solidFill>
              <a:latin typeface="Century Gothic" panose="020B0502020202020204" pitchFamily="34" charset="0"/>
            </a:rPr>
            <a:t>7,817</a:t>
          </a:r>
          <a:r>
            <a:rPr lang="en-US" sz="1700" dirty="0" smtClean="0">
              <a:solidFill>
                <a:schemeClr val="tx1"/>
              </a:solidFill>
            </a:rPr>
            <a:t/>
          </a:r>
          <a:br>
            <a:rPr lang="en-US" sz="1700" dirty="0" smtClean="0">
              <a:solidFill>
                <a:schemeClr val="tx1"/>
              </a:solidFill>
            </a:rPr>
          </a:br>
          <a:r>
            <a:rPr lang="en-US" sz="1600" dirty="0" smtClean="0">
              <a:solidFill>
                <a:schemeClr val="tx1"/>
              </a:solidFill>
              <a:latin typeface="Century Gothic" panose="020B0502020202020204" pitchFamily="34" charset="0"/>
            </a:rPr>
            <a:t>Cars repossessed</a:t>
          </a:r>
          <a:endParaRPr lang="en-US" sz="1600" dirty="0">
            <a:solidFill>
              <a:schemeClr val="tx1"/>
            </a:solidFill>
            <a:latin typeface="Century Gothic" panose="020B0502020202020204" pitchFamily="34" charset="0"/>
          </a:endParaRPr>
        </a:p>
      </dgm:t>
    </dgm:pt>
    <dgm:pt modelId="{EC360724-98AC-46C9-AAE2-BC20C19A4FFC}" type="parTrans" cxnId="{8511D0EC-FD73-4AAB-8C07-41C122C6EB74}">
      <dgm:prSet/>
      <dgm:spPr/>
      <dgm:t>
        <a:bodyPr/>
        <a:lstStyle/>
        <a:p>
          <a:endParaRPr lang="en-US">
            <a:solidFill>
              <a:schemeClr val="tx1"/>
            </a:solidFill>
          </a:endParaRPr>
        </a:p>
      </dgm:t>
    </dgm:pt>
    <dgm:pt modelId="{49DF7697-0AF9-43C3-9C27-40E8BCC037AE}" type="sibTrans" cxnId="{8511D0EC-FD73-4AAB-8C07-41C122C6EB74}">
      <dgm:prSet/>
      <dgm:spPr/>
      <dgm:t>
        <a:bodyPr/>
        <a:lstStyle/>
        <a:p>
          <a:endParaRPr lang="en-US">
            <a:solidFill>
              <a:schemeClr val="tx1"/>
            </a:solidFill>
          </a:endParaRPr>
        </a:p>
      </dgm:t>
    </dgm:pt>
    <dgm:pt modelId="{EEB09BC6-7308-4016-B796-90F4A36DBA14}" type="pres">
      <dgm:prSet presAssocID="{CAD84815-F4FE-4873-8D83-8C074C2E28BA}" presName="Name0" presStyleCnt="0">
        <dgm:presLayoutVars>
          <dgm:dir/>
          <dgm:resizeHandles val="exact"/>
        </dgm:presLayoutVars>
      </dgm:prSet>
      <dgm:spPr/>
    </dgm:pt>
    <dgm:pt modelId="{2C0DE31F-8166-4EF9-AF9A-3D75B24EC7AF}" type="pres">
      <dgm:prSet presAssocID="{CAD84815-F4FE-4873-8D83-8C074C2E28BA}" presName="fgShape" presStyleLbl="fgShp" presStyleIdx="0" presStyleCnt="1" custScaleY="76238" custLinFactNeighborX="165" custLinFactNeighborY="93146"/>
      <dgm:spPr>
        <a:prstGeom prst="roundRect">
          <a:avLst/>
        </a:prstGeom>
        <a:solidFill>
          <a:schemeClr val="accent6"/>
        </a:solidFill>
      </dgm:spPr>
      <dgm:t>
        <a:bodyPr/>
        <a:lstStyle/>
        <a:p>
          <a:endParaRPr lang="en-US"/>
        </a:p>
      </dgm:t>
    </dgm:pt>
    <dgm:pt modelId="{C9E53640-43FD-4237-B6B1-3F7218C81945}" type="pres">
      <dgm:prSet presAssocID="{CAD84815-F4FE-4873-8D83-8C074C2E28BA}" presName="linComp" presStyleCnt="0"/>
      <dgm:spPr/>
    </dgm:pt>
    <dgm:pt modelId="{B253CFBD-743F-4F31-A5AA-89AF1904E53E}" type="pres">
      <dgm:prSet presAssocID="{B2BD77F4-D1E2-4C31-A837-46F87A4A941B}" presName="compNode" presStyleCnt="0"/>
      <dgm:spPr/>
    </dgm:pt>
    <dgm:pt modelId="{F654944B-9C0C-4DA3-894D-DA445020098B}" type="pres">
      <dgm:prSet presAssocID="{B2BD77F4-D1E2-4C31-A837-46F87A4A941B}" presName="bkgdShape" presStyleLbl="node1" presStyleIdx="0" presStyleCnt="3" custLinFactNeighborX="-60722" custLinFactNeighborY="17229"/>
      <dgm:spPr/>
      <dgm:t>
        <a:bodyPr/>
        <a:lstStyle/>
        <a:p>
          <a:endParaRPr lang="en-US"/>
        </a:p>
      </dgm:t>
    </dgm:pt>
    <dgm:pt modelId="{147448DE-1D39-42CF-AF3D-72AD99470E90}" type="pres">
      <dgm:prSet presAssocID="{B2BD77F4-D1E2-4C31-A837-46F87A4A941B}" presName="nodeTx" presStyleLbl="node1" presStyleIdx="0" presStyleCnt="3">
        <dgm:presLayoutVars>
          <dgm:bulletEnabled val="1"/>
        </dgm:presLayoutVars>
      </dgm:prSet>
      <dgm:spPr/>
      <dgm:t>
        <a:bodyPr/>
        <a:lstStyle/>
        <a:p>
          <a:endParaRPr lang="en-US"/>
        </a:p>
      </dgm:t>
    </dgm:pt>
    <dgm:pt modelId="{1EFD74DE-E034-45AA-9864-858AD23A9D3B}" type="pres">
      <dgm:prSet presAssocID="{B2BD77F4-D1E2-4C31-A837-46F87A4A941B}" presName="invisiNode" presStyleLbl="node1" presStyleIdx="0" presStyleCnt="3"/>
      <dgm:spPr/>
    </dgm:pt>
    <dgm:pt modelId="{75190486-6613-4090-9668-CC5F084F2C58}" type="pres">
      <dgm:prSet presAssocID="{B2BD77F4-D1E2-4C31-A837-46F87A4A941B}" presName="imagNode" presStyleLbl="fgImgPlace1" presStyleIdx="0" presStyleCnt="3" custScaleX="51738" custScaleY="53087"/>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000" r="-5000"/>
          </a:stretch>
        </a:blipFill>
      </dgm:spPr>
    </dgm:pt>
    <dgm:pt modelId="{D3D34443-2091-4C43-A905-43A003C0CB5B}" type="pres">
      <dgm:prSet presAssocID="{03AB7AFB-9C13-44E7-8F1C-04F59A984C13}" presName="sibTrans" presStyleLbl="sibTrans2D1" presStyleIdx="0" presStyleCnt="0"/>
      <dgm:spPr/>
      <dgm:t>
        <a:bodyPr/>
        <a:lstStyle/>
        <a:p>
          <a:endParaRPr lang="en-US"/>
        </a:p>
      </dgm:t>
    </dgm:pt>
    <dgm:pt modelId="{190FB19A-E714-44BA-B924-E00924923BF2}" type="pres">
      <dgm:prSet presAssocID="{3DFD4D1F-14CB-466A-91F0-16F7F0313014}" presName="compNode" presStyleCnt="0"/>
      <dgm:spPr/>
    </dgm:pt>
    <dgm:pt modelId="{9C7DC3AD-5B7A-4246-A418-15C1A3F75DBB}" type="pres">
      <dgm:prSet presAssocID="{3DFD4D1F-14CB-466A-91F0-16F7F0313014}" presName="bkgdShape" presStyleLbl="node1" presStyleIdx="1" presStyleCnt="3" custLinFactNeighborX="5145" custLinFactNeighborY="-137"/>
      <dgm:spPr/>
      <dgm:t>
        <a:bodyPr/>
        <a:lstStyle/>
        <a:p>
          <a:endParaRPr lang="en-US"/>
        </a:p>
      </dgm:t>
    </dgm:pt>
    <dgm:pt modelId="{53B34C86-1598-40CF-813E-8C827D08C1CC}" type="pres">
      <dgm:prSet presAssocID="{3DFD4D1F-14CB-466A-91F0-16F7F0313014}" presName="nodeTx" presStyleLbl="node1" presStyleIdx="1" presStyleCnt="3">
        <dgm:presLayoutVars>
          <dgm:bulletEnabled val="1"/>
        </dgm:presLayoutVars>
      </dgm:prSet>
      <dgm:spPr/>
      <dgm:t>
        <a:bodyPr/>
        <a:lstStyle/>
        <a:p>
          <a:endParaRPr lang="en-US"/>
        </a:p>
      </dgm:t>
    </dgm:pt>
    <dgm:pt modelId="{F5B4EB80-7C55-4FAF-9B79-1F3F83475D54}" type="pres">
      <dgm:prSet presAssocID="{3DFD4D1F-14CB-466A-91F0-16F7F0313014}" presName="invisiNode" presStyleLbl="node1" presStyleIdx="1" presStyleCnt="3"/>
      <dgm:spPr/>
    </dgm:pt>
    <dgm:pt modelId="{2E5C3D09-801C-4A61-B31C-6D61E73DC000}" type="pres">
      <dgm:prSet presAssocID="{3DFD4D1F-14CB-466A-91F0-16F7F0313014}" presName="imagNode" presStyleLbl="fgImgPlace1" presStyleIdx="1" presStyleCnt="3" custScaleX="55320" custScaleY="58814"/>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pt>
    <dgm:pt modelId="{93E25EC1-938A-4BD0-A49F-81654FE5D4C7}" type="pres">
      <dgm:prSet presAssocID="{CB3DF3DD-FFE5-4F83-976E-FC300B615926}" presName="sibTrans" presStyleLbl="sibTrans2D1" presStyleIdx="0" presStyleCnt="0"/>
      <dgm:spPr/>
      <dgm:t>
        <a:bodyPr/>
        <a:lstStyle/>
        <a:p>
          <a:endParaRPr lang="en-US"/>
        </a:p>
      </dgm:t>
    </dgm:pt>
    <dgm:pt modelId="{83895CEE-7F3B-44FE-A077-6CB27E4A182D}" type="pres">
      <dgm:prSet presAssocID="{10AAEA5A-4764-4542-8A7C-4CD40E25FF6E}" presName="compNode" presStyleCnt="0"/>
      <dgm:spPr/>
    </dgm:pt>
    <dgm:pt modelId="{70EA081F-EA29-4018-8308-341FD6844A5C}" type="pres">
      <dgm:prSet presAssocID="{10AAEA5A-4764-4542-8A7C-4CD40E25FF6E}" presName="bkgdShape" presStyleLbl="node1" presStyleIdx="2" presStyleCnt="3"/>
      <dgm:spPr/>
      <dgm:t>
        <a:bodyPr/>
        <a:lstStyle/>
        <a:p>
          <a:endParaRPr lang="en-US"/>
        </a:p>
      </dgm:t>
    </dgm:pt>
    <dgm:pt modelId="{A2B483FA-D704-4FD8-ABEC-CBF337914804}" type="pres">
      <dgm:prSet presAssocID="{10AAEA5A-4764-4542-8A7C-4CD40E25FF6E}" presName="nodeTx" presStyleLbl="node1" presStyleIdx="2" presStyleCnt="3">
        <dgm:presLayoutVars>
          <dgm:bulletEnabled val="1"/>
        </dgm:presLayoutVars>
      </dgm:prSet>
      <dgm:spPr/>
      <dgm:t>
        <a:bodyPr/>
        <a:lstStyle/>
        <a:p>
          <a:endParaRPr lang="en-US"/>
        </a:p>
      </dgm:t>
    </dgm:pt>
    <dgm:pt modelId="{55E73A76-C870-4F3D-9029-64F9D7C4B967}" type="pres">
      <dgm:prSet presAssocID="{10AAEA5A-4764-4542-8A7C-4CD40E25FF6E}" presName="invisiNode" presStyleLbl="node1" presStyleIdx="2" presStyleCnt="3"/>
      <dgm:spPr/>
    </dgm:pt>
    <dgm:pt modelId="{F909E314-C8CE-4FFD-88C5-D2D974CAC42F}" type="pres">
      <dgm:prSet presAssocID="{10AAEA5A-4764-4542-8A7C-4CD40E25FF6E}" presName="imagNode" presStyleLbl="fgImgPlace1" presStyleIdx="2" presStyleCnt="3" custScaleX="58902" custScaleY="58814"/>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8000" r="-8000"/>
          </a:stretch>
        </a:blipFill>
      </dgm:spPr>
    </dgm:pt>
  </dgm:ptLst>
  <dgm:cxnLst>
    <dgm:cxn modelId="{116C4769-0688-4D13-9478-BAB655B3FDB3}" type="presOf" srcId="{B2BD77F4-D1E2-4C31-A837-46F87A4A941B}" destId="{F654944B-9C0C-4DA3-894D-DA445020098B}" srcOrd="0" destOrd="0" presId="urn:microsoft.com/office/officeart/2005/8/layout/hList7"/>
    <dgm:cxn modelId="{6BE28E4A-AEB4-491C-ABC8-799074BE2B7F}" type="presOf" srcId="{3DFD4D1F-14CB-466A-91F0-16F7F0313014}" destId="{9C7DC3AD-5B7A-4246-A418-15C1A3F75DBB}" srcOrd="0" destOrd="0" presId="urn:microsoft.com/office/officeart/2005/8/layout/hList7"/>
    <dgm:cxn modelId="{A23FFF92-3D85-424C-ADBE-A26CB2D2E0FB}" type="presOf" srcId="{CB3DF3DD-FFE5-4F83-976E-FC300B615926}" destId="{93E25EC1-938A-4BD0-A49F-81654FE5D4C7}" srcOrd="0" destOrd="0" presId="urn:microsoft.com/office/officeart/2005/8/layout/hList7"/>
    <dgm:cxn modelId="{D0652CF2-A114-4AFA-8FB2-A9D2455F8DB4}" type="presOf" srcId="{CAD84815-F4FE-4873-8D83-8C074C2E28BA}" destId="{EEB09BC6-7308-4016-B796-90F4A36DBA14}" srcOrd="0" destOrd="0" presId="urn:microsoft.com/office/officeart/2005/8/layout/hList7"/>
    <dgm:cxn modelId="{B2DD6398-756F-4AB1-A817-4DB5567F700E}" type="presOf" srcId="{10AAEA5A-4764-4542-8A7C-4CD40E25FF6E}" destId="{A2B483FA-D704-4FD8-ABEC-CBF337914804}" srcOrd="1" destOrd="0" presId="urn:microsoft.com/office/officeart/2005/8/layout/hList7"/>
    <dgm:cxn modelId="{AEE0A418-512D-477C-A66B-96981734EF6F}" type="presOf" srcId="{03AB7AFB-9C13-44E7-8F1C-04F59A984C13}" destId="{D3D34443-2091-4C43-A905-43A003C0CB5B}" srcOrd="0" destOrd="0" presId="urn:microsoft.com/office/officeart/2005/8/layout/hList7"/>
    <dgm:cxn modelId="{1A8E7544-DBB0-4BC0-B9A6-EB548367F15B}" type="presOf" srcId="{B2BD77F4-D1E2-4C31-A837-46F87A4A941B}" destId="{147448DE-1D39-42CF-AF3D-72AD99470E90}" srcOrd="1" destOrd="0" presId="urn:microsoft.com/office/officeart/2005/8/layout/hList7"/>
    <dgm:cxn modelId="{FCF85539-CAC4-4DF7-9816-B2565BCF050F}" srcId="{CAD84815-F4FE-4873-8D83-8C074C2E28BA}" destId="{B2BD77F4-D1E2-4C31-A837-46F87A4A941B}" srcOrd="0" destOrd="0" parTransId="{D6FB503E-0B41-4929-92A7-2B141523FCC2}" sibTransId="{03AB7AFB-9C13-44E7-8F1C-04F59A984C13}"/>
    <dgm:cxn modelId="{8511D0EC-FD73-4AAB-8C07-41C122C6EB74}" srcId="{CAD84815-F4FE-4873-8D83-8C074C2E28BA}" destId="{10AAEA5A-4764-4542-8A7C-4CD40E25FF6E}" srcOrd="2" destOrd="0" parTransId="{EC360724-98AC-46C9-AAE2-BC20C19A4FFC}" sibTransId="{49DF7697-0AF9-43C3-9C27-40E8BCC037AE}"/>
    <dgm:cxn modelId="{005B3800-A8A8-4294-BD19-430E9A6FA8D9}" type="presOf" srcId="{3DFD4D1F-14CB-466A-91F0-16F7F0313014}" destId="{53B34C86-1598-40CF-813E-8C827D08C1CC}" srcOrd="1" destOrd="0" presId="urn:microsoft.com/office/officeart/2005/8/layout/hList7"/>
    <dgm:cxn modelId="{C49D1952-5DB9-4E92-9A31-6F329AED021C}" type="presOf" srcId="{10AAEA5A-4764-4542-8A7C-4CD40E25FF6E}" destId="{70EA081F-EA29-4018-8308-341FD6844A5C}" srcOrd="0" destOrd="0" presId="urn:microsoft.com/office/officeart/2005/8/layout/hList7"/>
    <dgm:cxn modelId="{5735D3D9-423E-44C8-A6ED-09AB956E31A2}" srcId="{CAD84815-F4FE-4873-8D83-8C074C2E28BA}" destId="{3DFD4D1F-14CB-466A-91F0-16F7F0313014}" srcOrd="1" destOrd="0" parTransId="{4AF437B8-204C-4301-B3FA-216ADE0EB9AD}" sibTransId="{CB3DF3DD-FFE5-4F83-976E-FC300B615926}"/>
    <dgm:cxn modelId="{0AD7F6F6-00C4-4EF7-A0FC-60926808FC6A}" type="presParOf" srcId="{EEB09BC6-7308-4016-B796-90F4A36DBA14}" destId="{2C0DE31F-8166-4EF9-AF9A-3D75B24EC7AF}" srcOrd="0" destOrd="0" presId="urn:microsoft.com/office/officeart/2005/8/layout/hList7"/>
    <dgm:cxn modelId="{5FB76A42-A8BF-454C-B7E4-3AFC7797CDAD}" type="presParOf" srcId="{EEB09BC6-7308-4016-B796-90F4A36DBA14}" destId="{C9E53640-43FD-4237-B6B1-3F7218C81945}" srcOrd="1" destOrd="0" presId="urn:microsoft.com/office/officeart/2005/8/layout/hList7"/>
    <dgm:cxn modelId="{383F7FC0-16D8-4BBA-A81F-4BC013F47E10}" type="presParOf" srcId="{C9E53640-43FD-4237-B6B1-3F7218C81945}" destId="{B253CFBD-743F-4F31-A5AA-89AF1904E53E}" srcOrd="0" destOrd="0" presId="urn:microsoft.com/office/officeart/2005/8/layout/hList7"/>
    <dgm:cxn modelId="{D4FFC8B6-1DCA-449C-B445-AA2FC1347AC3}" type="presParOf" srcId="{B253CFBD-743F-4F31-A5AA-89AF1904E53E}" destId="{F654944B-9C0C-4DA3-894D-DA445020098B}" srcOrd="0" destOrd="0" presId="urn:microsoft.com/office/officeart/2005/8/layout/hList7"/>
    <dgm:cxn modelId="{410280E7-B661-4004-878E-6CAB0615959E}" type="presParOf" srcId="{B253CFBD-743F-4F31-A5AA-89AF1904E53E}" destId="{147448DE-1D39-42CF-AF3D-72AD99470E90}" srcOrd="1" destOrd="0" presId="urn:microsoft.com/office/officeart/2005/8/layout/hList7"/>
    <dgm:cxn modelId="{FD49C53F-CADD-4A8D-901B-5D1A37CD191F}" type="presParOf" srcId="{B253CFBD-743F-4F31-A5AA-89AF1904E53E}" destId="{1EFD74DE-E034-45AA-9864-858AD23A9D3B}" srcOrd="2" destOrd="0" presId="urn:microsoft.com/office/officeart/2005/8/layout/hList7"/>
    <dgm:cxn modelId="{FAAF80E6-BF54-4FD0-A058-7F251E6B61DC}" type="presParOf" srcId="{B253CFBD-743F-4F31-A5AA-89AF1904E53E}" destId="{75190486-6613-4090-9668-CC5F084F2C58}" srcOrd="3" destOrd="0" presId="urn:microsoft.com/office/officeart/2005/8/layout/hList7"/>
    <dgm:cxn modelId="{B97CE248-B741-49A6-BC8F-64C80143D4DB}" type="presParOf" srcId="{C9E53640-43FD-4237-B6B1-3F7218C81945}" destId="{D3D34443-2091-4C43-A905-43A003C0CB5B}" srcOrd="1" destOrd="0" presId="urn:microsoft.com/office/officeart/2005/8/layout/hList7"/>
    <dgm:cxn modelId="{4CA3023F-AC7B-4E85-9517-012D5E0AA958}" type="presParOf" srcId="{C9E53640-43FD-4237-B6B1-3F7218C81945}" destId="{190FB19A-E714-44BA-B924-E00924923BF2}" srcOrd="2" destOrd="0" presId="urn:microsoft.com/office/officeart/2005/8/layout/hList7"/>
    <dgm:cxn modelId="{FCE0E9FF-CBEB-4B8C-9332-DC76D70E84DB}" type="presParOf" srcId="{190FB19A-E714-44BA-B924-E00924923BF2}" destId="{9C7DC3AD-5B7A-4246-A418-15C1A3F75DBB}" srcOrd="0" destOrd="0" presId="urn:microsoft.com/office/officeart/2005/8/layout/hList7"/>
    <dgm:cxn modelId="{5D719D03-EDBD-4354-B5DE-FE9A8B8C8920}" type="presParOf" srcId="{190FB19A-E714-44BA-B924-E00924923BF2}" destId="{53B34C86-1598-40CF-813E-8C827D08C1CC}" srcOrd="1" destOrd="0" presId="urn:microsoft.com/office/officeart/2005/8/layout/hList7"/>
    <dgm:cxn modelId="{68EE5E34-AFD7-4C7A-BD8C-FF5C6168FC83}" type="presParOf" srcId="{190FB19A-E714-44BA-B924-E00924923BF2}" destId="{F5B4EB80-7C55-4FAF-9B79-1F3F83475D54}" srcOrd="2" destOrd="0" presId="urn:microsoft.com/office/officeart/2005/8/layout/hList7"/>
    <dgm:cxn modelId="{09EFF328-482F-492F-934F-03A82A7E3D95}" type="presParOf" srcId="{190FB19A-E714-44BA-B924-E00924923BF2}" destId="{2E5C3D09-801C-4A61-B31C-6D61E73DC000}" srcOrd="3" destOrd="0" presId="urn:microsoft.com/office/officeart/2005/8/layout/hList7"/>
    <dgm:cxn modelId="{BD5909C8-0B7F-449B-B752-0115BDD5BCB8}" type="presParOf" srcId="{C9E53640-43FD-4237-B6B1-3F7218C81945}" destId="{93E25EC1-938A-4BD0-A49F-81654FE5D4C7}" srcOrd="3" destOrd="0" presId="urn:microsoft.com/office/officeart/2005/8/layout/hList7"/>
    <dgm:cxn modelId="{EDE42E2A-0403-4B46-A78F-07F87FD4D6F2}" type="presParOf" srcId="{C9E53640-43FD-4237-B6B1-3F7218C81945}" destId="{83895CEE-7F3B-44FE-A077-6CB27E4A182D}" srcOrd="4" destOrd="0" presId="urn:microsoft.com/office/officeart/2005/8/layout/hList7"/>
    <dgm:cxn modelId="{B16D071F-BA14-4190-A98A-5349A79E9D68}" type="presParOf" srcId="{83895CEE-7F3B-44FE-A077-6CB27E4A182D}" destId="{70EA081F-EA29-4018-8308-341FD6844A5C}" srcOrd="0" destOrd="0" presId="urn:microsoft.com/office/officeart/2005/8/layout/hList7"/>
    <dgm:cxn modelId="{C349606C-B395-43D2-9C65-73FEFD9557A9}" type="presParOf" srcId="{83895CEE-7F3B-44FE-A077-6CB27E4A182D}" destId="{A2B483FA-D704-4FD8-ABEC-CBF337914804}" srcOrd="1" destOrd="0" presId="urn:microsoft.com/office/officeart/2005/8/layout/hList7"/>
    <dgm:cxn modelId="{5FE3B068-5E97-4353-82E6-8792ADD3F110}" type="presParOf" srcId="{83895CEE-7F3B-44FE-A077-6CB27E4A182D}" destId="{55E73A76-C870-4F3D-9029-64F9D7C4B967}" srcOrd="2" destOrd="0" presId="urn:microsoft.com/office/officeart/2005/8/layout/hList7"/>
    <dgm:cxn modelId="{8B206160-9839-4FF9-BC84-A2975A72F2AD}" type="presParOf" srcId="{83895CEE-7F3B-44FE-A077-6CB27E4A182D}" destId="{F909E314-C8CE-4FFD-88C5-D2D974CAC42F}" srcOrd="3" destOrd="0" presId="urn:microsoft.com/office/officeart/2005/8/layout/hList7"/>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E57D351-0A36-4CA5-83B4-4774D782531A}" type="doc">
      <dgm:prSet loTypeId="urn:microsoft.com/office/officeart/2005/8/layout/venn1" loCatId="relationship" qsTypeId="urn:microsoft.com/office/officeart/2005/8/quickstyle/simple1" qsCatId="simple" csTypeId="urn:microsoft.com/office/officeart/2005/8/colors/accent3_3" csCatId="accent3" phldr="1"/>
      <dgm:spPr/>
      <dgm:t>
        <a:bodyPr/>
        <a:lstStyle/>
        <a:p>
          <a:endParaRPr lang="en-US"/>
        </a:p>
      </dgm:t>
    </dgm:pt>
    <dgm:pt modelId="{92AAF31D-8E34-491E-9954-A7C065B3CEC8}">
      <dgm:prSet/>
      <dgm:spPr>
        <a:solidFill>
          <a:srgbClr val="FFFF66">
            <a:alpha val="50000"/>
          </a:srgbClr>
        </a:solidFill>
      </dgm:spPr>
      <dgm:t>
        <a:bodyPr/>
        <a:lstStyle/>
        <a:p>
          <a:pPr rtl="0"/>
          <a:r>
            <a:rPr lang="en-US" dirty="0" smtClean="0"/>
            <a:t>vs</a:t>
          </a:r>
          <a:endParaRPr lang="en-US" dirty="0"/>
        </a:p>
      </dgm:t>
    </dgm:pt>
    <dgm:pt modelId="{437F932E-5218-431D-8CF2-61570E5D6697}" type="parTrans" cxnId="{3099A730-0BD5-4A1B-A8CD-472F67D8117A}">
      <dgm:prSet/>
      <dgm:spPr/>
      <dgm:t>
        <a:bodyPr/>
        <a:lstStyle/>
        <a:p>
          <a:endParaRPr lang="en-US"/>
        </a:p>
      </dgm:t>
    </dgm:pt>
    <dgm:pt modelId="{04207658-2DED-411F-9EB8-C9B75159D2A0}" type="sibTrans" cxnId="{3099A730-0BD5-4A1B-A8CD-472F67D8117A}">
      <dgm:prSet/>
      <dgm:spPr/>
      <dgm:t>
        <a:bodyPr/>
        <a:lstStyle/>
        <a:p>
          <a:endParaRPr lang="en-US"/>
        </a:p>
      </dgm:t>
    </dgm:pt>
    <dgm:pt modelId="{3DCF95DB-3E17-4F06-AC0E-F22CAFBD5CC6}" type="pres">
      <dgm:prSet presAssocID="{0E57D351-0A36-4CA5-83B4-4774D782531A}" presName="compositeShape" presStyleCnt="0">
        <dgm:presLayoutVars>
          <dgm:chMax val="7"/>
          <dgm:dir/>
          <dgm:resizeHandles val="exact"/>
        </dgm:presLayoutVars>
      </dgm:prSet>
      <dgm:spPr/>
      <dgm:t>
        <a:bodyPr/>
        <a:lstStyle/>
        <a:p>
          <a:endParaRPr lang="en-US"/>
        </a:p>
      </dgm:t>
    </dgm:pt>
    <dgm:pt modelId="{AE0AB873-6974-434B-9DEB-DA80FD8B64AB}" type="pres">
      <dgm:prSet presAssocID="{92AAF31D-8E34-491E-9954-A7C065B3CEC8}" presName="circ1TxSh" presStyleLbl="vennNode1" presStyleIdx="0" presStyleCnt="1" custScaleX="127046" custLinFactNeighborX="-9904"/>
      <dgm:spPr/>
      <dgm:t>
        <a:bodyPr/>
        <a:lstStyle/>
        <a:p>
          <a:endParaRPr lang="en-US"/>
        </a:p>
      </dgm:t>
    </dgm:pt>
  </dgm:ptLst>
  <dgm:cxnLst>
    <dgm:cxn modelId="{B83E43F1-B8F0-4308-AE0C-4BB9E99F3592}" type="presOf" srcId="{92AAF31D-8E34-491E-9954-A7C065B3CEC8}" destId="{AE0AB873-6974-434B-9DEB-DA80FD8B64AB}" srcOrd="0" destOrd="0" presId="urn:microsoft.com/office/officeart/2005/8/layout/venn1"/>
    <dgm:cxn modelId="{A7C1FFA8-AFF8-409D-B151-C3F3260053A6}" type="presOf" srcId="{0E57D351-0A36-4CA5-83B4-4774D782531A}" destId="{3DCF95DB-3E17-4F06-AC0E-F22CAFBD5CC6}" srcOrd="0" destOrd="0" presId="urn:microsoft.com/office/officeart/2005/8/layout/venn1"/>
    <dgm:cxn modelId="{3099A730-0BD5-4A1B-A8CD-472F67D8117A}" srcId="{0E57D351-0A36-4CA5-83B4-4774D782531A}" destId="{92AAF31D-8E34-491E-9954-A7C065B3CEC8}" srcOrd="0" destOrd="0" parTransId="{437F932E-5218-431D-8CF2-61570E5D6697}" sibTransId="{04207658-2DED-411F-9EB8-C9B75159D2A0}"/>
    <dgm:cxn modelId="{4DC08A94-E3EB-483F-A21F-59A1B715443C}" type="presParOf" srcId="{3DCF95DB-3E17-4F06-AC0E-F22CAFBD5CC6}" destId="{AE0AB873-6974-434B-9DEB-DA80FD8B64AB}"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143BD8D-3DC1-466F-9C69-FE82C479E5D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B557E89-5FA7-4D5B-A941-2C9D07CBAC6A}">
      <dgm:prSet custT="1"/>
      <dgm:spPr>
        <a:solidFill>
          <a:srgbClr val="FFFF99"/>
        </a:solidFill>
      </dgm:spPr>
      <dgm:t>
        <a:bodyPr/>
        <a:lstStyle/>
        <a:p>
          <a:pPr algn="ctr" rtl="0"/>
          <a:r>
            <a:rPr lang="en-US" sz="1500" b="1" dirty="0" smtClean="0">
              <a:solidFill>
                <a:schemeClr val="tx1"/>
              </a:solidFill>
              <a:latin typeface="+mj-lt"/>
            </a:rPr>
            <a:t>HELPFUL</a:t>
          </a:r>
          <a:r>
            <a:rPr lang="en-US" sz="1500" dirty="0" smtClean="0">
              <a:solidFill>
                <a:schemeClr val="tx1"/>
              </a:solidFill>
              <a:latin typeface="+mj-lt"/>
            </a:rPr>
            <a:t/>
          </a:r>
          <a:br>
            <a:rPr lang="en-US" sz="1500" dirty="0" smtClean="0">
              <a:solidFill>
                <a:schemeClr val="tx1"/>
              </a:solidFill>
              <a:latin typeface="+mj-lt"/>
            </a:rPr>
          </a:br>
          <a:r>
            <a:rPr lang="en-US" sz="1500" dirty="0" smtClean="0">
              <a:solidFill>
                <a:schemeClr val="tx1"/>
              </a:solidFill>
              <a:latin typeface="+mj-lt"/>
            </a:rPr>
            <a:t>Free financial counseling available</a:t>
          </a:r>
          <a:endParaRPr lang="en-US" sz="1500" dirty="0">
            <a:solidFill>
              <a:schemeClr val="tx1"/>
            </a:solidFill>
            <a:latin typeface="+mj-lt"/>
          </a:endParaRPr>
        </a:p>
      </dgm:t>
    </dgm:pt>
    <dgm:pt modelId="{BBC21EFB-03CF-4338-8575-F37D0CC02902}" type="parTrans" cxnId="{45E01CCB-04D6-401D-AD2E-C2F95A998226}">
      <dgm:prSet/>
      <dgm:spPr/>
      <dgm:t>
        <a:bodyPr/>
        <a:lstStyle/>
        <a:p>
          <a:endParaRPr lang="en-US"/>
        </a:p>
      </dgm:t>
    </dgm:pt>
    <dgm:pt modelId="{339143F2-A8FC-45D9-B405-259CA14F788F}" type="sibTrans" cxnId="{45E01CCB-04D6-401D-AD2E-C2F95A998226}">
      <dgm:prSet/>
      <dgm:spPr/>
      <dgm:t>
        <a:bodyPr/>
        <a:lstStyle/>
        <a:p>
          <a:endParaRPr lang="en-US"/>
        </a:p>
      </dgm:t>
    </dgm:pt>
    <dgm:pt modelId="{24852C92-6B57-48A7-9DA8-A91A919F1B3A}" type="pres">
      <dgm:prSet presAssocID="{5143BD8D-3DC1-466F-9C69-FE82C479E5D7}" presName="linear" presStyleCnt="0">
        <dgm:presLayoutVars>
          <dgm:animLvl val="lvl"/>
          <dgm:resizeHandles val="exact"/>
        </dgm:presLayoutVars>
      </dgm:prSet>
      <dgm:spPr/>
      <dgm:t>
        <a:bodyPr/>
        <a:lstStyle/>
        <a:p>
          <a:endParaRPr lang="en-US"/>
        </a:p>
      </dgm:t>
    </dgm:pt>
    <dgm:pt modelId="{3860FF3D-B477-4ACA-BC9A-24F5C2464A85}" type="pres">
      <dgm:prSet presAssocID="{5B557E89-5FA7-4D5B-A941-2C9D07CBAC6A}" presName="parentText" presStyleLbl="node1" presStyleIdx="0" presStyleCnt="1" custScaleY="71761" custLinFactNeighborX="-332" custLinFactNeighborY="3583">
        <dgm:presLayoutVars>
          <dgm:chMax val="0"/>
          <dgm:bulletEnabled val="1"/>
        </dgm:presLayoutVars>
      </dgm:prSet>
      <dgm:spPr/>
      <dgm:t>
        <a:bodyPr/>
        <a:lstStyle/>
        <a:p>
          <a:endParaRPr lang="en-US"/>
        </a:p>
      </dgm:t>
    </dgm:pt>
  </dgm:ptLst>
  <dgm:cxnLst>
    <dgm:cxn modelId="{37E5C526-16B2-4D56-97DA-20F3ECED1DBF}" type="presOf" srcId="{5143BD8D-3DC1-466F-9C69-FE82C479E5D7}" destId="{24852C92-6B57-48A7-9DA8-A91A919F1B3A}" srcOrd="0" destOrd="0" presId="urn:microsoft.com/office/officeart/2005/8/layout/vList2"/>
    <dgm:cxn modelId="{1E391A5D-8444-4381-8F42-03024B228DED}" type="presOf" srcId="{5B557E89-5FA7-4D5B-A941-2C9D07CBAC6A}" destId="{3860FF3D-B477-4ACA-BC9A-24F5C2464A85}" srcOrd="0" destOrd="0" presId="urn:microsoft.com/office/officeart/2005/8/layout/vList2"/>
    <dgm:cxn modelId="{45E01CCB-04D6-401D-AD2E-C2F95A998226}" srcId="{5143BD8D-3DC1-466F-9C69-FE82C479E5D7}" destId="{5B557E89-5FA7-4D5B-A941-2C9D07CBAC6A}" srcOrd="0" destOrd="0" parTransId="{BBC21EFB-03CF-4338-8575-F37D0CC02902}" sibTransId="{339143F2-A8FC-45D9-B405-259CA14F788F}"/>
    <dgm:cxn modelId="{77047AA5-6361-4DDD-8286-34032B07B94D}" type="presParOf" srcId="{24852C92-6B57-48A7-9DA8-A91A919F1B3A}" destId="{3860FF3D-B477-4ACA-BC9A-24F5C2464A85}"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143BD8D-3DC1-466F-9C69-FE82C479E5D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360D6EB-BAE0-48DF-ABB2-825E6784EA11}">
      <dgm:prSet custT="1"/>
      <dgm:spPr>
        <a:solidFill>
          <a:srgbClr val="FFFF99"/>
        </a:solidFill>
      </dgm:spPr>
      <dgm:t>
        <a:bodyPr/>
        <a:lstStyle/>
        <a:p>
          <a:pPr algn="ctr" rtl="0"/>
          <a:r>
            <a:rPr lang="en-US" sz="1500" b="1" dirty="0" smtClean="0">
              <a:solidFill>
                <a:schemeClr val="tx1"/>
              </a:solidFill>
              <a:latin typeface="+mj-lt"/>
            </a:rPr>
            <a:t>AFFORDABLE</a:t>
          </a:r>
          <a:r>
            <a:rPr lang="en-US" sz="1500" dirty="0" smtClean="0">
              <a:solidFill>
                <a:schemeClr val="tx1"/>
              </a:solidFill>
              <a:latin typeface="+mj-lt"/>
            </a:rPr>
            <a:t/>
          </a:r>
          <a:br>
            <a:rPr lang="en-US" sz="1500" dirty="0" smtClean="0">
              <a:solidFill>
                <a:schemeClr val="tx1"/>
              </a:solidFill>
              <a:latin typeface="+mj-lt"/>
            </a:rPr>
          </a:br>
          <a:r>
            <a:rPr lang="en-US" sz="1500" dirty="0" smtClean="0">
              <a:solidFill>
                <a:schemeClr val="tx1"/>
              </a:solidFill>
              <a:latin typeface="+mj-lt"/>
            </a:rPr>
            <a:t>Low-interest </a:t>
          </a:r>
          <a:br>
            <a:rPr lang="en-US" sz="1500" dirty="0" smtClean="0">
              <a:solidFill>
                <a:schemeClr val="tx1"/>
              </a:solidFill>
              <a:latin typeface="+mj-lt"/>
            </a:rPr>
          </a:br>
          <a:r>
            <a:rPr lang="en-US" sz="1500" dirty="0" smtClean="0">
              <a:solidFill>
                <a:schemeClr val="tx1"/>
              </a:solidFill>
              <a:latin typeface="+mj-lt"/>
            </a:rPr>
            <a:t>12-month loans from $400 up to $1,000</a:t>
          </a:r>
          <a:endParaRPr lang="en-US" sz="1500" dirty="0">
            <a:solidFill>
              <a:schemeClr val="tx1"/>
            </a:solidFill>
            <a:latin typeface="+mj-lt"/>
          </a:endParaRPr>
        </a:p>
      </dgm:t>
    </dgm:pt>
    <dgm:pt modelId="{FF4D95F9-DAC9-4407-B7B5-70C4AE8FEDFD}" type="parTrans" cxnId="{1F886146-5B47-4596-9AF3-E7C400686C3E}">
      <dgm:prSet/>
      <dgm:spPr/>
      <dgm:t>
        <a:bodyPr/>
        <a:lstStyle/>
        <a:p>
          <a:endParaRPr lang="en-US"/>
        </a:p>
      </dgm:t>
    </dgm:pt>
    <dgm:pt modelId="{48CF74AB-191D-42B1-900F-F4AB62CE0BC2}" type="sibTrans" cxnId="{1F886146-5B47-4596-9AF3-E7C400686C3E}">
      <dgm:prSet/>
      <dgm:spPr/>
      <dgm:t>
        <a:bodyPr/>
        <a:lstStyle/>
        <a:p>
          <a:endParaRPr lang="en-US"/>
        </a:p>
      </dgm:t>
    </dgm:pt>
    <dgm:pt modelId="{24852C92-6B57-48A7-9DA8-A91A919F1B3A}" type="pres">
      <dgm:prSet presAssocID="{5143BD8D-3DC1-466F-9C69-FE82C479E5D7}" presName="linear" presStyleCnt="0">
        <dgm:presLayoutVars>
          <dgm:animLvl val="lvl"/>
          <dgm:resizeHandles val="exact"/>
        </dgm:presLayoutVars>
      </dgm:prSet>
      <dgm:spPr/>
      <dgm:t>
        <a:bodyPr/>
        <a:lstStyle/>
        <a:p>
          <a:endParaRPr lang="en-US"/>
        </a:p>
      </dgm:t>
    </dgm:pt>
    <dgm:pt modelId="{49F40E8B-A70B-4F3A-8C24-20A05D92D455}" type="pres">
      <dgm:prSet presAssocID="{C360D6EB-BAE0-48DF-ABB2-825E6784EA11}" presName="parentText" presStyleLbl="node1" presStyleIdx="0" presStyleCnt="1" custLinFactY="6665" custLinFactNeighborX="-76348" custLinFactNeighborY="100000">
        <dgm:presLayoutVars>
          <dgm:chMax val="0"/>
          <dgm:bulletEnabled val="1"/>
        </dgm:presLayoutVars>
      </dgm:prSet>
      <dgm:spPr/>
      <dgm:t>
        <a:bodyPr/>
        <a:lstStyle/>
        <a:p>
          <a:endParaRPr lang="en-US"/>
        </a:p>
      </dgm:t>
    </dgm:pt>
  </dgm:ptLst>
  <dgm:cxnLst>
    <dgm:cxn modelId="{C5590345-E2CC-4733-8448-BE0777458EE8}" type="presOf" srcId="{C360D6EB-BAE0-48DF-ABB2-825E6784EA11}" destId="{49F40E8B-A70B-4F3A-8C24-20A05D92D455}" srcOrd="0" destOrd="0" presId="urn:microsoft.com/office/officeart/2005/8/layout/vList2"/>
    <dgm:cxn modelId="{1F886146-5B47-4596-9AF3-E7C400686C3E}" srcId="{5143BD8D-3DC1-466F-9C69-FE82C479E5D7}" destId="{C360D6EB-BAE0-48DF-ABB2-825E6784EA11}" srcOrd="0" destOrd="0" parTransId="{FF4D95F9-DAC9-4407-B7B5-70C4AE8FEDFD}" sibTransId="{48CF74AB-191D-42B1-900F-F4AB62CE0BC2}"/>
    <dgm:cxn modelId="{6E31CEAB-446E-4180-A24C-ECF472B81CBB}" type="presOf" srcId="{5143BD8D-3DC1-466F-9C69-FE82C479E5D7}" destId="{24852C92-6B57-48A7-9DA8-A91A919F1B3A}" srcOrd="0" destOrd="0" presId="urn:microsoft.com/office/officeart/2005/8/layout/vList2"/>
    <dgm:cxn modelId="{9A8F9E0A-AB11-43C9-958E-99DF5125AA06}" type="presParOf" srcId="{24852C92-6B57-48A7-9DA8-A91A919F1B3A}" destId="{49F40E8B-A70B-4F3A-8C24-20A05D92D455}"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143BD8D-3DC1-466F-9C69-FE82C479E5D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342A92D-134A-4762-8535-BFBBEC0B9C79}">
      <dgm:prSet custT="1"/>
      <dgm:spPr>
        <a:solidFill>
          <a:srgbClr val="FFFF99"/>
        </a:solidFill>
      </dgm:spPr>
      <dgm:t>
        <a:bodyPr/>
        <a:lstStyle/>
        <a:p>
          <a:pPr algn="ctr" rtl="0"/>
          <a:r>
            <a:rPr lang="en-US" sz="1500" b="1" dirty="0" smtClean="0">
              <a:solidFill>
                <a:schemeClr val="tx1"/>
              </a:solidFill>
              <a:latin typeface="+mj-lt"/>
            </a:rPr>
            <a:t>CONVENIENT</a:t>
          </a:r>
        </a:p>
        <a:p>
          <a:pPr algn="ctr" rtl="0"/>
          <a:r>
            <a:rPr lang="en-US" sz="1400" dirty="0" smtClean="0">
              <a:solidFill>
                <a:schemeClr val="tx1"/>
              </a:solidFill>
              <a:latin typeface="+mj-lt"/>
            </a:rPr>
            <a:t>Online origination &amp; servicing. Easy payments through payroll deduction </a:t>
          </a:r>
          <a:endParaRPr lang="en-US" sz="1400" dirty="0">
            <a:solidFill>
              <a:schemeClr val="tx1"/>
            </a:solidFill>
            <a:latin typeface="+mj-lt"/>
          </a:endParaRPr>
        </a:p>
      </dgm:t>
    </dgm:pt>
    <dgm:pt modelId="{9C96E726-4DAB-4180-BC1E-4B6FB044B0BD}" type="parTrans" cxnId="{277F63DE-E470-4E01-A049-0DC610E5D196}">
      <dgm:prSet/>
      <dgm:spPr/>
      <dgm:t>
        <a:bodyPr/>
        <a:lstStyle/>
        <a:p>
          <a:endParaRPr lang="en-US"/>
        </a:p>
      </dgm:t>
    </dgm:pt>
    <dgm:pt modelId="{CA5E85CA-6B65-48AA-8F2D-CBC00F358EDD}" type="sibTrans" cxnId="{277F63DE-E470-4E01-A049-0DC610E5D196}">
      <dgm:prSet/>
      <dgm:spPr/>
      <dgm:t>
        <a:bodyPr/>
        <a:lstStyle/>
        <a:p>
          <a:endParaRPr lang="en-US"/>
        </a:p>
      </dgm:t>
    </dgm:pt>
    <dgm:pt modelId="{24852C92-6B57-48A7-9DA8-A91A919F1B3A}" type="pres">
      <dgm:prSet presAssocID="{5143BD8D-3DC1-466F-9C69-FE82C479E5D7}" presName="linear" presStyleCnt="0">
        <dgm:presLayoutVars>
          <dgm:animLvl val="lvl"/>
          <dgm:resizeHandles val="exact"/>
        </dgm:presLayoutVars>
      </dgm:prSet>
      <dgm:spPr/>
      <dgm:t>
        <a:bodyPr/>
        <a:lstStyle/>
        <a:p>
          <a:endParaRPr lang="en-US"/>
        </a:p>
      </dgm:t>
    </dgm:pt>
    <dgm:pt modelId="{907120E8-37C5-4502-AF2C-D3C534533444}" type="pres">
      <dgm:prSet presAssocID="{5342A92D-134A-4762-8535-BFBBEC0B9C79}" presName="parentText" presStyleLbl="node1" presStyleIdx="0" presStyleCnt="1" custScaleY="78578" custLinFactNeighborY="-1078">
        <dgm:presLayoutVars>
          <dgm:chMax val="0"/>
          <dgm:bulletEnabled val="1"/>
        </dgm:presLayoutVars>
      </dgm:prSet>
      <dgm:spPr/>
      <dgm:t>
        <a:bodyPr/>
        <a:lstStyle/>
        <a:p>
          <a:endParaRPr lang="en-US"/>
        </a:p>
      </dgm:t>
    </dgm:pt>
  </dgm:ptLst>
  <dgm:cxnLst>
    <dgm:cxn modelId="{277F63DE-E470-4E01-A049-0DC610E5D196}" srcId="{5143BD8D-3DC1-466F-9C69-FE82C479E5D7}" destId="{5342A92D-134A-4762-8535-BFBBEC0B9C79}" srcOrd="0" destOrd="0" parTransId="{9C96E726-4DAB-4180-BC1E-4B6FB044B0BD}" sibTransId="{CA5E85CA-6B65-48AA-8F2D-CBC00F358EDD}"/>
    <dgm:cxn modelId="{ADEA5E9A-19DB-4385-9E1F-3BD7FA69EA41}" type="presOf" srcId="{5342A92D-134A-4762-8535-BFBBEC0B9C79}" destId="{907120E8-37C5-4502-AF2C-D3C534533444}" srcOrd="0" destOrd="0" presId="urn:microsoft.com/office/officeart/2005/8/layout/vList2"/>
    <dgm:cxn modelId="{F761F996-1AD6-412D-9A81-3016C082D191}" type="presOf" srcId="{5143BD8D-3DC1-466F-9C69-FE82C479E5D7}" destId="{24852C92-6B57-48A7-9DA8-A91A919F1B3A}" srcOrd="0" destOrd="0" presId="urn:microsoft.com/office/officeart/2005/8/layout/vList2"/>
    <dgm:cxn modelId="{F173C145-CC71-4032-89FC-D8AC37923674}" type="presParOf" srcId="{24852C92-6B57-48A7-9DA8-A91A919F1B3A}" destId="{907120E8-37C5-4502-AF2C-D3C534533444}"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9F935-CA0E-4245-A080-F87FED9F6B09}">
      <dsp:nvSpPr>
        <dsp:cNvPr id="0" name=""/>
        <dsp:cNvSpPr/>
      </dsp:nvSpPr>
      <dsp:spPr>
        <a:xfrm>
          <a:off x="0" y="0"/>
          <a:ext cx="4771913" cy="522601"/>
        </a:xfrm>
        <a:prstGeom prst="roundRect">
          <a:avLst>
            <a:gd name="adj" fmla="val 10000"/>
          </a:avLst>
        </a:prstGeom>
        <a:solidFill>
          <a:schemeClr val="accent4">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latin typeface="Georgia" panose="02040502050405020303" pitchFamily="18" charset="0"/>
            </a:rPr>
            <a:t>3,498</a:t>
          </a:r>
          <a:r>
            <a:rPr lang="en-US" sz="1900" kern="1200" dirty="0" smtClean="0">
              <a:latin typeface="Georgia" panose="02040502050405020303" pitchFamily="18" charset="0"/>
            </a:rPr>
            <a:t/>
          </a:r>
          <a:br>
            <a:rPr lang="en-US" sz="1900" kern="1200" dirty="0" smtClean="0">
              <a:latin typeface="Georgia" panose="02040502050405020303" pitchFamily="18" charset="0"/>
            </a:rPr>
          </a:br>
          <a:r>
            <a:rPr lang="en-US" sz="1200" kern="1200" dirty="0" smtClean="0">
              <a:latin typeface="Georgia" panose="02040502050405020303" pitchFamily="18" charset="0"/>
            </a:rPr>
            <a:t>Payday and Auto Title Lenders</a:t>
          </a:r>
          <a:endParaRPr lang="en-US" sz="1200" kern="1200" dirty="0">
            <a:latin typeface="Georgia" panose="02040502050405020303" pitchFamily="18" charset="0"/>
          </a:endParaRPr>
        </a:p>
      </dsp:txBody>
      <dsp:txXfrm>
        <a:off x="1006642" y="0"/>
        <a:ext cx="3765270" cy="522601"/>
      </dsp:txXfrm>
    </dsp:sp>
    <dsp:sp modelId="{778929C8-6BE3-4B8F-9072-F58B2740D11A}">
      <dsp:nvSpPr>
        <dsp:cNvPr id="0" name=""/>
        <dsp:cNvSpPr/>
      </dsp:nvSpPr>
      <dsp:spPr>
        <a:xfrm>
          <a:off x="123886" y="2"/>
          <a:ext cx="811129" cy="494276"/>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3000" b="-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67CF933-B8BF-4486-BBDE-66E45AAC1619}">
      <dsp:nvSpPr>
        <dsp:cNvPr id="0" name=""/>
        <dsp:cNvSpPr/>
      </dsp:nvSpPr>
      <dsp:spPr>
        <a:xfrm>
          <a:off x="0" y="548579"/>
          <a:ext cx="4771913" cy="476011"/>
        </a:xfrm>
        <a:prstGeom prst="roundRect">
          <a:avLst>
            <a:gd name="adj" fmla="val 10000"/>
          </a:avLst>
        </a:prstGeom>
        <a:solidFill>
          <a:schemeClr val="accent4">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100000"/>
            </a:lnSpc>
            <a:spcBef>
              <a:spcPct val="0"/>
            </a:spcBef>
            <a:spcAft>
              <a:spcPts val="0"/>
            </a:spcAft>
          </a:pPr>
          <a:r>
            <a:rPr lang="en-US" sz="1800" kern="1200" dirty="0" smtClean="0">
              <a:latin typeface="Georgia" panose="02040502050405020303" pitchFamily="18" charset="0"/>
            </a:rPr>
            <a:t>$</a:t>
          </a:r>
          <a:r>
            <a:rPr lang="en-US" sz="1800" kern="1200" dirty="0" smtClean="0">
              <a:latin typeface="Georgia" panose="02040502050405020303" pitchFamily="18" charset="0"/>
            </a:rPr>
            <a:t>1.53 </a:t>
          </a:r>
          <a:r>
            <a:rPr lang="en-US" sz="1800" kern="1200" dirty="0" smtClean="0">
              <a:latin typeface="Georgia" panose="02040502050405020303" pitchFamily="18" charset="0"/>
            </a:rPr>
            <a:t>Billion </a:t>
          </a:r>
          <a:endParaRPr lang="en-US" sz="1200" kern="1200" dirty="0" smtClean="0">
            <a:latin typeface="Georgia" panose="02040502050405020303" pitchFamily="18" charset="0"/>
          </a:endParaRPr>
        </a:p>
        <a:p>
          <a:pPr lvl="0" algn="l" defTabSz="800100">
            <a:lnSpc>
              <a:spcPct val="100000"/>
            </a:lnSpc>
            <a:spcBef>
              <a:spcPct val="0"/>
            </a:spcBef>
            <a:spcAft>
              <a:spcPts val="0"/>
            </a:spcAft>
          </a:pPr>
          <a:r>
            <a:rPr lang="en-US" sz="1200" kern="1200" dirty="0" smtClean="0">
              <a:latin typeface="Georgia" panose="02040502050405020303" pitchFamily="18" charset="0"/>
            </a:rPr>
            <a:t>Fees charged Texans in </a:t>
          </a:r>
          <a:r>
            <a:rPr lang="en-US" sz="1200" kern="1200" dirty="0" smtClean="0">
              <a:latin typeface="Georgia" panose="02040502050405020303" pitchFamily="18" charset="0"/>
            </a:rPr>
            <a:t>2014</a:t>
          </a:r>
          <a:endParaRPr lang="en-US" sz="1200" kern="1200" dirty="0">
            <a:latin typeface="Georgia" panose="02040502050405020303" pitchFamily="18" charset="0"/>
          </a:endParaRPr>
        </a:p>
      </dsp:txBody>
      <dsp:txXfrm>
        <a:off x="1006642" y="548579"/>
        <a:ext cx="3765270" cy="476011"/>
      </dsp:txXfrm>
    </dsp:sp>
    <dsp:sp modelId="{91364F52-1B92-4AB5-AFBF-4C0D6B5ABFE4}">
      <dsp:nvSpPr>
        <dsp:cNvPr id="0" name=""/>
        <dsp:cNvSpPr/>
      </dsp:nvSpPr>
      <dsp:spPr>
        <a:xfrm>
          <a:off x="123886" y="597034"/>
          <a:ext cx="811129" cy="431664"/>
        </a:xfrm>
        <a:prstGeom prst="roundRect">
          <a:avLst>
            <a:gd name="adj" fmla="val 10000"/>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292" t="-44942" r="1292" b="-29058"/>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10FE313-D091-4D09-B6E0-0870D0794048}">
      <dsp:nvSpPr>
        <dsp:cNvPr id="0" name=""/>
        <dsp:cNvSpPr/>
      </dsp:nvSpPr>
      <dsp:spPr>
        <a:xfrm>
          <a:off x="0" y="1103133"/>
          <a:ext cx="4771913" cy="522601"/>
        </a:xfrm>
        <a:prstGeom prst="roundRect">
          <a:avLst>
            <a:gd name="adj" fmla="val 10000"/>
          </a:avLst>
        </a:prstGeom>
        <a:solidFill>
          <a:schemeClr val="accent4">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baseline="0" dirty="0" smtClean="0">
              <a:latin typeface="Georgia" panose="02040502050405020303" pitchFamily="18" charset="0"/>
            </a:rPr>
            <a:t>44,052         </a:t>
          </a:r>
          <a:r>
            <a:rPr lang="en-US" sz="1800" kern="1200" baseline="0" dirty="0" smtClean="0">
              <a:latin typeface="Georgia" panose="02040502050405020303" pitchFamily="18" charset="0"/>
            </a:rPr>
            <a:t/>
          </a:r>
          <a:br>
            <a:rPr lang="en-US" sz="1800" kern="1200" baseline="0" dirty="0" smtClean="0">
              <a:latin typeface="Georgia" panose="02040502050405020303" pitchFamily="18" charset="0"/>
            </a:rPr>
          </a:br>
          <a:r>
            <a:rPr lang="en-US" sz="1200" kern="1200" baseline="0" dirty="0" smtClean="0">
              <a:latin typeface="Georgia" panose="02040502050405020303" pitchFamily="18" charset="0"/>
            </a:rPr>
            <a:t>Cars repossessed in Texas</a:t>
          </a:r>
          <a:endParaRPr lang="en-US" sz="1200" kern="1200" baseline="0" dirty="0">
            <a:latin typeface="Georgia" panose="02040502050405020303" pitchFamily="18" charset="0"/>
          </a:endParaRPr>
        </a:p>
      </dsp:txBody>
      <dsp:txXfrm>
        <a:off x="1006642" y="1103133"/>
        <a:ext cx="3765270" cy="522601"/>
      </dsp:txXfrm>
    </dsp:sp>
    <dsp:sp modelId="{042398E3-703B-44A8-B06F-B2398AE3C789}">
      <dsp:nvSpPr>
        <dsp:cNvPr id="0" name=""/>
        <dsp:cNvSpPr/>
      </dsp:nvSpPr>
      <dsp:spPr>
        <a:xfrm>
          <a:off x="123886" y="1113894"/>
          <a:ext cx="811129" cy="501078"/>
        </a:xfrm>
        <a:prstGeom prst="roundRect">
          <a:avLst>
            <a:gd name="adj" fmla="val 10000"/>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54944B-9C0C-4DA3-894D-DA445020098B}">
      <dsp:nvSpPr>
        <dsp:cNvPr id="0" name=""/>
        <dsp:cNvSpPr/>
      </dsp:nvSpPr>
      <dsp:spPr>
        <a:xfrm>
          <a:off x="0" y="0"/>
          <a:ext cx="1765148" cy="1793631"/>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latin typeface="Century Gothic" panose="020B0502020202020204" pitchFamily="34" charset="0"/>
            </a:rPr>
            <a:t>36</a:t>
          </a:r>
          <a:r>
            <a:rPr lang="en-US" sz="2400" kern="1200" dirty="0" smtClean="0">
              <a:solidFill>
                <a:schemeClr val="tx1"/>
              </a:solidFill>
              <a:latin typeface="Century Gothic" panose="020B0502020202020204" pitchFamily="34" charset="0"/>
            </a:rPr>
            <a:t/>
          </a:r>
          <a:br>
            <a:rPr lang="en-US" sz="2400" kern="1200" dirty="0" smtClean="0">
              <a:solidFill>
                <a:schemeClr val="tx1"/>
              </a:solidFill>
              <a:latin typeface="Century Gothic" panose="020B0502020202020204" pitchFamily="34" charset="0"/>
            </a:rPr>
          </a:br>
          <a:r>
            <a:rPr lang="en-US" sz="1600" kern="1200" dirty="0" smtClean="0">
              <a:solidFill>
                <a:schemeClr val="tx1"/>
              </a:solidFill>
              <a:latin typeface="Century Gothic" panose="020B0502020202020204" pitchFamily="34" charset="0"/>
            </a:rPr>
            <a:t>Payday &amp; Auto Title lenders</a:t>
          </a:r>
          <a:endParaRPr lang="en-US" sz="1600" kern="1200" dirty="0">
            <a:solidFill>
              <a:schemeClr val="tx1"/>
            </a:solidFill>
            <a:latin typeface="Century Gothic" panose="020B0502020202020204" pitchFamily="34" charset="0"/>
          </a:endParaRPr>
        </a:p>
      </dsp:txBody>
      <dsp:txXfrm>
        <a:off x="0" y="717452"/>
        <a:ext cx="1765148" cy="717452"/>
      </dsp:txXfrm>
    </dsp:sp>
    <dsp:sp modelId="{75190486-6613-4090-9668-CC5F084F2C58}">
      <dsp:nvSpPr>
        <dsp:cNvPr id="0" name=""/>
        <dsp:cNvSpPr/>
      </dsp:nvSpPr>
      <dsp:spPr>
        <a:xfrm>
          <a:off x="729198" y="247718"/>
          <a:ext cx="309020" cy="317077"/>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5000" r="-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7DC3AD-5B7A-4246-A418-15C1A3F75DBB}">
      <dsp:nvSpPr>
        <dsp:cNvPr id="0" name=""/>
        <dsp:cNvSpPr/>
      </dsp:nvSpPr>
      <dsp:spPr>
        <a:xfrm>
          <a:off x="1910054" y="0"/>
          <a:ext cx="1765148" cy="1793631"/>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latin typeface="Century Gothic" panose="020B0502020202020204" pitchFamily="34" charset="0"/>
            </a:rPr>
            <a:t>$9.8</a:t>
          </a:r>
          <a:r>
            <a:rPr lang="en-US" sz="2400" kern="1200" dirty="0" smtClean="0">
              <a:solidFill>
                <a:schemeClr val="tx1"/>
              </a:solidFill>
              <a:latin typeface="Century Gothic" panose="020B0502020202020204" pitchFamily="34" charset="0"/>
            </a:rPr>
            <a:t/>
          </a:r>
          <a:br>
            <a:rPr lang="en-US" sz="2400" kern="1200" dirty="0" smtClean="0">
              <a:solidFill>
                <a:schemeClr val="tx1"/>
              </a:solidFill>
              <a:latin typeface="Century Gothic" panose="020B0502020202020204" pitchFamily="34" charset="0"/>
            </a:rPr>
          </a:br>
          <a:r>
            <a:rPr lang="en-US" sz="1600" kern="1200" dirty="0" smtClean="0">
              <a:solidFill>
                <a:schemeClr val="tx1"/>
              </a:solidFill>
              <a:latin typeface="Century Gothic" panose="020B0502020202020204" pitchFamily="34" charset="0"/>
            </a:rPr>
            <a:t>Million</a:t>
          </a:r>
          <a:r>
            <a:rPr lang="en-US" sz="1900" kern="1200" dirty="0" smtClean="0">
              <a:solidFill>
                <a:schemeClr val="tx1"/>
              </a:solidFill>
              <a:latin typeface="Georgia" panose="02040502050405020303" pitchFamily="18" charset="0"/>
            </a:rPr>
            <a:t/>
          </a:r>
          <a:br>
            <a:rPr lang="en-US" sz="1900" kern="1200" dirty="0" smtClean="0">
              <a:solidFill>
                <a:schemeClr val="tx1"/>
              </a:solidFill>
              <a:latin typeface="Georgia" panose="02040502050405020303" pitchFamily="18" charset="0"/>
            </a:rPr>
          </a:br>
          <a:r>
            <a:rPr lang="en-US" sz="1600" kern="1200" dirty="0" smtClean="0">
              <a:solidFill>
                <a:schemeClr val="tx1"/>
              </a:solidFill>
              <a:latin typeface="Century Gothic" panose="020B0502020202020204" pitchFamily="34" charset="0"/>
            </a:rPr>
            <a:t>Fees charged</a:t>
          </a:r>
          <a:endParaRPr lang="en-US" sz="1900" kern="1200" dirty="0">
            <a:solidFill>
              <a:schemeClr val="tx1"/>
            </a:solidFill>
            <a:latin typeface="Century Gothic" panose="020B0502020202020204" pitchFamily="34" charset="0"/>
          </a:endParaRPr>
        </a:p>
      </dsp:txBody>
      <dsp:txXfrm>
        <a:off x="1910054" y="717452"/>
        <a:ext cx="1765148" cy="717452"/>
      </dsp:txXfrm>
    </dsp:sp>
    <dsp:sp modelId="{2E5C3D09-801C-4A61-B31C-6D61E73DC000}">
      <dsp:nvSpPr>
        <dsp:cNvPr id="0" name=""/>
        <dsp:cNvSpPr/>
      </dsp:nvSpPr>
      <dsp:spPr>
        <a:xfrm>
          <a:off x="2536604" y="230615"/>
          <a:ext cx="330414" cy="351283"/>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EA081F-EA29-4018-8308-341FD6844A5C}">
      <dsp:nvSpPr>
        <dsp:cNvPr id="0" name=""/>
        <dsp:cNvSpPr/>
      </dsp:nvSpPr>
      <dsp:spPr>
        <a:xfrm>
          <a:off x="3637340" y="0"/>
          <a:ext cx="1765148" cy="1793631"/>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latin typeface="Century Gothic" panose="020B0502020202020204" pitchFamily="34" charset="0"/>
            </a:rPr>
            <a:t>690</a:t>
          </a:r>
          <a:r>
            <a:rPr lang="en-US" sz="1700" kern="1200" dirty="0" smtClean="0">
              <a:solidFill>
                <a:schemeClr val="tx1"/>
              </a:solidFill>
            </a:rPr>
            <a:t/>
          </a:r>
          <a:br>
            <a:rPr lang="en-US" sz="1700" kern="1200" dirty="0" smtClean="0">
              <a:solidFill>
                <a:schemeClr val="tx1"/>
              </a:solidFill>
            </a:rPr>
          </a:br>
          <a:r>
            <a:rPr lang="en-US" sz="1600" kern="1200" dirty="0" smtClean="0">
              <a:solidFill>
                <a:schemeClr val="tx1"/>
              </a:solidFill>
              <a:latin typeface="Century Gothic" panose="020B0502020202020204" pitchFamily="34" charset="0"/>
            </a:rPr>
            <a:t>Cars repossessed</a:t>
          </a:r>
          <a:endParaRPr lang="en-US" sz="1600" kern="1200" dirty="0">
            <a:solidFill>
              <a:schemeClr val="tx1"/>
            </a:solidFill>
            <a:latin typeface="Century Gothic" panose="020B0502020202020204" pitchFamily="34" charset="0"/>
          </a:endParaRPr>
        </a:p>
      </dsp:txBody>
      <dsp:txXfrm>
        <a:off x="3637340" y="717452"/>
        <a:ext cx="1765148" cy="717452"/>
      </dsp:txXfrm>
    </dsp:sp>
    <dsp:sp modelId="{F909E314-C8CE-4FFD-88C5-D2D974CAC42F}">
      <dsp:nvSpPr>
        <dsp:cNvPr id="0" name=""/>
        <dsp:cNvSpPr/>
      </dsp:nvSpPr>
      <dsp:spPr>
        <a:xfrm>
          <a:off x="4344010" y="230615"/>
          <a:ext cx="351809" cy="351283"/>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8000" r="-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C0DE31F-8166-4EF9-AF9A-3D75B24EC7AF}">
      <dsp:nvSpPr>
        <dsp:cNvPr id="0" name=""/>
        <dsp:cNvSpPr/>
      </dsp:nvSpPr>
      <dsp:spPr>
        <a:xfrm>
          <a:off x="224347" y="1588516"/>
          <a:ext cx="4971334" cy="205114"/>
        </a:xfrm>
        <a:prstGeom prst="roundRect">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9F935-CA0E-4245-A080-F87FED9F6B09}">
      <dsp:nvSpPr>
        <dsp:cNvPr id="0" name=""/>
        <dsp:cNvSpPr/>
      </dsp:nvSpPr>
      <dsp:spPr>
        <a:xfrm>
          <a:off x="0" y="0"/>
          <a:ext cx="4771913" cy="522601"/>
        </a:xfrm>
        <a:prstGeom prst="roundRect">
          <a:avLst>
            <a:gd name="adj" fmla="val 10000"/>
          </a:avLst>
        </a:prstGeom>
        <a:solidFill>
          <a:schemeClr val="accent4">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latin typeface="Georgia" panose="02040502050405020303" pitchFamily="18" charset="0"/>
            </a:rPr>
            <a:t>3,498</a:t>
          </a:r>
          <a:r>
            <a:rPr lang="en-US" sz="1900" kern="1200" dirty="0" smtClean="0">
              <a:latin typeface="Georgia" panose="02040502050405020303" pitchFamily="18" charset="0"/>
            </a:rPr>
            <a:t/>
          </a:r>
          <a:br>
            <a:rPr lang="en-US" sz="1900" kern="1200" dirty="0" smtClean="0">
              <a:latin typeface="Georgia" panose="02040502050405020303" pitchFamily="18" charset="0"/>
            </a:rPr>
          </a:br>
          <a:r>
            <a:rPr lang="en-US" sz="1200" kern="1200" dirty="0" smtClean="0">
              <a:latin typeface="Georgia" panose="02040502050405020303" pitchFamily="18" charset="0"/>
            </a:rPr>
            <a:t>Payday and Auto Title Lenders</a:t>
          </a:r>
          <a:endParaRPr lang="en-US" sz="1200" kern="1200" dirty="0">
            <a:latin typeface="Georgia" panose="02040502050405020303" pitchFamily="18" charset="0"/>
          </a:endParaRPr>
        </a:p>
      </dsp:txBody>
      <dsp:txXfrm>
        <a:off x="1006642" y="0"/>
        <a:ext cx="3765270" cy="522601"/>
      </dsp:txXfrm>
    </dsp:sp>
    <dsp:sp modelId="{778929C8-6BE3-4B8F-9072-F58B2740D11A}">
      <dsp:nvSpPr>
        <dsp:cNvPr id="0" name=""/>
        <dsp:cNvSpPr/>
      </dsp:nvSpPr>
      <dsp:spPr>
        <a:xfrm>
          <a:off x="123886" y="2"/>
          <a:ext cx="811129" cy="494276"/>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3000" b="-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67CF933-B8BF-4486-BBDE-66E45AAC1619}">
      <dsp:nvSpPr>
        <dsp:cNvPr id="0" name=""/>
        <dsp:cNvSpPr/>
      </dsp:nvSpPr>
      <dsp:spPr>
        <a:xfrm>
          <a:off x="0" y="548579"/>
          <a:ext cx="4771913" cy="476011"/>
        </a:xfrm>
        <a:prstGeom prst="roundRect">
          <a:avLst>
            <a:gd name="adj" fmla="val 10000"/>
          </a:avLst>
        </a:prstGeom>
        <a:solidFill>
          <a:schemeClr val="accent4">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latin typeface="Georgia" panose="02040502050405020303" pitchFamily="18" charset="0"/>
            </a:rPr>
            <a:t>$</a:t>
          </a:r>
          <a:r>
            <a:rPr lang="en-US" sz="1800" kern="1200" dirty="0" smtClean="0">
              <a:latin typeface="Georgia" panose="02040502050405020303" pitchFamily="18" charset="0"/>
            </a:rPr>
            <a:t>1.53 </a:t>
          </a:r>
          <a:r>
            <a:rPr lang="en-US" sz="1600" kern="1200" dirty="0" smtClean="0">
              <a:latin typeface="Georgia" panose="02040502050405020303" pitchFamily="18" charset="0"/>
            </a:rPr>
            <a:t>Billion</a:t>
          </a:r>
          <a:r>
            <a:rPr lang="en-US" sz="2400" kern="1200" dirty="0" smtClean="0">
              <a:latin typeface="Georgia" panose="02040502050405020303" pitchFamily="18" charset="0"/>
            </a:rPr>
            <a:t/>
          </a:r>
          <a:br>
            <a:rPr lang="en-US" sz="2400" kern="1200" dirty="0" smtClean="0">
              <a:latin typeface="Georgia" panose="02040502050405020303" pitchFamily="18" charset="0"/>
            </a:rPr>
          </a:br>
          <a:r>
            <a:rPr lang="en-US" sz="1400" kern="1200" dirty="0" smtClean="0">
              <a:latin typeface="Georgia" panose="02040502050405020303" pitchFamily="18" charset="0"/>
            </a:rPr>
            <a:t>Fe</a:t>
          </a:r>
          <a:r>
            <a:rPr lang="en-US" sz="1200" kern="1200" dirty="0" smtClean="0">
              <a:latin typeface="Georgia" panose="02040502050405020303" pitchFamily="18" charset="0"/>
            </a:rPr>
            <a:t>es charged Texans in 2012</a:t>
          </a:r>
          <a:endParaRPr lang="en-US" sz="1200" kern="1200" dirty="0">
            <a:latin typeface="Georgia" panose="02040502050405020303" pitchFamily="18" charset="0"/>
          </a:endParaRPr>
        </a:p>
      </dsp:txBody>
      <dsp:txXfrm>
        <a:off x="1006642" y="548579"/>
        <a:ext cx="3765270" cy="476011"/>
      </dsp:txXfrm>
    </dsp:sp>
    <dsp:sp modelId="{91364F52-1B92-4AB5-AFBF-4C0D6B5ABFE4}">
      <dsp:nvSpPr>
        <dsp:cNvPr id="0" name=""/>
        <dsp:cNvSpPr/>
      </dsp:nvSpPr>
      <dsp:spPr>
        <a:xfrm>
          <a:off x="123886" y="597034"/>
          <a:ext cx="811129" cy="431664"/>
        </a:xfrm>
        <a:prstGeom prst="roundRect">
          <a:avLst>
            <a:gd name="adj" fmla="val 10000"/>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292" t="-44942" r="1292" b="-29058"/>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10FE313-D091-4D09-B6E0-0870D0794048}">
      <dsp:nvSpPr>
        <dsp:cNvPr id="0" name=""/>
        <dsp:cNvSpPr/>
      </dsp:nvSpPr>
      <dsp:spPr>
        <a:xfrm>
          <a:off x="0" y="1103133"/>
          <a:ext cx="4771913" cy="522601"/>
        </a:xfrm>
        <a:prstGeom prst="roundRect">
          <a:avLst>
            <a:gd name="adj" fmla="val 10000"/>
          </a:avLst>
        </a:prstGeom>
        <a:solidFill>
          <a:schemeClr val="accent4">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baseline="0" dirty="0" smtClean="0">
              <a:latin typeface="Georgia" panose="02040502050405020303" pitchFamily="18" charset="0"/>
            </a:rPr>
            <a:t>44,052</a:t>
          </a:r>
          <a:r>
            <a:rPr lang="en-US" sz="1800" kern="1200" baseline="0" dirty="0" smtClean="0">
              <a:latin typeface="Georgia" panose="02040502050405020303" pitchFamily="18" charset="0"/>
            </a:rPr>
            <a:t/>
          </a:r>
          <a:br>
            <a:rPr lang="en-US" sz="1800" kern="1200" baseline="0" dirty="0" smtClean="0">
              <a:latin typeface="Georgia" panose="02040502050405020303" pitchFamily="18" charset="0"/>
            </a:rPr>
          </a:br>
          <a:r>
            <a:rPr lang="en-US" sz="1200" kern="1200" baseline="0" dirty="0" smtClean="0">
              <a:latin typeface="Georgia" panose="02040502050405020303" pitchFamily="18" charset="0"/>
            </a:rPr>
            <a:t>Cars repossessed in Texas</a:t>
          </a:r>
          <a:endParaRPr lang="en-US" sz="1200" kern="1200" baseline="0" dirty="0">
            <a:latin typeface="Georgia" panose="02040502050405020303" pitchFamily="18" charset="0"/>
          </a:endParaRPr>
        </a:p>
      </dsp:txBody>
      <dsp:txXfrm>
        <a:off x="1006642" y="1103133"/>
        <a:ext cx="3765270" cy="522601"/>
      </dsp:txXfrm>
    </dsp:sp>
    <dsp:sp modelId="{042398E3-703B-44A8-B06F-B2398AE3C789}">
      <dsp:nvSpPr>
        <dsp:cNvPr id="0" name=""/>
        <dsp:cNvSpPr/>
      </dsp:nvSpPr>
      <dsp:spPr>
        <a:xfrm>
          <a:off x="123886" y="1113894"/>
          <a:ext cx="811129" cy="501078"/>
        </a:xfrm>
        <a:prstGeom prst="roundRect">
          <a:avLst>
            <a:gd name="adj" fmla="val 10000"/>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54944B-9C0C-4DA3-894D-DA445020098B}">
      <dsp:nvSpPr>
        <dsp:cNvPr id="0" name=""/>
        <dsp:cNvSpPr/>
      </dsp:nvSpPr>
      <dsp:spPr>
        <a:xfrm>
          <a:off x="0" y="0"/>
          <a:ext cx="1765148" cy="1793631"/>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latin typeface="Century Gothic" panose="020B0502020202020204" pitchFamily="34" charset="0"/>
            </a:rPr>
            <a:t>527</a:t>
          </a:r>
          <a:r>
            <a:rPr lang="en-US" sz="2400" kern="1200" dirty="0" smtClean="0">
              <a:solidFill>
                <a:schemeClr val="tx1"/>
              </a:solidFill>
              <a:latin typeface="Century Gothic" panose="020B0502020202020204" pitchFamily="34" charset="0"/>
            </a:rPr>
            <a:t/>
          </a:r>
          <a:br>
            <a:rPr lang="en-US" sz="2400" kern="1200" dirty="0" smtClean="0">
              <a:solidFill>
                <a:schemeClr val="tx1"/>
              </a:solidFill>
              <a:latin typeface="Century Gothic" panose="020B0502020202020204" pitchFamily="34" charset="0"/>
            </a:rPr>
          </a:br>
          <a:r>
            <a:rPr lang="en-US" sz="1600" kern="1200" dirty="0" smtClean="0">
              <a:solidFill>
                <a:schemeClr val="tx1"/>
              </a:solidFill>
              <a:latin typeface="Century Gothic" panose="020B0502020202020204" pitchFamily="34" charset="0"/>
            </a:rPr>
            <a:t>Payday &amp; Auto Title lenders</a:t>
          </a:r>
          <a:endParaRPr lang="en-US" sz="1600" kern="1200" dirty="0">
            <a:solidFill>
              <a:schemeClr val="tx1"/>
            </a:solidFill>
            <a:latin typeface="Century Gothic" panose="020B0502020202020204" pitchFamily="34" charset="0"/>
          </a:endParaRPr>
        </a:p>
      </dsp:txBody>
      <dsp:txXfrm>
        <a:off x="0" y="717452"/>
        <a:ext cx="1765148" cy="717452"/>
      </dsp:txXfrm>
    </dsp:sp>
    <dsp:sp modelId="{75190486-6613-4090-9668-CC5F084F2C58}">
      <dsp:nvSpPr>
        <dsp:cNvPr id="0" name=""/>
        <dsp:cNvSpPr/>
      </dsp:nvSpPr>
      <dsp:spPr>
        <a:xfrm>
          <a:off x="729198" y="247718"/>
          <a:ext cx="309020" cy="317077"/>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5000" r="-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7DC3AD-5B7A-4246-A418-15C1A3F75DBB}">
      <dsp:nvSpPr>
        <dsp:cNvPr id="0" name=""/>
        <dsp:cNvSpPr/>
      </dsp:nvSpPr>
      <dsp:spPr>
        <a:xfrm>
          <a:off x="1910054" y="0"/>
          <a:ext cx="1765148" cy="1793631"/>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latin typeface="Century Gothic" panose="020B0502020202020204" pitchFamily="34" charset="0"/>
            </a:rPr>
            <a:t>$263</a:t>
          </a:r>
          <a:r>
            <a:rPr lang="en-US" sz="2400" kern="1200" dirty="0" smtClean="0">
              <a:solidFill>
                <a:schemeClr val="tx1"/>
              </a:solidFill>
              <a:latin typeface="Century Gothic" panose="020B0502020202020204" pitchFamily="34" charset="0"/>
            </a:rPr>
            <a:t/>
          </a:r>
          <a:br>
            <a:rPr lang="en-US" sz="2400" kern="1200" dirty="0" smtClean="0">
              <a:solidFill>
                <a:schemeClr val="tx1"/>
              </a:solidFill>
              <a:latin typeface="Century Gothic" panose="020B0502020202020204" pitchFamily="34" charset="0"/>
            </a:rPr>
          </a:br>
          <a:r>
            <a:rPr lang="en-US" sz="1600" kern="1200" dirty="0" smtClean="0">
              <a:solidFill>
                <a:schemeClr val="tx1"/>
              </a:solidFill>
              <a:latin typeface="Century Gothic" panose="020B0502020202020204" pitchFamily="34" charset="0"/>
            </a:rPr>
            <a:t>Million</a:t>
          </a:r>
          <a:r>
            <a:rPr lang="en-US" sz="1900" kern="1200" dirty="0" smtClean="0">
              <a:solidFill>
                <a:schemeClr val="tx1"/>
              </a:solidFill>
              <a:latin typeface="Georgia" panose="02040502050405020303" pitchFamily="18" charset="0"/>
            </a:rPr>
            <a:t/>
          </a:r>
          <a:br>
            <a:rPr lang="en-US" sz="1900" kern="1200" dirty="0" smtClean="0">
              <a:solidFill>
                <a:schemeClr val="tx1"/>
              </a:solidFill>
              <a:latin typeface="Georgia" panose="02040502050405020303" pitchFamily="18" charset="0"/>
            </a:rPr>
          </a:br>
          <a:r>
            <a:rPr lang="en-US" sz="1600" kern="1200" dirty="0" smtClean="0">
              <a:solidFill>
                <a:schemeClr val="tx1"/>
              </a:solidFill>
              <a:latin typeface="Century Gothic" panose="020B0502020202020204" pitchFamily="34" charset="0"/>
            </a:rPr>
            <a:t>Fees charged</a:t>
          </a:r>
          <a:endParaRPr lang="en-US" sz="1900" kern="1200" dirty="0">
            <a:solidFill>
              <a:schemeClr val="tx1"/>
            </a:solidFill>
            <a:latin typeface="Century Gothic" panose="020B0502020202020204" pitchFamily="34" charset="0"/>
          </a:endParaRPr>
        </a:p>
      </dsp:txBody>
      <dsp:txXfrm>
        <a:off x="1910054" y="717452"/>
        <a:ext cx="1765148" cy="717452"/>
      </dsp:txXfrm>
    </dsp:sp>
    <dsp:sp modelId="{2E5C3D09-801C-4A61-B31C-6D61E73DC000}">
      <dsp:nvSpPr>
        <dsp:cNvPr id="0" name=""/>
        <dsp:cNvSpPr/>
      </dsp:nvSpPr>
      <dsp:spPr>
        <a:xfrm>
          <a:off x="2536604" y="230615"/>
          <a:ext cx="330414" cy="351283"/>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EA081F-EA29-4018-8308-341FD6844A5C}">
      <dsp:nvSpPr>
        <dsp:cNvPr id="0" name=""/>
        <dsp:cNvSpPr/>
      </dsp:nvSpPr>
      <dsp:spPr>
        <a:xfrm>
          <a:off x="3637340" y="0"/>
          <a:ext cx="1765148" cy="1793631"/>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latin typeface="Century Gothic" panose="020B0502020202020204" pitchFamily="34" charset="0"/>
            </a:rPr>
            <a:t>7,817</a:t>
          </a:r>
          <a:r>
            <a:rPr lang="en-US" sz="1700" kern="1200" dirty="0" smtClean="0">
              <a:solidFill>
                <a:schemeClr val="tx1"/>
              </a:solidFill>
            </a:rPr>
            <a:t/>
          </a:r>
          <a:br>
            <a:rPr lang="en-US" sz="1700" kern="1200" dirty="0" smtClean="0">
              <a:solidFill>
                <a:schemeClr val="tx1"/>
              </a:solidFill>
            </a:rPr>
          </a:br>
          <a:r>
            <a:rPr lang="en-US" sz="1600" kern="1200" dirty="0" smtClean="0">
              <a:solidFill>
                <a:schemeClr val="tx1"/>
              </a:solidFill>
              <a:latin typeface="Century Gothic" panose="020B0502020202020204" pitchFamily="34" charset="0"/>
            </a:rPr>
            <a:t>Cars repossessed</a:t>
          </a:r>
          <a:endParaRPr lang="en-US" sz="1600" kern="1200" dirty="0">
            <a:solidFill>
              <a:schemeClr val="tx1"/>
            </a:solidFill>
            <a:latin typeface="Century Gothic" panose="020B0502020202020204" pitchFamily="34" charset="0"/>
          </a:endParaRPr>
        </a:p>
      </dsp:txBody>
      <dsp:txXfrm>
        <a:off x="3637340" y="717452"/>
        <a:ext cx="1765148" cy="717452"/>
      </dsp:txXfrm>
    </dsp:sp>
    <dsp:sp modelId="{F909E314-C8CE-4FFD-88C5-D2D974CAC42F}">
      <dsp:nvSpPr>
        <dsp:cNvPr id="0" name=""/>
        <dsp:cNvSpPr/>
      </dsp:nvSpPr>
      <dsp:spPr>
        <a:xfrm>
          <a:off x="4344010" y="230615"/>
          <a:ext cx="351809" cy="351283"/>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8000" r="-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C0DE31F-8166-4EF9-AF9A-3D75B24EC7AF}">
      <dsp:nvSpPr>
        <dsp:cNvPr id="0" name=""/>
        <dsp:cNvSpPr/>
      </dsp:nvSpPr>
      <dsp:spPr>
        <a:xfrm>
          <a:off x="224347" y="1588516"/>
          <a:ext cx="4971334" cy="205114"/>
        </a:xfrm>
        <a:prstGeom prst="roundRect">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0AB873-6974-434B-9DEB-DA80FD8B64AB}">
      <dsp:nvSpPr>
        <dsp:cNvPr id="0" name=""/>
        <dsp:cNvSpPr/>
      </dsp:nvSpPr>
      <dsp:spPr>
        <a:xfrm>
          <a:off x="-47791" y="0"/>
          <a:ext cx="829775" cy="653129"/>
        </a:xfrm>
        <a:prstGeom prst="ellipse">
          <a:avLst/>
        </a:prstGeom>
        <a:solidFill>
          <a:srgbClr val="FFFF66">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466850" rtl="0">
            <a:lnSpc>
              <a:spcPct val="90000"/>
            </a:lnSpc>
            <a:spcBef>
              <a:spcPct val="0"/>
            </a:spcBef>
            <a:spcAft>
              <a:spcPct val="35000"/>
            </a:spcAft>
          </a:pPr>
          <a:r>
            <a:rPr lang="en-US" sz="3300" kern="1200" dirty="0" smtClean="0"/>
            <a:t>vs</a:t>
          </a:r>
          <a:endParaRPr lang="en-US" sz="3300" kern="1200" dirty="0"/>
        </a:p>
      </dsp:txBody>
      <dsp:txXfrm>
        <a:off x="73727" y="95649"/>
        <a:ext cx="586739" cy="4618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60FF3D-B477-4ACA-BC9A-24F5C2464A85}">
      <dsp:nvSpPr>
        <dsp:cNvPr id="0" name=""/>
        <dsp:cNvSpPr/>
      </dsp:nvSpPr>
      <dsp:spPr>
        <a:xfrm>
          <a:off x="0" y="310203"/>
          <a:ext cx="1738937" cy="859754"/>
        </a:xfrm>
        <a:prstGeom prst="roundRect">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b="1" kern="1200" dirty="0" smtClean="0">
              <a:solidFill>
                <a:schemeClr val="tx1"/>
              </a:solidFill>
              <a:latin typeface="+mj-lt"/>
            </a:rPr>
            <a:t>HELPFUL</a:t>
          </a:r>
          <a:r>
            <a:rPr lang="en-US" sz="1500" kern="1200" dirty="0" smtClean="0">
              <a:solidFill>
                <a:schemeClr val="tx1"/>
              </a:solidFill>
              <a:latin typeface="+mj-lt"/>
            </a:rPr>
            <a:t/>
          </a:r>
          <a:br>
            <a:rPr lang="en-US" sz="1500" kern="1200" dirty="0" smtClean="0">
              <a:solidFill>
                <a:schemeClr val="tx1"/>
              </a:solidFill>
              <a:latin typeface="+mj-lt"/>
            </a:rPr>
          </a:br>
          <a:r>
            <a:rPr lang="en-US" sz="1500" kern="1200" dirty="0" smtClean="0">
              <a:solidFill>
                <a:schemeClr val="tx1"/>
              </a:solidFill>
              <a:latin typeface="+mj-lt"/>
            </a:rPr>
            <a:t>Free financial counseling available</a:t>
          </a:r>
          <a:endParaRPr lang="en-US" sz="1500" kern="1200" dirty="0">
            <a:solidFill>
              <a:schemeClr val="tx1"/>
            </a:solidFill>
            <a:latin typeface="+mj-lt"/>
          </a:endParaRPr>
        </a:p>
      </dsp:txBody>
      <dsp:txXfrm>
        <a:off x="41970" y="352173"/>
        <a:ext cx="1654997" cy="7758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F40E8B-A70B-4F3A-8C24-20A05D92D455}">
      <dsp:nvSpPr>
        <dsp:cNvPr id="0" name=""/>
        <dsp:cNvSpPr/>
      </dsp:nvSpPr>
      <dsp:spPr>
        <a:xfrm>
          <a:off x="0" y="101"/>
          <a:ext cx="1776725" cy="829511"/>
        </a:xfrm>
        <a:prstGeom prst="roundRect">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b="1" kern="1200" dirty="0" smtClean="0">
              <a:solidFill>
                <a:schemeClr val="tx1"/>
              </a:solidFill>
              <a:latin typeface="+mj-lt"/>
            </a:rPr>
            <a:t>AFFORDABLE</a:t>
          </a:r>
          <a:r>
            <a:rPr lang="en-US" sz="1500" kern="1200" dirty="0" smtClean="0">
              <a:solidFill>
                <a:schemeClr val="tx1"/>
              </a:solidFill>
              <a:latin typeface="+mj-lt"/>
            </a:rPr>
            <a:t/>
          </a:r>
          <a:br>
            <a:rPr lang="en-US" sz="1500" kern="1200" dirty="0" smtClean="0">
              <a:solidFill>
                <a:schemeClr val="tx1"/>
              </a:solidFill>
              <a:latin typeface="+mj-lt"/>
            </a:rPr>
          </a:br>
          <a:r>
            <a:rPr lang="en-US" sz="1500" kern="1200" dirty="0" smtClean="0">
              <a:solidFill>
                <a:schemeClr val="tx1"/>
              </a:solidFill>
              <a:latin typeface="+mj-lt"/>
            </a:rPr>
            <a:t>Low-interest </a:t>
          </a:r>
          <a:br>
            <a:rPr lang="en-US" sz="1500" kern="1200" dirty="0" smtClean="0">
              <a:solidFill>
                <a:schemeClr val="tx1"/>
              </a:solidFill>
              <a:latin typeface="+mj-lt"/>
            </a:rPr>
          </a:br>
          <a:r>
            <a:rPr lang="en-US" sz="1500" kern="1200" dirty="0" smtClean="0">
              <a:solidFill>
                <a:schemeClr val="tx1"/>
              </a:solidFill>
              <a:latin typeface="+mj-lt"/>
            </a:rPr>
            <a:t>12-month loans from $400 up to $1,000</a:t>
          </a:r>
          <a:endParaRPr lang="en-US" sz="1500" kern="1200" dirty="0">
            <a:solidFill>
              <a:schemeClr val="tx1"/>
            </a:solidFill>
            <a:latin typeface="+mj-lt"/>
          </a:endParaRPr>
        </a:p>
      </dsp:txBody>
      <dsp:txXfrm>
        <a:off x="40493" y="40594"/>
        <a:ext cx="1695739" cy="74852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7120E8-37C5-4502-AF2C-D3C534533444}">
      <dsp:nvSpPr>
        <dsp:cNvPr id="0" name=""/>
        <dsp:cNvSpPr/>
      </dsp:nvSpPr>
      <dsp:spPr>
        <a:xfrm>
          <a:off x="0" y="823938"/>
          <a:ext cx="2008909" cy="1059105"/>
        </a:xfrm>
        <a:prstGeom prst="roundRect">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b="1" kern="1200" dirty="0" smtClean="0">
              <a:solidFill>
                <a:schemeClr val="tx1"/>
              </a:solidFill>
              <a:latin typeface="+mj-lt"/>
            </a:rPr>
            <a:t>CONVENIENT</a:t>
          </a:r>
        </a:p>
        <a:p>
          <a:pPr lvl="0" algn="ctr" defTabSz="666750" rtl="0">
            <a:lnSpc>
              <a:spcPct val="90000"/>
            </a:lnSpc>
            <a:spcBef>
              <a:spcPct val="0"/>
            </a:spcBef>
            <a:spcAft>
              <a:spcPct val="35000"/>
            </a:spcAft>
          </a:pPr>
          <a:r>
            <a:rPr lang="en-US" sz="1400" kern="1200" dirty="0" smtClean="0">
              <a:solidFill>
                <a:schemeClr val="tx1"/>
              </a:solidFill>
              <a:latin typeface="+mj-lt"/>
            </a:rPr>
            <a:t>Online origination &amp; servicing. Easy payments through payroll deduction </a:t>
          </a:r>
          <a:endParaRPr lang="en-US" sz="1400" kern="1200" dirty="0">
            <a:solidFill>
              <a:schemeClr val="tx1"/>
            </a:solidFill>
            <a:latin typeface="+mj-lt"/>
          </a:endParaRPr>
        </a:p>
      </dsp:txBody>
      <dsp:txXfrm>
        <a:off x="51701" y="875639"/>
        <a:ext cx="1905507" cy="955703"/>
      </dsp:txXfrm>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3.emf"/><Relationship Id="rId2" Type="http://schemas.openxmlformats.org/officeDocument/2006/relationships/customXml" Target="../ink/ink1.xml"/><Relationship Id="rId1" Type="http://schemas.openxmlformats.org/officeDocument/2006/relationships/theme" Target="../theme/theme3.xml"/><Relationship Id="rId6" Type="http://schemas.openxmlformats.org/officeDocument/2006/relationships/customXml" Target="../ink/ink3.xml"/><Relationship Id="rId5" Type="http://schemas.openxmlformats.org/officeDocument/2006/relationships/image" Target="../media/image2.emf"/><Relationship Id="rId4" Type="http://schemas.openxmlformats.org/officeDocument/2006/relationships/customXml" Target="../ink/ink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884613" y="1"/>
            <a:ext cx="2971800" cy="464820"/>
          </a:xfrm>
          <a:prstGeom prst="rect">
            <a:avLst/>
          </a:prstGeom>
        </p:spPr>
        <p:txBody>
          <a:bodyPr vert="horz" lIns="93177" tIns="46589" rIns="93177" bIns="46589" rtlCol="0"/>
          <a:lstStyle>
            <a:lvl1pPr algn="r">
              <a:defRPr sz="1200"/>
            </a:lvl1pPr>
          </a:lstStyle>
          <a:p>
            <a:fld id="{CB9A26A1-049C-440B-9B94-EC4A73330902}" type="datetimeFigureOut">
              <a:rPr lang="en-US" smtClean="0"/>
              <a:t>6/24/2015</a:t>
            </a:fld>
            <a:endParaRPr lang="en-US"/>
          </a:p>
        </p:txBody>
      </p:sp>
      <p:sp>
        <p:nvSpPr>
          <p:cNvPr id="4" name="Footer Placeholder 3"/>
          <p:cNvSpPr>
            <a:spLocks noGrp="1"/>
          </p:cNvSpPr>
          <p:nvPr>
            <p:ph type="ftr" sz="quarter" idx="2"/>
          </p:nvPr>
        </p:nvSpPr>
        <p:spPr>
          <a:xfrm>
            <a:off x="0" y="8829968"/>
            <a:ext cx="297180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8"/>
            <a:ext cx="2971800" cy="464820"/>
          </a:xfrm>
          <a:prstGeom prst="rect">
            <a:avLst/>
          </a:prstGeom>
        </p:spPr>
        <p:txBody>
          <a:bodyPr vert="horz" lIns="93177" tIns="46589" rIns="93177" bIns="46589" rtlCol="0" anchor="b"/>
          <a:lstStyle>
            <a:lvl1pPr algn="r">
              <a:defRPr sz="1200"/>
            </a:lvl1pPr>
          </a:lstStyle>
          <a:p>
            <a:fld id="{4B587C4C-6A3F-4179-8C73-B22EF903C07D}" type="slidenum">
              <a:rPr lang="en-US" smtClean="0"/>
              <a:t>‹#›</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5181455" y="4727209"/>
              <a:ext cx="352" cy="360"/>
            </p14:xfrm>
          </p:contentPart>
        </mc:Choice>
        <mc:Fallback xmlns="">
          <p:pic>
            <p:nvPicPr>
              <p:cNvPr id="7" name="Ink 6"/>
              <p:cNvPicPr/>
              <p:nvPr/>
            </p:nvPicPr>
            <p:blipFill>
              <a:blip r:embed="rId3"/>
              <a:stretch>
                <a:fillRect/>
              </a:stretch>
            </p:blipFill>
            <p:spPr>
              <a:xfrm>
                <a:off x="5284718" y="4715328"/>
                <a:ext cx="24120" cy="2412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11" name="Ink 10"/>
              <p14:cNvContentPartPr/>
              <p14:nvPr/>
            </p14:nvContentPartPr>
            <p14:xfrm>
              <a:off x="4438720" y="2294688"/>
              <a:ext cx="17257" cy="34920"/>
            </p14:xfrm>
          </p:contentPart>
        </mc:Choice>
        <mc:Fallback xmlns="">
          <p:pic>
            <p:nvPicPr>
              <p:cNvPr id="11" name="Ink 10"/>
              <p:cNvPicPr/>
              <p:nvPr/>
            </p:nvPicPr>
            <p:blipFill>
              <a:blip r:embed="rId5"/>
              <a:stretch>
                <a:fillRect/>
              </a:stretch>
            </p:blipFill>
            <p:spPr>
              <a:xfrm>
                <a:off x="4525478" y="2282808"/>
                <a:ext cx="41400" cy="586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3" name="Ink 12"/>
              <p14:cNvContentPartPr/>
              <p14:nvPr/>
            </p14:nvContentPartPr>
            <p14:xfrm>
              <a:off x="1974559" y="2622289"/>
              <a:ext cx="352" cy="360"/>
            </p14:xfrm>
          </p:contentPart>
        </mc:Choice>
        <mc:Fallback xmlns="">
          <p:pic>
            <p:nvPicPr>
              <p:cNvPr id="13" name="Ink 12"/>
              <p:cNvPicPr/>
              <p:nvPr/>
            </p:nvPicPr>
            <p:blipFill>
              <a:blip r:embed="rId7"/>
              <a:stretch>
                <a:fillRect/>
              </a:stretch>
            </p:blipFill>
            <p:spPr>
              <a:xfrm>
                <a:off x="2006558" y="2610408"/>
                <a:ext cx="24120" cy="24120"/>
              </a:xfrm>
              <a:prstGeom prst="rect">
                <a:avLst/>
              </a:prstGeom>
            </p:spPr>
          </p:pic>
        </mc:Fallback>
      </mc:AlternateContent>
    </p:spTree>
    <p:extLst>
      <p:ext uri="{BB962C8B-B14F-4D97-AF65-F5344CB8AC3E}">
        <p14:creationId xmlns:p14="http://schemas.microsoft.com/office/powerpoint/2010/main" val="1182379489"/>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39.7093" units="1/cm"/>
          <inkml:channelProperty channel="Y" name="resolution" value="39.79275" units="1/cm"/>
        </inkml:channelProperties>
      </inkml:inkSource>
      <inkml:timestamp xml:id="ts0" timeString="2014-03-17T21:26:20.221"/>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B8AA104-5F52-45E3-8D99-508007D35407}" emma:medium="tactile" emma:mode="ink">
          <msink:context xmlns:msink="http://schemas.microsoft.com/ink/2010/main" type="writingRegion" rotatedBoundingBox="14712,13131 14727,13131 14727,13146 14712,13146"/>
        </emma:interpretation>
      </emma:emma>
    </inkml:annotationXML>
    <inkml:traceGroup>
      <inkml:annotationXML>
        <emma:emma xmlns:emma="http://www.w3.org/2003/04/emma" version="1.0">
          <emma:interpretation id="{9553C484-EC5B-4BA7-A121-D634FAEDA4E6}" emma:medium="tactile" emma:mode="ink">
            <msink:context xmlns:msink="http://schemas.microsoft.com/ink/2010/main" type="paragraph" rotatedBoundingBox="14712,13131 14727,13131 14727,13146 14712,13146" alignmentLevel="1"/>
          </emma:interpretation>
        </emma:emma>
      </inkml:annotationXML>
      <inkml:traceGroup>
        <inkml:annotationXML>
          <emma:emma xmlns:emma="http://www.w3.org/2003/04/emma" version="1.0">
            <emma:interpretation id="{4417FC54-D30C-49B5-B364-E776A5DF8694}" emma:medium="tactile" emma:mode="ink">
              <msink:context xmlns:msink="http://schemas.microsoft.com/ink/2010/main" type="line" rotatedBoundingBox="14712,13131 14727,13131 14727,13146 14712,13146"/>
            </emma:interpretation>
          </emma:emma>
        </inkml:annotationXML>
        <inkml:traceGroup>
          <inkml:annotationXML>
            <emma:emma xmlns:emma="http://www.w3.org/2003/04/emma" version="1.0">
              <emma:interpretation id="{56FE54A4-EF5A-4011-9846-97AF394FF967}" emma:medium="tactile" emma:mode="ink">
                <msink:context xmlns:msink="http://schemas.microsoft.com/ink/2010/main" type="inkWord" rotatedBoundingBox="14712,13131 14727,13131 14727,13146 14712,13146"/>
              </emma:interpretation>
              <emma:one-of disjunction-type="recognition" id="oneOf0">
                <emma:interpretation id="interp0" emma:lang="en-US" emma:confidence="0">
                  <emma:literal>.</emma:literal>
                </emma:interpretation>
                <emma:interpretation id="interp1" emma:lang="en-US" emma:confidence="0">
                  <emma:literal>v</emma:literal>
                </emma:interpretation>
                <emma:interpretation id="interp2" emma:lang="en-US" emma:confidence="0">
                  <emma:literal>}</emma:literal>
                </emma:interpretation>
                <emma:interpretation id="interp3" emma:lang="en-US" emma:confidence="0">
                  <emma:literal>w</emma:literal>
                </emma:interpretation>
                <emma:interpretation id="interp4" emma:lang="en-US" emma:confidence="0">
                  <emma:literal>3</emma:literal>
                </emma:interpretation>
              </emma:one-of>
            </emma:emma>
          </inkml:annotationXML>
          <inkml:trace contextRef="#ctx0" brushRef="#br0">0 0</inkml:trace>
        </inkml:traceGroup>
      </inkml:traceGroup>
    </inkml:traceGroup>
  </inkml:traceGroup>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39.7093" units="1/cm"/>
          <inkml:channelProperty channel="Y" name="resolution" value="39.79275" units="1/cm"/>
        </inkml:channelProperties>
      </inkml:inkSource>
      <inkml:timestamp xml:id="ts0" timeString="2014-03-18T09:34:52.161"/>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3FA31A11-5132-44F7-B2D7-8A7453CFF7C5}" emma:medium="tactile" emma:mode="ink">
          <msink:context xmlns:msink="http://schemas.microsoft.com/ink/2010/main" type="writingRegion" rotatedBoundingBox="12603,6374 12666,6374 12666,6485 12603,6485"/>
        </emma:interpretation>
      </emma:emma>
    </inkml:annotationXML>
    <inkml:traceGroup>
      <inkml:annotationXML>
        <emma:emma xmlns:emma="http://www.w3.org/2003/04/emma" version="1.0">
          <emma:interpretation id="{81748B39-866B-4A8E-9AB0-081308ABD56F}" emma:medium="tactile" emma:mode="ink">
            <msink:context xmlns:msink="http://schemas.microsoft.com/ink/2010/main" type="paragraph" rotatedBoundingBox="12603,6374 12666,6374 12666,6485 12603,6485" alignmentLevel="1"/>
          </emma:interpretation>
        </emma:emma>
      </inkml:annotationXML>
      <inkml:traceGroup>
        <inkml:annotationXML>
          <emma:emma xmlns:emma="http://www.w3.org/2003/04/emma" version="1.0">
            <emma:interpretation id="{F121764E-E9EC-4350-8620-FF87DB0BFC3A}" emma:medium="tactile" emma:mode="ink">
              <msink:context xmlns:msink="http://schemas.microsoft.com/ink/2010/main" type="line" rotatedBoundingBox="12603,6374 12666,6374 12666,6485 12603,6485"/>
            </emma:interpretation>
          </emma:emma>
        </inkml:annotationXML>
        <inkml:traceGroup>
          <inkml:annotationXML>
            <emma:emma xmlns:emma="http://www.w3.org/2003/04/emma" version="1.0">
              <emma:interpretation id="{EC68DF91-8B17-4AC0-A464-6D6DB373F2F1}" emma:medium="tactile" emma:mode="ink">
                <msink:context xmlns:msink="http://schemas.microsoft.com/ink/2010/main" type="inkWord" rotatedBoundingBox="12603,6374 12666,6374 12666,6485 12603,6485"/>
              </emma:interpretation>
              <emma:one-of disjunction-type="recognition" id="oneOf0">
                <emma:interpretation id="interp0" emma:lang="en-US" emma:confidence="0">
                  <emma:literal>:</emma:literal>
                </emma:interpretation>
                <emma:interpretation id="interp1" emma:lang="en-US" emma:confidence="0">
                  <emma:literal>. :</emma:literal>
                </emma:interpretation>
                <emma:interpretation id="interp2" emma:lang="en-US" emma:confidence="0">
                  <emma:literal>v :</emma:literal>
                </emma:interpretation>
                <emma:interpretation id="interp3" emma:lang="en-US" emma:confidence="0">
                  <emma:literal>☺</emma:literal>
                </emma:interpretation>
                <emma:interpretation id="interp4" emma:lang="en-US" emma:confidence="0">
                  <emma:literal>} :</emma:literal>
                </emma:interpretation>
              </emma:one-of>
            </emma:emma>
          </inkml:annotationXML>
          <inkml:trace contextRef="#ctx0" brushRef="#br0">0 0</inkml:trace>
          <inkml:trace contextRef="#ctx0" brushRef="#br0" timeOffset="-416.5228">47 0</inkml:trace>
          <inkml:trace contextRef="#ctx0" brushRef="#br0" timeOffset="185.1124">47 96</inkml:trace>
        </inkml:traceGroup>
      </inkml:traceGroup>
    </inkml:traceGroup>
  </inkml:traceGroup>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39.7093" units="1/cm"/>
          <inkml:channelProperty channel="Y" name="resolution" value="39.79275" units="1/cm"/>
        </inkml:channelProperties>
      </inkml:inkSource>
      <inkml:timestamp xml:id="ts0" timeString="2014-03-18T09:35:03.769"/>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843DF0EE-0217-4D0A-8FDF-CF0E75829703}" emma:medium="tactile" emma:mode="ink">
          <msink:context xmlns:msink="http://schemas.microsoft.com/ink/2010/main" type="writingRegion" rotatedBoundingBox="5606,7284 5621,7284 5621,7299 5606,7299"/>
        </emma:interpretation>
      </emma:emma>
    </inkml:annotationXML>
    <inkml:traceGroup>
      <inkml:annotationXML>
        <emma:emma xmlns:emma="http://www.w3.org/2003/04/emma" version="1.0">
          <emma:interpretation id="{2D9E3531-EB59-488A-BB50-D0181B067305}" emma:medium="tactile" emma:mode="ink">
            <msink:context xmlns:msink="http://schemas.microsoft.com/ink/2010/main" type="paragraph" rotatedBoundingBox="5606,7284 5621,7284 5621,7299 5606,7299" alignmentLevel="1"/>
          </emma:interpretation>
        </emma:emma>
      </inkml:annotationXML>
      <inkml:traceGroup>
        <inkml:annotationXML>
          <emma:emma xmlns:emma="http://www.w3.org/2003/04/emma" version="1.0">
            <emma:interpretation id="{921475AA-4F2E-4027-B102-6654044EB366}" emma:medium="tactile" emma:mode="ink">
              <msink:context xmlns:msink="http://schemas.microsoft.com/ink/2010/main" type="line" rotatedBoundingBox="5606,7284 5621,7284 5621,7299 5606,7299"/>
            </emma:interpretation>
          </emma:emma>
        </inkml:annotationXML>
        <inkml:traceGroup>
          <inkml:annotationXML>
            <emma:emma xmlns:emma="http://www.w3.org/2003/04/emma" version="1.0">
              <emma:interpretation id="{758A415E-A161-44C2-B348-44EED13CF43D}" emma:medium="tactile" emma:mode="ink">
                <msink:context xmlns:msink="http://schemas.microsoft.com/ink/2010/main" type="inkWord" rotatedBoundingBox="5606,7284 5621,7284 5621,7299 5606,7299"/>
              </emma:interpretation>
              <emma:one-of disjunction-type="recognition" id="oneOf0">
                <emma:interpretation id="interp0" emma:lang="en-US" emma:confidence="0">
                  <emma:literal>.</emma:literal>
                </emma:interpretation>
                <emma:interpretation id="interp1" emma:lang="en-US" emma:confidence="0">
                  <emma:literal>v</emma:literal>
                </emma:interpretation>
                <emma:interpretation id="interp2" emma:lang="en-US" emma:confidence="0">
                  <emma:literal>}</emma:literal>
                </emma:interpretation>
                <emma:interpretation id="interp3" emma:lang="en-US" emma:confidence="0">
                  <emma:literal>w</emma:literal>
                </emma:interpretation>
                <emma:interpretation id="interp4" emma:lang="en-US" emma:confidence="0">
                  <emma:literal>3</emma:literal>
                </emma:interpretation>
              </emma:one-of>
            </emma:emma>
          </inkml:annotationXML>
          <inkml:trace contextRef="#ctx0" brushRef="#br0">0 0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884613" y="1"/>
            <a:ext cx="2971800" cy="464820"/>
          </a:xfrm>
          <a:prstGeom prst="rect">
            <a:avLst/>
          </a:prstGeom>
        </p:spPr>
        <p:txBody>
          <a:bodyPr vert="horz" lIns="93177" tIns="46589" rIns="93177" bIns="46589" rtlCol="0"/>
          <a:lstStyle>
            <a:lvl1pPr algn="r">
              <a:defRPr sz="1200"/>
            </a:lvl1pPr>
          </a:lstStyle>
          <a:p>
            <a:fld id="{EF4AB1FE-6F46-4F50-9718-25A257DBB710}" type="datetimeFigureOut">
              <a:rPr lang="en-US" smtClean="0"/>
              <a:t>6/24/2015</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685800" y="4415791"/>
            <a:ext cx="548640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8"/>
            <a:ext cx="297180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968"/>
            <a:ext cx="2971800" cy="464820"/>
          </a:xfrm>
          <a:prstGeom prst="rect">
            <a:avLst/>
          </a:prstGeom>
        </p:spPr>
        <p:txBody>
          <a:bodyPr vert="horz" lIns="93177" tIns="46589" rIns="93177" bIns="46589" rtlCol="0" anchor="b"/>
          <a:lstStyle>
            <a:lvl1pPr algn="r">
              <a:defRPr sz="1200"/>
            </a:lvl1pPr>
          </a:lstStyle>
          <a:p>
            <a:fld id="{DDFBFA66-0F96-4B5E-962D-9CBCF8F3C672}" type="slidenum">
              <a:rPr lang="en-US" smtClean="0"/>
              <a:t>‹#›</a:t>
            </a:fld>
            <a:endParaRPr lang="en-US"/>
          </a:p>
        </p:txBody>
      </p:sp>
    </p:spTree>
    <p:extLst>
      <p:ext uri="{BB962C8B-B14F-4D97-AF65-F5344CB8AC3E}">
        <p14:creationId xmlns:p14="http://schemas.microsoft.com/office/powerpoint/2010/main" val="4133208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xfrm>
            <a:off x="1104900" y="696913"/>
            <a:ext cx="46482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ct val="0"/>
              </a:spcBef>
              <a:spcAft>
                <a:spcPts val="0"/>
              </a:spcAft>
              <a:buClrTx/>
              <a:buSzTx/>
              <a:buFontTx/>
              <a:buNone/>
              <a:tabLst/>
              <a:defRPr/>
            </a:pPr>
            <a:r>
              <a:rPr lang="en-US" dirty="0" smtClean="0"/>
              <a:t>I’m here to introduce</a:t>
            </a:r>
            <a:r>
              <a:rPr lang="en-US" baseline="0" dirty="0" smtClean="0"/>
              <a:t> the Community Loan Center-providing a better alternative to payday loans.</a:t>
            </a:r>
            <a:r>
              <a:rPr lang="en-US" dirty="0" smtClean="0"/>
              <a:t>   </a:t>
            </a:r>
          </a:p>
          <a:p>
            <a:pPr marL="0" marR="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lang="en-US" baseline="0" dirty="0" smtClean="0"/>
              <a:t> </a:t>
            </a:r>
          </a:p>
          <a:p>
            <a:pPr marL="171450" marR="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lang="en-US" baseline="0" dirty="0" smtClean="0"/>
          </a:p>
        </p:txBody>
      </p:sp>
      <p:sp>
        <p:nvSpPr>
          <p:cNvPr id="3277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50A1138-DB18-4DE6-A869-E372B99FF83E}" type="slidenum">
              <a:rPr lang="en-US" smtClean="0"/>
              <a:pPr fontAlgn="base">
                <a:spcBef>
                  <a:spcPct val="0"/>
                </a:spcBef>
                <a:spcAft>
                  <a:spcPct val="0"/>
                </a:spcAft>
                <a:defRPr/>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However, Texas has some of the most lenient</a:t>
            </a:r>
            <a:r>
              <a:rPr lang="en-US" baseline="0" dirty="0" smtClean="0"/>
              <a:t> payday and auto title lending regulations of any state.  Unlike many other states, that have basic standards for affordable consumer credit, in Texas, payday and auto title loan businesses operate outside of the standards set by state consumer finance laws.  As a result, there is very little protection for consumers beyond some recently-passed loan disclosure requirements and a basic licensing structure.  In Texas, there is no limit on the number of back-to-back loans and no requirement that the loans be tailored to borrowers’ capacity to repay on time.  17 states explicitly enforce restrictions that effectively halt high-cost payday lending, 26 states have interest rate caps.  Texas is one of only 7 states that have no meaningful rate caps so predatory lenders can charge whatever the market will bear.  There is also no state regulatory cap on A typical $500 payday loan for 14 days costs Texas borrowers $115, while the same loan in Oklahoma is $65 and in Florida only $55.  Payday and auto title businesses remain fiercely protective of Texas’ “free-wheeling” market that is responsible for more than 60% of this industry’s annual profits nationwide.</a:t>
            </a:r>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2</a:t>
            </a:fld>
            <a:endParaRPr lang="en-US"/>
          </a:p>
        </p:txBody>
      </p:sp>
    </p:spTree>
    <p:extLst>
      <p:ext uri="{BB962C8B-B14F-4D97-AF65-F5344CB8AC3E}">
        <p14:creationId xmlns:p14="http://schemas.microsoft.com/office/powerpoint/2010/main" val="1086547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3</a:t>
            </a:fld>
            <a:endParaRPr lang="en-US"/>
          </a:p>
        </p:txBody>
      </p:sp>
    </p:spTree>
    <p:extLst>
      <p:ext uri="{BB962C8B-B14F-4D97-AF65-F5344CB8AC3E}">
        <p14:creationId xmlns:p14="http://schemas.microsoft.com/office/powerpoint/2010/main" val="3499662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r>
              <a:rPr lang="en-US" dirty="0" smtClean="0"/>
              <a:t>Who are payday borrowers?</a:t>
            </a:r>
          </a:p>
          <a:p>
            <a:r>
              <a:rPr lang="en-US" dirty="0" smtClean="0"/>
              <a:t>43</a:t>
            </a:r>
            <a:r>
              <a:rPr lang="en-US" baseline="0" dirty="0" smtClean="0"/>
              <a:t> % of payday borrowers earn &lt;$20,000/</a:t>
            </a:r>
            <a:r>
              <a:rPr lang="en-US" baseline="0" dirty="0" err="1" smtClean="0"/>
              <a:t>yr</a:t>
            </a:r>
            <a:endParaRPr lang="en-US" baseline="0" dirty="0" smtClean="0"/>
          </a:p>
          <a:p>
            <a:r>
              <a:rPr lang="en-US" baseline="0" dirty="0" smtClean="0"/>
              <a:t>41 % earn $20,000-$40,000/</a:t>
            </a:r>
            <a:r>
              <a:rPr lang="en-US" baseline="0" dirty="0" err="1" smtClean="0"/>
              <a:t>yr</a:t>
            </a:r>
            <a:endParaRPr lang="en-US" baseline="0" dirty="0" smtClean="0"/>
          </a:p>
          <a:p>
            <a:r>
              <a:rPr lang="en-US" baseline="0" dirty="0" smtClean="0"/>
              <a:t>16 % earn over $40,000/</a:t>
            </a:r>
            <a:r>
              <a:rPr lang="en-US" baseline="0" dirty="0" err="1" smtClean="0"/>
              <a:t>yr</a:t>
            </a:r>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6</a:t>
            </a:fld>
            <a:endParaRPr lang="en-US"/>
          </a:p>
        </p:txBody>
      </p:sp>
    </p:spTree>
    <p:extLst>
      <p:ext uri="{BB962C8B-B14F-4D97-AF65-F5344CB8AC3E}">
        <p14:creationId xmlns:p14="http://schemas.microsoft.com/office/powerpoint/2010/main" val="429632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Community Loan Center network was created to compete directly with payday and car title lenders by offering affordable credit and structured to support repayment. To create this new loan program, an advisory committee of experts in financial services, non profit management and law was assembled to provide guidance in program design.   </a:t>
            </a:r>
          </a:p>
          <a:p>
            <a:r>
              <a:rPr lang="en-US" sz="1200" kern="1200" dirty="0" smtClean="0">
                <a:solidFill>
                  <a:schemeClr val="tx1"/>
                </a:solidFill>
                <a:effectLst/>
                <a:latin typeface="+mn-lt"/>
                <a:ea typeface="+mn-ea"/>
                <a:cs typeface="+mn-cs"/>
              </a:rPr>
              <a:t>As a result, the CLC program was created which provides a fairly priced small-dollar consumer loan alternative to much higher priced options.  CLC loan program was designed </a:t>
            </a:r>
            <a:r>
              <a:rPr lang="en-US" sz="1200" kern="1200" baseline="0" dirty="0" smtClean="0">
                <a:solidFill>
                  <a:schemeClr val="tx1"/>
                </a:solidFill>
                <a:effectLst/>
                <a:latin typeface="+mn-lt"/>
                <a:ea typeface="+mn-ea"/>
                <a:cs typeface="+mn-cs"/>
              </a:rPr>
              <a:t>to be administered by nonprofits as a sustainable social enterprise with the potential to outgrow the need for subsidy </a:t>
            </a:r>
            <a:r>
              <a:rPr lang="en-US" dirty="0" smtClean="0"/>
              <a:t>by </a:t>
            </a:r>
            <a:r>
              <a:rPr lang="en-US" sz="1200" kern="1200" baseline="0" dirty="0" smtClean="0">
                <a:solidFill>
                  <a:schemeClr val="tx1"/>
                </a:solidFill>
                <a:effectLst/>
                <a:latin typeface="+mn-lt"/>
                <a:ea typeface="+mn-ea"/>
                <a:cs typeface="+mn-cs"/>
              </a:rPr>
              <a:t>generating revenue to the non profit.  Finally, the CLC loan program was designed to be replicated across the state and beyond.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7</a:t>
            </a:fld>
            <a:endParaRPr lang="en-US"/>
          </a:p>
        </p:txBody>
      </p:sp>
    </p:spTree>
    <p:extLst>
      <p:ext uri="{BB962C8B-B14F-4D97-AF65-F5344CB8AC3E}">
        <p14:creationId xmlns:p14="http://schemas.microsoft.com/office/powerpoint/2010/main" val="1083505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Community Loan Center network was created to compete directly with payday and car title lenders by offering affordable credit and structured to support repayment. To create this new loan program, an advisory committee of experts in financial services, non profit management and law was assembled to provide guidance in program design.   </a:t>
            </a:r>
          </a:p>
          <a:p>
            <a:r>
              <a:rPr lang="en-US" sz="1200" kern="1200" dirty="0" smtClean="0">
                <a:solidFill>
                  <a:schemeClr val="tx1"/>
                </a:solidFill>
                <a:effectLst/>
                <a:latin typeface="+mn-lt"/>
                <a:ea typeface="+mn-ea"/>
                <a:cs typeface="+mn-cs"/>
              </a:rPr>
              <a:t>As a result, the CLC program was created which provides a fairly priced small-dollar consumer loan alternative to much higher priced options.  CLC loan program was designed </a:t>
            </a:r>
            <a:r>
              <a:rPr lang="en-US" sz="1200" kern="1200" baseline="0" dirty="0" smtClean="0">
                <a:solidFill>
                  <a:schemeClr val="tx1"/>
                </a:solidFill>
                <a:effectLst/>
                <a:latin typeface="+mn-lt"/>
                <a:ea typeface="+mn-ea"/>
                <a:cs typeface="+mn-cs"/>
              </a:rPr>
              <a:t>to be administered by nonprofits as a sustainable social enterprise with the potential to outgrow the need for subsidy </a:t>
            </a:r>
            <a:r>
              <a:rPr lang="en-US" dirty="0" smtClean="0"/>
              <a:t>by </a:t>
            </a:r>
            <a:r>
              <a:rPr lang="en-US" sz="1200" kern="1200" baseline="0" dirty="0" smtClean="0">
                <a:solidFill>
                  <a:schemeClr val="tx1"/>
                </a:solidFill>
                <a:effectLst/>
                <a:latin typeface="+mn-lt"/>
                <a:ea typeface="+mn-ea"/>
                <a:cs typeface="+mn-cs"/>
              </a:rPr>
              <a:t>generating revenue to the non profit.  Finally, the CLC loan program was designed to be replicated across the state and beyond.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8</a:t>
            </a:fld>
            <a:endParaRPr lang="en-US"/>
          </a:p>
        </p:txBody>
      </p:sp>
    </p:spTree>
    <p:extLst>
      <p:ext uri="{BB962C8B-B14F-4D97-AF65-F5344CB8AC3E}">
        <p14:creationId xmlns:p14="http://schemas.microsoft.com/office/powerpoint/2010/main" val="1083505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CLC program is Employer Based.  Each CLC affiliate recruits local employers into the program who offer the CLC loans to their employers, at no cost to the employer.  Loans are repaid through payroll deduction so loan payments are made whenever the borrower is paid.  To offer the low interest rate of 18%, operation costs are reduced by automation and no loan stores.  Improved efficiencies result from a website for loan origination, which is outsourced along with loan servicing.</a:t>
            </a:r>
          </a:p>
          <a:p>
            <a:r>
              <a:rPr lang="en-US" baseline="0" dirty="0" smtClean="0"/>
              <a:t>The CLC program is Nonprofit driven.  Each CLC affiliate solicits their own loan capital from grants, program related investments from foundations, or other low cost debt financing.  Bank investors should be eligible for credit under the Community Reinvestment Act.</a:t>
            </a:r>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9</a:t>
            </a:fld>
            <a:endParaRPr lang="en-US"/>
          </a:p>
        </p:txBody>
      </p:sp>
    </p:spTree>
    <p:extLst>
      <p:ext uri="{BB962C8B-B14F-4D97-AF65-F5344CB8AC3E}">
        <p14:creationId xmlns:p14="http://schemas.microsoft.com/office/powerpoint/2010/main" val="9060770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r>
              <a:rPr lang="en-US" dirty="0" smtClean="0"/>
              <a:t>The</a:t>
            </a:r>
            <a:r>
              <a:rPr lang="en-US" baseline="0" dirty="0" smtClean="0"/>
              <a:t> terms of the CLC loans are $1,000 loan maximum or up to half of the employee’s monthly gross pay with up to one year loan term.  The interest rate is 18% and there is a $20 loan origination fee.  There are no prepayment penalties, CLC reports to credit bureaus so with timely loan payments, borrowers can improve their credit score.  Loan repayment for a $1,000 loan is $23.38/week or about $96/mo.  Underwriting is limited in order to offer an application process that is comparable to the loan store products.  </a:t>
            </a:r>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10</a:t>
            </a:fld>
            <a:endParaRPr lang="en-US"/>
          </a:p>
        </p:txBody>
      </p:sp>
    </p:spTree>
    <p:extLst>
      <p:ext uri="{BB962C8B-B14F-4D97-AF65-F5344CB8AC3E}">
        <p14:creationId xmlns:p14="http://schemas.microsoft.com/office/powerpoint/2010/main" val="1084051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According to a payday</a:t>
            </a:r>
            <a:r>
              <a:rPr lang="en-US" baseline="0" dirty="0" smtClean="0"/>
              <a:t> lending study conducted by Pew Charitable Trusts, only 14 % of payday loan borrowers can afford enough out of their monthly budgets to repay an average payday loan. </a:t>
            </a:r>
          </a:p>
          <a:p>
            <a:pPr marL="0" indent="0">
              <a:buFont typeface="Arial" panose="020B0604020202020204" pitchFamily="34" charset="0"/>
              <a:buNone/>
            </a:pPr>
            <a:r>
              <a:rPr lang="en-US" baseline="0" dirty="0" smtClean="0"/>
              <a:t> </a:t>
            </a:r>
          </a:p>
          <a:p>
            <a:pPr marL="171450" indent="-171450">
              <a:buFont typeface="Arial" panose="020B0604020202020204" pitchFamily="34" charset="0"/>
              <a:buChar char="•"/>
            </a:pPr>
            <a:r>
              <a:rPr lang="en-US" dirty="0" smtClean="0"/>
              <a:t>The federal Consumer Finance Protection Bureau recently found that 80% of payday loan borrowers are unable to repay loan and have to refinance</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11</a:t>
            </a:fld>
            <a:endParaRPr lang="en-US"/>
          </a:p>
        </p:txBody>
      </p:sp>
    </p:spTree>
    <p:extLst>
      <p:ext uri="{BB962C8B-B14F-4D97-AF65-F5344CB8AC3E}">
        <p14:creationId xmlns:p14="http://schemas.microsoft.com/office/powerpoint/2010/main" val="27870435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CLC </a:t>
            </a:r>
            <a:r>
              <a:rPr lang="en-US" baseline="0" dirty="0" smtClean="0"/>
              <a:t>created by the Rio Grande Valley Multibank, CDFI founded 1995</a:t>
            </a:r>
          </a:p>
          <a:p>
            <a:pPr marL="171450" indent="-171450">
              <a:buFont typeface="Arial" panose="020B0604020202020204" pitchFamily="34" charset="0"/>
              <a:buChar char="•"/>
            </a:pPr>
            <a:r>
              <a:rPr lang="en-US" baseline="0" dirty="0" smtClean="0"/>
              <a:t>Consulted with experts to create affordable small-dollar consumer loan program</a:t>
            </a:r>
          </a:p>
          <a:p>
            <a:pPr marL="171450" indent="-171450">
              <a:buFont typeface="Arial" panose="020B0604020202020204" pitchFamily="34" charset="0"/>
              <a:buChar char="•"/>
            </a:pPr>
            <a:r>
              <a:rPr lang="en-US" baseline="0" dirty="0" smtClean="0"/>
              <a:t>and comprised of 9 bank investors who offer a range of financial services to benefit lower income borrowers and community groups in South Texas.  </a:t>
            </a:r>
          </a:p>
          <a:p>
            <a:pPr marL="171450" indent="-171450">
              <a:buFont typeface="Arial" panose="020B0604020202020204" pitchFamily="34" charset="0"/>
              <a:buChar char="•"/>
            </a:pPr>
            <a:r>
              <a:rPr lang="en-US" baseline="0" dirty="0" smtClean="0"/>
              <a:t>Pilot program of employer based, affordable payday loan alternative</a:t>
            </a:r>
          </a:p>
          <a:p>
            <a:pPr marL="171450" indent="-171450">
              <a:buFont typeface="Arial" panose="020B0604020202020204" pitchFamily="34" charset="0"/>
              <a:buChar char="•"/>
            </a:pPr>
            <a:r>
              <a:rPr lang="en-US" baseline="0" dirty="0" smtClean="0"/>
              <a:t>TCC network administrator to rollout the CLC statewide</a:t>
            </a:r>
          </a:p>
          <a:p>
            <a:pPr marL="171450" indent="-171450">
              <a:buFont typeface="Arial" panose="020B0604020202020204" pitchFamily="34" charset="0"/>
              <a:buChar char="•"/>
            </a:pPr>
            <a:r>
              <a:rPr lang="en-US" baseline="0" dirty="0" smtClean="0"/>
              <a:t>TCC is nonprofit created in 2004 by TACDC to provide specialized loan products to under-served Texas communities to enhance the quality of life of low-to-moderate income persons. </a:t>
            </a:r>
            <a:endParaRPr lang="en-US" dirty="0" smtClean="0"/>
          </a:p>
        </p:txBody>
      </p:sp>
      <p:sp>
        <p:nvSpPr>
          <p:cNvPr id="4" name="Slide Number Placeholder 3"/>
          <p:cNvSpPr>
            <a:spLocks noGrp="1"/>
          </p:cNvSpPr>
          <p:nvPr>
            <p:ph type="sldNum" sz="quarter" idx="10"/>
          </p:nvPr>
        </p:nvSpPr>
        <p:spPr/>
        <p:txBody>
          <a:bodyPr/>
          <a:lstStyle/>
          <a:p>
            <a:fld id="{DDFBFA66-0F96-4B5E-962D-9CBCF8F3C672}"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508087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13</a:t>
            </a:fld>
            <a:endParaRPr lang="en-US"/>
          </a:p>
        </p:txBody>
      </p:sp>
    </p:spTree>
    <p:extLst>
      <p:ext uri="{BB962C8B-B14F-4D97-AF65-F5344CB8AC3E}">
        <p14:creationId xmlns:p14="http://schemas.microsoft.com/office/powerpoint/2010/main" val="34703334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15</a:t>
            </a:fld>
            <a:endParaRPr lang="en-US"/>
          </a:p>
        </p:txBody>
      </p:sp>
    </p:spTree>
    <p:extLst>
      <p:ext uri="{BB962C8B-B14F-4D97-AF65-F5344CB8AC3E}">
        <p14:creationId xmlns:p14="http://schemas.microsoft.com/office/powerpoint/2010/main" val="2289377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Texas Community Capital serves as network coordinator for Community Loan Centers (CLC), the brand name of a network of nonprofit lenders administering our</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employer-based, small-dollar loan program in Texas.  The innovative CLC loan program extends credit to lower paid workers in Texas by providing an affordable alternative to expensive payday and car title loans.  Each network affiliate is a regulated lender licensed by the State of Texas, Office of Consumer Credit Commissioner, and TCC assists affiliates in applying for this license. TCC also contracts with each affiliate use the CLC brand and lending software in their assigned territory.  TCC provides training to affiliates to market the loan program and originate loans to employees of participating employers in their territory.  Services to network affiliates include:  recruiting affiliates, program marketing, contracting, trademark usage, software training, technical assistance and marketing materials to CLC network affiliates throughout Texas.  The local affiliates then recruit</a:t>
            </a:r>
            <a:r>
              <a:rPr lang="en-US" sz="1200" kern="1200" baseline="0" dirty="0" smtClean="0">
                <a:solidFill>
                  <a:schemeClr val="tx1"/>
                </a:solidFill>
                <a:effectLst/>
                <a:latin typeface="+mn-lt"/>
                <a:ea typeface="+mn-ea"/>
                <a:cs typeface="+mn-cs"/>
              </a:rPr>
              <a:t> employer who offer the CLC loan program to any interested employees as a fringe benefit.  When an employee wants to apply for a CLC loan, they just go on line and complete the application on our website and when the employer verifies employment, the loan is approved and funds are automatically transferred into the borrowers bank account.  </a:t>
            </a:r>
            <a:endParaRPr lang="en-US" dirty="0" smtClean="0"/>
          </a:p>
          <a:p>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25911821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r>
              <a:rPr lang="en-US" dirty="0" smtClean="0"/>
              <a:t>Refer to slide</a:t>
            </a:r>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17</a:t>
            </a:fld>
            <a:endParaRPr lang="en-US"/>
          </a:p>
        </p:txBody>
      </p:sp>
    </p:spTree>
    <p:extLst>
      <p:ext uri="{BB962C8B-B14F-4D97-AF65-F5344CB8AC3E}">
        <p14:creationId xmlns:p14="http://schemas.microsoft.com/office/powerpoint/2010/main" val="2471602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18</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5349" y="1752601"/>
            <a:ext cx="1651423" cy="1645920"/>
          </a:xfrm>
          <a:prstGeom prst="rect">
            <a:avLst/>
          </a:prstGeom>
        </p:spPr>
      </p:pic>
    </p:spTree>
    <p:extLst>
      <p:ext uri="{BB962C8B-B14F-4D97-AF65-F5344CB8AC3E}">
        <p14:creationId xmlns:p14="http://schemas.microsoft.com/office/powerpoint/2010/main" val="8053798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19</a:t>
            </a:fld>
            <a:endParaRPr lang="en-US"/>
          </a:p>
        </p:txBody>
      </p:sp>
    </p:spTree>
    <p:extLst>
      <p:ext uri="{BB962C8B-B14F-4D97-AF65-F5344CB8AC3E}">
        <p14:creationId xmlns:p14="http://schemas.microsoft.com/office/powerpoint/2010/main" val="2289377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26</a:t>
            </a:fld>
            <a:endParaRPr lang="en-US"/>
          </a:p>
        </p:txBody>
      </p:sp>
    </p:spTree>
    <p:extLst>
      <p:ext uri="{BB962C8B-B14F-4D97-AF65-F5344CB8AC3E}">
        <p14:creationId xmlns:p14="http://schemas.microsoft.com/office/powerpoint/2010/main" val="3271878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27</a:t>
            </a:fld>
            <a:endParaRPr lang="en-US"/>
          </a:p>
        </p:txBody>
      </p:sp>
    </p:spTree>
    <p:extLst>
      <p:ext uri="{BB962C8B-B14F-4D97-AF65-F5344CB8AC3E}">
        <p14:creationId xmlns:p14="http://schemas.microsoft.com/office/powerpoint/2010/main" val="3272833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28</a:t>
            </a:fld>
            <a:endParaRPr lang="en-US"/>
          </a:p>
        </p:txBody>
      </p:sp>
    </p:spTree>
    <p:extLst>
      <p:ext uri="{BB962C8B-B14F-4D97-AF65-F5344CB8AC3E}">
        <p14:creationId xmlns:p14="http://schemas.microsoft.com/office/powerpoint/2010/main" val="2454505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29</a:t>
            </a:fld>
            <a:endParaRPr lang="en-US"/>
          </a:p>
        </p:txBody>
      </p:sp>
    </p:spTree>
    <p:extLst>
      <p:ext uri="{BB962C8B-B14F-4D97-AF65-F5344CB8AC3E}">
        <p14:creationId xmlns:p14="http://schemas.microsoft.com/office/powerpoint/2010/main" val="36367103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30</a:t>
            </a:fld>
            <a:endParaRPr lang="en-US"/>
          </a:p>
        </p:txBody>
      </p:sp>
    </p:spTree>
    <p:extLst>
      <p:ext uri="{BB962C8B-B14F-4D97-AF65-F5344CB8AC3E}">
        <p14:creationId xmlns:p14="http://schemas.microsoft.com/office/powerpoint/2010/main" val="3636710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Most</a:t>
            </a:r>
            <a:r>
              <a:rPr lang="en-US" baseline="0" dirty="0" smtClean="0"/>
              <a:t> program expenses are staff costs</a:t>
            </a:r>
          </a:p>
          <a:p>
            <a:pPr marL="171450" indent="-171450">
              <a:buFont typeface="Arial" panose="020B0604020202020204" pitchFamily="34" charset="0"/>
              <a:buChar char="•"/>
            </a:pPr>
            <a:r>
              <a:rPr lang="en-US" baseline="0" dirty="0" smtClean="0"/>
              <a:t>Break even point assumes that additional program staff are hired</a:t>
            </a:r>
          </a:p>
          <a:p>
            <a:pPr marL="171450" indent="-171450">
              <a:buFont typeface="Arial" panose="020B0604020202020204" pitchFamily="34" charset="0"/>
              <a:buChar char="•"/>
            </a:pPr>
            <a:r>
              <a:rPr lang="en-US" baseline="0" dirty="0" smtClean="0"/>
              <a:t>If existing staff are utilized break even point may occur in only 3 months</a:t>
            </a:r>
          </a:p>
          <a:p>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31</a:t>
            </a:fld>
            <a:endParaRPr lang="en-US"/>
          </a:p>
        </p:txBody>
      </p:sp>
    </p:spTree>
    <p:extLst>
      <p:ext uri="{BB962C8B-B14F-4D97-AF65-F5344CB8AC3E}">
        <p14:creationId xmlns:p14="http://schemas.microsoft.com/office/powerpoint/2010/main" val="38983508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32</a:t>
            </a:fld>
            <a:endParaRPr lang="en-US"/>
          </a:p>
        </p:txBody>
      </p:sp>
    </p:spTree>
    <p:extLst>
      <p:ext uri="{BB962C8B-B14F-4D97-AF65-F5344CB8AC3E}">
        <p14:creationId xmlns:p14="http://schemas.microsoft.com/office/powerpoint/2010/main" val="36367103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33</a:t>
            </a:fld>
            <a:endParaRPr lang="en-US"/>
          </a:p>
        </p:txBody>
      </p:sp>
    </p:spTree>
    <p:extLst>
      <p:ext uri="{BB962C8B-B14F-4D97-AF65-F5344CB8AC3E}">
        <p14:creationId xmlns:p14="http://schemas.microsoft.com/office/powerpoint/2010/main" val="19357647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FBFA66-0F96-4B5E-962D-9CBCF8F3C672}" type="slidenum">
              <a:rPr lang="en-US" smtClean="0"/>
              <a:t>36</a:t>
            </a:fld>
            <a:endParaRPr lang="en-US"/>
          </a:p>
        </p:txBody>
      </p:sp>
    </p:spTree>
    <p:extLst>
      <p:ext uri="{BB962C8B-B14F-4D97-AF65-F5344CB8AC3E}">
        <p14:creationId xmlns:p14="http://schemas.microsoft.com/office/powerpoint/2010/main" val="14041640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696913"/>
            <a:ext cx="4648200" cy="348615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consider</a:t>
            </a:r>
            <a:r>
              <a:rPr lang="en-US" baseline="0" dirty="0" smtClean="0"/>
              <a:t> participating in the Community Loan Center</a:t>
            </a:r>
          </a:p>
          <a:p>
            <a:pPr marL="171450" indent="-171450">
              <a:buFont typeface="Arial" panose="020B0604020202020204" pitchFamily="34" charset="0"/>
              <a:buChar char="•"/>
            </a:pPr>
            <a:r>
              <a:rPr lang="en-US" baseline="0" dirty="0" smtClean="0"/>
              <a:t>bring this needed alternative loan program to your community</a:t>
            </a:r>
          </a:p>
          <a:p>
            <a:pPr marL="171450" indent="-171450">
              <a:buFont typeface="Arial" panose="020B0604020202020204" pitchFamily="34" charset="0"/>
              <a:buChar char="•"/>
            </a:pPr>
            <a:r>
              <a:rPr lang="en-US" baseline="0" dirty="0" smtClean="0"/>
              <a:t>Become a community lender to build a viable social enterprise</a:t>
            </a:r>
          </a:p>
          <a:p>
            <a:pPr marL="171450" indent="-171450">
              <a:buFont typeface="Arial" panose="020B0604020202020204" pitchFamily="34" charset="0"/>
              <a:buChar char="•"/>
            </a:pPr>
            <a:r>
              <a:rPr lang="en-US" baseline="0" dirty="0" smtClean="0"/>
              <a:t>Support the small-dollar loan program as a donor or investor</a:t>
            </a:r>
            <a:endParaRPr lang="en-US" dirty="0"/>
          </a:p>
        </p:txBody>
      </p:sp>
      <p:sp>
        <p:nvSpPr>
          <p:cNvPr id="4" name="Slide Number Placeholder 3"/>
          <p:cNvSpPr>
            <a:spLocks noGrp="1"/>
          </p:cNvSpPr>
          <p:nvPr>
            <p:ph type="sldNum" sz="quarter" idx="10"/>
          </p:nvPr>
        </p:nvSpPr>
        <p:spPr/>
        <p:txBody>
          <a:bodyPr/>
          <a:lstStyle/>
          <a:p>
            <a:fld id="{DDFBFA66-0F96-4B5E-962D-9CBCF8F3C672}" type="slidenum">
              <a:rPr lang="en-US" smtClean="0"/>
              <a:t>37</a:t>
            </a:fld>
            <a:endParaRPr lang="en-US"/>
          </a:p>
        </p:txBody>
      </p:sp>
    </p:spTree>
    <p:extLst>
      <p:ext uri="{BB962C8B-B14F-4D97-AF65-F5344CB8AC3E}">
        <p14:creationId xmlns:p14="http://schemas.microsoft.com/office/powerpoint/2010/main" val="9217390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9749753-006B-434C-830E-A54CE4396B26}" type="datetimeFigureOut">
              <a:rPr lang="en-US" smtClean="0"/>
              <a:t>6/24/2015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1666344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749753-006B-434C-830E-A54CE4396B26}" type="datetimeFigureOut">
              <a:rPr lang="en-US" smtClean="0"/>
              <a:t>6/24/2015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2597017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9749753-006B-434C-830E-A54CE4396B26}" type="datetimeFigureOut">
              <a:rPr lang="en-US" smtClean="0"/>
              <a:t>6/24/2015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4087791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9749753-006B-434C-830E-A54CE4396B26}" type="datetimeFigureOut">
              <a:rPr lang="en-US" smtClean="0"/>
              <a:t>6/24/2015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1636944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9749753-006B-434C-830E-A54CE4396B26}" type="datetimeFigureOut">
              <a:rPr lang="en-US" smtClean="0"/>
              <a:t>6/24/2015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1084452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9749753-006B-434C-830E-A54CE4396B26}" type="datetimeFigureOut">
              <a:rPr lang="en-US" smtClean="0"/>
              <a:t>6/24/2015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1659492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749753-006B-434C-830E-A54CE4396B26}" type="datetimeFigureOut">
              <a:rPr lang="en-US" smtClean="0"/>
              <a:t>6/24/2015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2695505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749753-006B-434C-830E-A54CE4396B26}" type="datetimeFigureOut">
              <a:rPr lang="en-US" smtClean="0"/>
              <a:t>6/24/2015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3788768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749753-006B-434C-830E-A54CE4396B26}" type="datetimeFigureOut">
              <a:rPr lang="en-US" smtClean="0"/>
              <a:t>6/24/2015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1713666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749753-006B-434C-830E-A54CE4396B26}" type="datetimeFigureOut">
              <a:rPr lang="en-US" smtClean="0"/>
              <a:t>6/24/2015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2411182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749753-006B-434C-830E-A54CE4396B26}" type="datetimeFigureOut">
              <a:rPr lang="en-US" smtClean="0"/>
              <a:t>6/24/2015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5799-B862-464D-9980-65C50F3A4547}" type="slidenum">
              <a:rPr lang="en-US" smtClean="0"/>
              <a:t>‹#›</a:t>
            </a:fld>
            <a:endParaRPr lang="en-US"/>
          </a:p>
        </p:txBody>
      </p:sp>
    </p:spTree>
    <p:extLst>
      <p:ext uri="{BB962C8B-B14F-4D97-AF65-F5344CB8AC3E}">
        <p14:creationId xmlns:p14="http://schemas.microsoft.com/office/powerpoint/2010/main" val="1935044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49753-006B-434C-830E-A54CE4396B26}" type="datetimeFigureOut">
              <a:rPr lang="en-US" smtClean="0"/>
              <a:t>6/24/2015</a:t>
            </a:fld>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385799-B862-464D-9980-65C50F3A4547}" type="slidenum">
              <a:rPr lang="en-US" smtClean="0"/>
              <a:t>‹#›</a:t>
            </a:fld>
            <a:endParaRPr lang="en-US"/>
          </a:p>
        </p:txBody>
      </p:sp>
    </p:spTree>
    <p:extLst>
      <p:ext uri="{BB962C8B-B14F-4D97-AF65-F5344CB8AC3E}">
        <p14:creationId xmlns:p14="http://schemas.microsoft.com/office/powerpoint/2010/main" val="3078051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0.emf"/><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4.emf"/><Relationship Id="rId4" Type="http://schemas.openxmlformats.org/officeDocument/2006/relationships/package" Target="../embeddings/Microsoft_Word_Document1.docx"/></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3.jp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eg"/><Relationship Id="rId10" Type="http://schemas.openxmlformats.org/officeDocument/2006/relationships/image" Target="../media/image30.png"/><Relationship Id="rId4" Type="http://schemas.openxmlformats.org/officeDocument/2006/relationships/image" Target="../media/image24.jpeg"/><Relationship Id="rId9" Type="http://schemas.openxmlformats.org/officeDocument/2006/relationships/image" Target="../media/image29.png"/></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6.xml"/><Relationship Id="rId13" Type="http://schemas.openxmlformats.org/officeDocument/2006/relationships/diagramLayout" Target="../diagrams/layout7.xml"/><Relationship Id="rId18" Type="http://schemas.openxmlformats.org/officeDocument/2006/relationships/diagramLayout" Target="../diagrams/layout8.xml"/><Relationship Id="rId3" Type="http://schemas.openxmlformats.org/officeDocument/2006/relationships/diagramLayout" Target="../diagrams/layout5.xml"/><Relationship Id="rId21" Type="http://schemas.microsoft.com/office/2007/relationships/diagramDrawing" Target="../diagrams/drawing8.xml"/><Relationship Id="rId7" Type="http://schemas.openxmlformats.org/officeDocument/2006/relationships/diagramData" Target="../diagrams/data6.xml"/><Relationship Id="rId12" Type="http://schemas.openxmlformats.org/officeDocument/2006/relationships/diagramData" Target="../diagrams/data7.xml"/><Relationship Id="rId17" Type="http://schemas.openxmlformats.org/officeDocument/2006/relationships/diagramData" Target="../diagrams/data8.xml"/><Relationship Id="rId2" Type="http://schemas.openxmlformats.org/officeDocument/2006/relationships/diagramData" Target="../diagrams/data5.xml"/><Relationship Id="rId16" Type="http://schemas.microsoft.com/office/2007/relationships/diagramDrawing" Target="../diagrams/drawing7.xml"/><Relationship Id="rId20" Type="http://schemas.openxmlformats.org/officeDocument/2006/relationships/diagramColors" Target="../diagrams/colors8.xml"/><Relationship Id="rId1" Type="http://schemas.openxmlformats.org/officeDocument/2006/relationships/slideLayout" Target="../slideLayouts/slideLayout1.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5" Type="http://schemas.openxmlformats.org/officeDocument/2006/relationships/diagramColors" Target="../diagrams/colors7.xml"/><Relationship Id="rId23" Type="http://schemas.openxmlformats.org/officeDocument/2006/relationships/image" Target="../media/image32.jpeg"/><Relationship Id="rId10" Type="http://schemas.openxmlformats.org/officeDocument/2006/relationships/diagramColors" Target="../diagrams/colors6.xml"/><Relationship Id="rId19" Type="http://schemas.openxmlformats.org/officeDocument/2006/relationships/diagramQuickStyle" Target="../diagrams/quickStyle8.xml"/><Relationship Id="rId4" Type="http://schemas.openxmlformats.org/officeDocument/2006/relationships/diagramQuickStyle" Target="../diagrams/quickStyle5.xml"/><Relationship Id="rId9" Type="http://schemas.openxmlformats.org/officeDocument/2006/relationships/diagramQuickStyle" Target="../diagrams/quickStyle6.xml"/><Relationship Id="rId14" Type="http://schemas.openxmlformats.org/officeDocument/2006/relationships/diagramQuickStyle" Target="../diagrams/quickStyle7.xml"/><Relationship Id="rId22" Type="http://schemas.openxmlformats.org/officeDocument/2006/relationships/image" Target="../media/image31.jpeg"/></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woodfin\EHW\Logo\CommunityLoanCenter Logo.jpg"/>
          <p:cNvPicPr>
            <a:picLocks noChangeAspect="1" noChangeArrowheads="1"/>
          </p:cNvPicPr>
          <p:nvPr/>
        </p:nvPicPr>
        <p:blipFill>
          <a:blip r:embed="rId3" cstate="print"/>
          <a:srcRect/>
          <a:stretch>
            <a:fillRect/>
          </a:stretch>
        </p:blipFill>
        <p:spPr bwMode="auto">
          <a:xfrm>
            <a:off x="304800" y="228600"/>
            <a:ext cx="8534400" cy="33528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Subtitle 1"/>
          <p:cNvSpPr>
            <a:spLocks noGrp="1"/>
          </p:cNvSpPr>
          <p:nvPr>
            <p:ph type="subTitle" idx="1"/>
          </p:nvPr>
        </p:nvSpPr>
        <p:spPr/>
        <p:txBody>
          <a:bodyPr>
            <a:normAutofit/>
          </a:bodyPr>
          <a:lstStyle/>
          <a:p>
            <a:r>
              <a:rPr lang="en-US" sz="4000" dirty="0" smtClean="0"/>
              <a:t>Introduction &amp; Overview</a:t>
            </a:r>
            <a:endParaRPr lang="en-US" sz="4000" dirty="0"/>
          </a:p>
        </p:txBody>
      </p:sp>
    </p:spTree>
    <p:extLst>
      <p:ext uri="{BB962C8B-B14F-4D97-AF65-F5344CB8AC3E}">
        <p14:creationId xmlns:p14="http://schemas.microsoft.com/office/powerpoint/2010/main" val="3259226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normAutofit fontScale="90000"/>
          </a:bodyPr>
          <a:lstStyle/>
          <a:p>
            <a:r>
              <a:rPr lang="en-US" sz="3600" b="1" u="sng" dirty="0" smtClean="0"/>
              <a:t>Payday and Auto Title Loans are Draining Community Resources</a:t>
            </a:r>
            <a:endParaRPr lang="en-US" sz="3600" u="sng" dirty="0"/>
          </a:p>
        </p:txBody>
      </p:sp>
      <p:sp>
        <p:nvSpPr>
          <p:cNvPr id="5" name="Content Placeholder 4"/>
          <p:cNvSpPr>
            <a:spLocks noGrp="1"/>
          </p:cNvSpPr>
          <p:nvPr>
            <p:ph idx="1"/>
          </p:nvPr>
        </p:nvSpPr>
        <p:spPr/>
        <p:txBody>
          <a:bodyPr/>
          <a:lstStyle/>
          <a:p>
            <a:pPr marL="0" indent="0" algn="ctr">
              <a:buNone/>
            </a:pPr>
            <a:r>
              <a:rPr lang="en-US" u="sng" dirty="0" smtClean="0"/>
              <a:t>The State May Act, but Will Not Do Enough.</a:t>
            </a:r>
          </a:p>
          <a:p>
            <a:r>
              <a:rPr lang="en-US" dirty="0" smtClean="0"/>
              <a:t>Texans pay more than borrowers in most other states for the same loans:</a:t>
            </a:r>
          </a:p>
          <a:p>
            <a:pPr marL="0" indent="0">
              <a:buNone/>
            </a:pPr>
            <a:endParaRPr lang="en-US" dirty="0"/>
          </a:p>
        </p:txBody>
      </p:sp>
      <p:graphicFrame>
        <p:nvGraphicFramePr>
          <p:cNvPr id="6" name="Chart 5"/>
          <p:cNvGraphicFramePr/>
          <p:nvPr>
            <p:extLst>
              <p:ext uri="{D42A27DB-BD31-4B8C-83A1-F6EECF244321}">
                <p14:modId xmlns:p14="http://schemas.microsoft.com/office/powerpoint/2010/main" val="4273392673"/>
              </p:ext>
            </p:extLst>
          </p:nvPr>
        </p:nvGraphicFramePr>
        <p:xfrm>
          <a:off x="838200" y="3657600"/>
          <a:ext cx="6324600" cy="25146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374030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838200"/>
          </a:xfrm>
          <a:solidFill>
            <a:schemeClr val="accent3"/>
          </a:solidFill>
        </p:spPr>
        <p:txBody>
          <a:bodyPr>
            <a:normAutofit/>
          </a:bodyPr>
          <a:lstStyle/>
          <a:p>
            <a:r>
              <a:rPr lang="en-US" sz="3600" u="sng" dirty="0" smtClean="0"/>
              <a:t>Statewide Payday and Auto Title Loans</a:t>
            </a:r>
            <a:endParaRPr lang="en-US" sz="3600" u="sng" dirty="0"/>
          </a:p>
        </p:txBody>
      </p:sp>
      <p:sp>
        <p:nvSpPr>
          <p:cNvPr id="3" name="Content Placeholder 2"/>
          <p:cNvSpPr>
            <a:spLocks noGrp="1"/>
          </p:cNvSpPr>
          <p:nvPr>
            <p:ph idx="1"/>
          </p:nvPr>
        </p:nvSpPr>
        <p:spPr>
          <a:xfrm>
            <a:off x="457200" y="914401"/>
            <a:ext cx="8229600" cy="5211763"/>
          </a:xfrm>
        </p:spPr>
        <p:txBody>
          <a:bodyPr>
            <a:normAutofit/>
          </a:bodyPr>
          <a:lstStyle/>
          <a:p>
            <a:endParaRPr lang="en-US" sz="2400" dirty="0" smtClean="0"/>
          </a:p>
          <a:p>
            <a:r>
              <a:rPr lang="en-US" sz="2400" dirty="0" smtClean="0"/>
              <a:t>Payday loan borrowers pay average of $23 for every $100 borrowed for 2-3 week loans.</a:t>
            </a:r>
          </a:p>
          <a:p>
            <a:pPr marL="0" indent="0">
              <a:buNone/>
            </a:pPr>
            <a:endParaRPr lang="en-US" sz="2400" dirty="0" smtClean="0"/>
          </a:p>
          <a:p>
            <a:r>
              <a:rPr lang="en-US" sz="2400" dirty="0" smtClean="0"/>
              <a:t>50%-70% of payday and auto title borrowers must refinance loans.  Average loan refinances </a:t>
            </a:r>
            <a:r>
              <a:rPr lang="en-US" sz="2400" dirty="0" smtClean="0"/>
              <a:t>1.5 </a:t>
            </a:r>
            <a:r>
              <a:rPr lang="en-US" sz="2400" dirty="0" smtClean="0"/>
              <a:t>times in Texas in </a:t>
            </a:r>
            <a:r>
              <a:rPr lang="en-US" sz="2400" dirty="0" smtClean="0"/>
              <a:t>2014</a:t>
            </a:r>
            <a:endParaRPr lang="en-US" sz="2400" dirty="0" smtClean="0"/>
          </a:p>
          <a:p>
            <a:pPr marL="0" indent="0">
              <a:buNone/>
            </a:pPr>
            <a:endParaRPr lang="en-US" sz="2400" dirty="0" smtClean="0"/>
          </a:p>
          <a:p>
            <a:r>
              <a:rPr lang="en-US" sz="2400" dirty="0" smtClean="0"/>
              <a:t>Over </a:t>
            </a:r>
            <a:r>
              <a:rPr lang="en-US" sz="2400" dirty="0" smtClean="0"/>
              <a:t>846 </a:t>
            </a:r>
            <a:r>
              <a:rPr lang="en-US" sz="2400" dirty="0" smtClean="0"/>
              <a:t>cars are repossessed in Texas every week.</a:t>
            </a:r>
          </a:p>
          <a:p>
            <a:pPr marL="0" indent="0">
              <a:buNone/>
            </a:pPr>
            <a:endParaRPr lang="en-US" sz="2400" dirty="0" smtClean="0"/>
          </a:p>
          <a:p>
            <a:r>
              <a:rPr lang="en-US" sz="2400" dirty="0" smtClean="0"/>
              <a:t>32% of nonprofit clients asking for financial assistance have used a payday or auto title loan.</a:t>
            </a:r>
          </a:p>
          <a:p>
            <a:pPr marL="0" indent="0" algn="ctr">
              <a:buNone/>
            </a:pPr>
            <a:r>
              <a:rPr lang="en-US" sz="2400" b="1" dirty="0" smtClean="0"/>
              <a:t>We need a market solution!</a:t>
            </a:r>
          </a:p>
          <a:p>
            <a:endParaRPr lang="en-US" dirty="0"/>
          </a:p>
        </p:txBody>
      </p:sp>
    </p:spTree>
    <p:extLst>
      <p:ext uri="{BB962C8B-B14F-4D97-AF65-F5344CB8AC3E}">
        <p14:creationId xmlns:p14="http://schemas.microsoft.com/office/powerpoint/2010/main" val="41041485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Straight Arrow Connector 37"/>
          <p:cNvCxnSpPr>
            <a:stCxn id="28" idx="2"/>
            <a:endCxn id="35" idx="0"/>
          </p:cNvCxnSpPr>
          <p:nvPr/>
        </p:nvCxnSpPr>
        <p:spPr>
          <a:xfrm flipV="1">
            <a:off x="7234626" y="5486400"/>
            <a:ext cx="0" cy="510157"/>
          </a:xfrm>
          <a:prstGeom prst="straightConnector1">
            <a:avLst/>
          </a:prstGeom>
          <a:ln w="28575">
            <a:prstDash val="sysDash"/>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0" y="3993962"/>
            <a:ext cx="4413688" cy="415499"/>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p:nvGrpSpPr>
        <p:grpSpPr>
          <a:xfrm>
            <a:off x="5824292" y="316524"/>
            <a:ext cx="3330445" cy="905086"/>
            <a:chOff x="1371600" y="114664"/>
            <a:chExt cx="5486400" cy="1268126"/>
          </a:xfrm>
          <a:solidFill>
            <a:schemeClr val="accent6">
              <a:lumMod val="40000"/>
              <a:lumOff val="60000"/>
            </a:schemeClr>
          </a:solidFill>
        </p:grpSpPr>
        <p:sp>
          <p:nvSpPr>
            <p:cNvPr id="7" name="Rectangle 6"/>
            <p:cNvSpPr/>
            <p:nvPr/>
          </p:nvSpPr>
          <p:spPr>
            <a:xfrm>
              <a:off x="1371600" y="114664"/>
              <a:ext cx="5486400" cy="126812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1546581" y="184493"/>
              <a:ext cx="5136438" cy="355765"/>
            </a:xfrm>
            <a:prstGeom prst="rect">
              <a:avLst/>
            </a:prstGeom>
            <a:grpFill/>
          </p:spPr>
          <p:txBody>
            <a:bodyPr wrap="square" rtlCol="0">
              <a:spAutoFit/>
            </a:bodyPr>
            <a:lstStyle/>
            <a:p>
              <a:pPr algn="just">
                <a:spcBef>
                  <a:spcPts val="1200"/>
                </a:spcBef>
              </a:pPr>
              <a:r>
                <a:rPr lang="en-US" sz="1050" dirty="0" smtClean="0">
                  <a:latin typeface="Georgia" panose="02040502050405020303" pitchFamily="18" charset="0"/>
                </a:rPr>
                <a:t> </a:t>
              </a:r>
              <a:endParaRPr lang="en-US" sz="1050" b="1" dirty="0">
                <a:latin typeface="Georgia" panose="02040502050405020303" pitchFamily="18" charset="0"/>
              </a:endParaRPr>
            </a:p>
          </p:txBody>
        </p:sp>
      </p:grpSp>
      <p:pic>
        <p:nvPicPr>
          <p:cNvPr id="9" name="Picture 8"/>
          <p:cNvPicPr>
            <a:picLocks noChangeAspect="1"/>
          </p:cNvPicPr>
          <p:nvPr/>
        </p:nvPicPr>
        <p:blipFill>
          <a:blip r:embed="rId2"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371599" y="1221610"/>
            <a:ext cx="2614013" cy="1718682"/>
          </a:xfrm>
          <a:prstGeom prst="rect">
            <a:avLst/>
          </a:prstGeom>
        </p:spPr>
      </p:pic>
      <p:graphicFrame>
        <p:nvGraphicFramePr>
          <p:cNvPr id="10" name="Diagram 9"/>
          <p:cNvGraphicFramePr/>
          <p:nvPr>
            <p:extLst>
              <p:ext uri="{D42A27DB-BD31-4B8C-83A1-F6EECF244321}">
                <p14:modId xmlns:p14="http://schemas.microsoft.com/office/powerpoint/2010/main" val="2871412893"/>
              </p:ext>
            </p:extLst>
          </p:nvPr>
        </p:nvGraphicFramePr>
        <p:xfrm>
          <a:off x="3457689" y="2171701"/>
          <a:ext cx="4771913" cy="16265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p:cNvSpPr txBox="1"/>
          <p:nvPr/>
        </p:nvSpPr>
        <p:spPr>
          <a:xfrm>
            <a:off x="1967364" y="1600200"/>
            <a:ext cx="1648512" cy="553998"/>
          </a:xfrm>
          <a:prstGeom prst="rect">
            <a:avLst/>
          </a:prstGeom>
          <a:noFill/>
        </p:spPr>
        <p:txBody>
          <a:bodyPr wrap="square" rtlCol="0">
            <a:spAutoFit/>
          </a:bodyPr>
          <a:lstStyle/>
          <a:p>
            <a:pPr algn="ctr"/>
            <a:r>
              <a:rPr lang="en-US" sz="3000" b="1" dirty="0">
                <a:solidFill>
                  <a:schemeClr val="accent4">
                    <a:lumMod val="75000"/>
                  </a:schemeClr>
                </a:solidFill>
                <a:latin typeface="Opificio" panose="02000506000000020004" pitchFamily="2" charset="0"/>
              </a:rPr>
              <a:t>Texas</a:t>
            </a:r>
            <a:endParaRPr lang="en-US" sz="3000" dirty="0">
              <a:solidFill>
                <a:schemeClr val="accent4">
                  <a:lumMod val="75000"/>
                </a:schemeClr>
              </a:solidFill>
              <a:latin typeface="Georgia" panose="02040502050405020303" pitchFamily="18" charset="0"/>
            </a:endParaRPr>
          </a:p>
        </p:txBody>
      </p:sp>
      <p:sp>
        <p:nvSpPr>
          <p:cNvPr id="12" name="TextBox 11"/>
          <p:cNvSpPr txBox="1"/>
          <p:nvPr/>
        </p:nvSpPr>
        <p:spPr>
          <a:xfrm>
            <a:off x="808078" y="2940291"/>
            <a:ext cx="2241735" cy="846382"/>
          </a:xfrm>
          <a:prstGeom prst="rect">
            <a:avLst/>
          </a:prstGeom>
          <a:noFill/>
        </p:spPr>
        <p:txBody>
          <a:bodyPr wrap="square" lIns="91436" tIns="45718" rIns="91436" bIns="45718" rtlCol="0">
            <a:spAutoFit/>
          </a:bodyPr>
          <a:lstStyle/>
          <a:p>
            <a:pPr algn="ctr"/>
            <a:r>
              <a:rPr lang="en-US" sz="2500" b="1" dirty="0" smtClean="0">
                <a:solidFill>
                  <a:schemeClr val="tx1">
                    <a:lumMod val="65000"/>
                    <a:lumOff val="35000"/>
                  </a:schemeClr>
                </a:solidFill>
                <a:latin typeface="Opificio" panose="02000506000000020004" pitchFamily="2" charset="0"/>
              </a:rPr>
              <a:t>$</a:t>
            </a:r>
            <a:r>
              <a:rPr lang="en-US" sz="2500" b="1" dirty="0" smtClean="0">
                <a:solidFill>
                  <a:schemeClr val="tx1">
                    <a:lumMod val="65000"/>
                    <a:lumOff val="35000"/>
                  </a:schemeClr>
                </a:solidFill>
                <a:latin typeface="Opificio" panose="02000506000000020004" pitchFamily="2" charset="0"/>
              </a:rPr>
              <a:t>5.8  </a:t>
            </a:r>
            <a:r>
              <a:rPr lang="en-US" sz="2500" b="1" dirty="0">
                <a:solidFill>
                  <a:schemeClr val="tx1">
                    <a:lumMod val="65000"/>
                    <a:lumOff val="35000"/>
                  </a:schemeClr>
                </a:solidFill>
                <a:latin typeface="Opificio" panose="02000506000000020004" pitchFamily="2" charset="0"/>
              </a:rPr>
              <a:t>Billion</a:t>
            </a:r>
            <a:r>
              <a:rPr lang="en-US" dirty="0">
                <a:solidFill>
                  <a:schemeClr val="tx1">
                    <a:lumMod val="65000"/>
                    <a:lumOff val="35000"/>
                  </a:schemeClr>
                </a:solidFill>
              </a:rPr>
              <a:t/>
            </a:r>
            <a:br>
              <a:rPr lang="en-US" dirty="0">
                <a:solidFill>
                  <a:schemeClr val="tx1">
                    <a:lumMod val="65000"/>
                    <a:lumOff val="35000"/>
                  </a:schemeClr>
                </a:solidFill>
              </a:rPr>
            </a:br>
            <a:r>
              <a:rPr lang="en-US" sz="1200" dirty="0">
                <a:solidFill>
                  <a:schemeClr val="tx1">
                    <a:lumMod val="65000"/>
                    <a:lumOff val="35000"/>
                  </a:schemeClr>
                </a:solidFill>
                <a:latin typeface="Georgia" panose="02040502050405020303" pitchFamily="18" charset="0"/>
              </a:rPr>
              <a:t>The industry of payday and auto-title </a:t>
            </a:r>
            <a:r>
              <a:rPr lang="en-US" sz="1200" dirty="0" smtClean="0">
                <a:solidFill>
                  <a:schemeClr val="tx1">
                    <a:lumMod val="65000"/>
                    <a:lumOff val="35000"/>
                  </a:schemeClr>
                </a:solidFill>
                <a:latin typeface="Georgia" panose="02040502050405020303" pitchFamily="18" charset="0"/>
              </a:rPr>
              <a:t>lending in our state</a:t>
            </a:r>
            <a:endParaRPr lang="en-US" sz="1200" dirty="0">
              <a:solidFill>
                <a:schemeClr val="tx1">
                  <a:lumMod val="65000"/>
                  <a:lumOff val="35000"/>
                </a:schemeClr>
              </a:solidFill>
              <a:latin typeface="Georgia" panose="02040502050405020303" pitchFamily="18" charset="0"/>
            </a:endParaRPr>
          </a:p>
        </p:txBody>
      </p:sp>
      <p:sp>
        <p:nvSpPr>
          <p:cNvPr id="13" name="TextBox 12"/>
          <p:cNvSpPr txBox="1"/>
          <p:nvPr/>
        </p:nvSpPr>
        <p:spPr>
          <a:xfrm>
            <a:off x="4612171" y="1548457"/>
            <a:ext cx="3925516" cy="276995"/>
          </a:xfrm>
          <a:prstGeom prst="rect">
            <a:avLst/>
          </a:prstGeom>
          <a:noFill/>
        </p:spPr>
        <p:txBody>
          <a:bodyPr wrap="square" lIns="91436" tIns="45718" rIns="91436" bIns="45718" rtlCol="0">
            <a:spAutoFit/>
          </a:bodyPr>
          <a:lstStyle/>
          <a:p>
            <a:pPr algn="just"/>
            <a:r>
              <a:rPr lang="en-US" sz="1200" dirty="0" smtClean="0">
                <a:solidFill>
                  <a:schemeClr val="tx1">
                    <a:lumMod val="65000"/>
                    <a:lumOff val="35000"/>
                  </a:schemeClr>
                </a:solidFill>
                <a:latin typeface="Georgia" panose="02040502050405020303" pitchFamily="18" charset="0"/>
              </a:rPr>
              <a:t> </a:t>
            </a:r>
            <a:endParaRPr lang="en-US" sz="1200" dirty="0">
              <a:solidFill>
                <a:schemeClr val="tx1">
                  <a:lumMod val="65000"/>
                  <a:lumOff val="35000"/>
                </a:schemeClr>
              </a:solidFill>
              <a:latin typeface="Georgia" panose="02040502050405020303" pitchFamily="18" charset="0"/>
            </a:endParaRPr>
          </a:p>
        </p:txBody>
      </p:sp>
      <p:sp>
        <p:nvSpPr>
          <p:cNvPr id="14" name="TextBox 13"/>
          <p:cNvSpPr txBox="1"/>
          <p:nvPr/>
        </p:nvSpPr>
        <p:spPr>
          <a:xfrm>
            <a:off x="2063090" y="1910444"/>
            <a:ext cx="1670710" cy="400110"/>
          </a:xfrm>
          <a:prstGeom prst="rect">
            <a:avLst/>
          </a:prstGeom>
          <a:noFill/>
        </p:spPr>
        <p:txBody>
          <a:bodyPr wrap="square" rtlCol="0">
            <a:spAutoFit/>
          </a:bodyPr>
          <a:lstStyle/>
          <a:p>
            <a:pPr algn="ctr"/>
            <a:r>
              <a:rPr lang="en-US" sz="2000" b="1" dirty="0">
                <a:solidFill>
                  <a:schemeClr val="accent4">
                    <a:lumMod val="75000"/>
                  </a:schemeClr>
                </a:solidFill>
                <a:latin typeface="Opificio" panose="02000506000000020004" pitchFamily="2" charset="0"/>
              </a:rPr>
              <a:t>i</a:t>
            </a:r>
            <a:r>
              <a:rPr lang="en-US" sz="2000" b="1" dirty="0" smtClean="0">
                <a:solidFill>
                  <a:schemeClr val="accent4">
                    <a:lumMod val="75000"/>
                  </a:schemeClr>
                </a:solidFill>
                <a:latin typeface="Opificio" panose="02000506000000020004" pitchFamily="2" charset="0"/>
              </a:rPr>
              <a:t>n </a:t>
            </a:r>
            <a:r>
              <a:rPr lang="en-US" sz="2000" b="1" dirty="0" smtClean="0">
                <a:solidFill>
                  <a:schemeClr val="accent4">
                    <a:lumMod val="75000"/>
                  </a:schemeClr>
                </a:solidFill>
                <a:latin typeface="Opificio" panose="02000506000000020004" pitchFamily="2" charset="0"/>
              </a:rPr>
              <a:t>2014</a:t>
            </a:r>
            <a:endParaRPr lang="en-US" sz="2000" dirty="0">
              <a:solidFill>
                <a:schemeClr val="accent4">
                  <a:lumMod val="75000"/>
                </a:schemeClr>
              </a:solidFill>
              <a:latin typeface="Georgia" panose="02040502050405020303" pitchFamily="18" charset="0"/>
            </a:endParaRPr>
          </a:p>
        </p:txBody>
      </p:sp>
      <p:sp>
        <p:nvSpPr>
          <p:cNvPr id="16" name="Title 1"/>
          <p:cNvSpPr txBox="1">
            <a:spLocks/>
          </p:cNvSpPr>
          <p:nvPr/>
        </p:nvSpPr>
        <p:spPr>
          <a:xfrm>
            <a:off x="481553" y="67794"/>
            <a:ext cx="5145969" cy="562185"/>
          </a:xfrm>
          <a:prstGeom prst="rect">
            <a:avLst/>
          </a:prstGeom>
        </p:spPr>
        <p:txBody>
          <a:bodyPr vert="horz" lIns="91436" tIns="45718" rIns="91436" bIns="45718"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400" dirty="0">
                <a:solidFill>
                  <a:schemeClr val="accent6">
                    <a:lumMod val="75000"/>
                  </a:schemeClr>
                </a:solidFill>
                <a:latin typeface="Opificio" panose="02000506000000020004" pitchFamily="2" charset="0"/>
              </a:rPr>
              <a:t>THE</a:t>
            </a:r>
            <a:r>
              <a:rPr lang="en-US" sz="1200" dirty="0">
                <a:solidFill>
                  <a:schemeClr val="accent6">
                    <a:lumMod val="75000"/>
                  </a:schemeClr>
                </a:solidFill>
                <a:latin typeface="Opificio" panose="02000506000000020004" pitchFamily="2" charset="0"/>
              </a:rPr>
              <a:t> </a:t>
            </a:r>
            <a:r>
              <a:rPr lang="en-US" sz="4200" b="1" dirty="0" smtClean="0">
                <a:solidFill>
                  <a:schemeClr val="accent6">
                    <a:lumMod val="75000"/>
                  </a:schemeClr>
                </a:solidFill>
                <a:latin typeface="Opificio" panose="02000506000000020004" pitchFamily="2" charset="0"/>
              </a:rPr>
              <a:t>PROBLEM:</a:t>
            </a:r>
            <a:endParaRPr lang="en-US" sz="2400" dirty="0">
              <a:solidFill>
                <a:schemeClr val="accent6">
                  <a:lumMod val="75000"/>
                </a:schemeClr>
              </a:solidFill>
              <a:latin typeface="Opificio" panose="02000506000000020004" pitchFamily="2" charset="0"/>
            </a:endParaRPr>
          </a:p>
        </p:txBody>
      </p:sp>
      <p:sp>
        <p:nvSpPr>
          <p:cNvPr id="17" name="Title 1"/>
          <p:cNvSpPr txBox="1">
            <a:spLocks/>
          </p:cNvSpPr>
          <p:nvPr/>
        </p:nvSpPr>
        <p:spPr>
          <a:xfrm>
            <a:off x="481551" y="629979"/>
            <a:ext cx="5004849" cy="591631"/>
          </a:xfrm>
          <a:prstGeom prst="rect">
            <a:avLst/>
          </a:prstGeom>
        </p:spPr>
        <p:txBody>
          <a:bodyPr vert="horz" lIns="91436" tIns="45718" rIns="91436" bIns="45718"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4000"/>
              </a:lnSpc>
              <a:spcBef>
                <a:spcPts val="0"/>
              </a:spcBef>
            </a:pPr>
            <a:r>
              <a:rPr lang="en-US" sz="3200" b="1" dirty="0">
                <a:solidFill>
                  <a:schemeClr val="accent6">
                    <a:lumMod val="75000"/>
                  </a:schemeClr>
                </a:solidFill>
                <a:latin typeface="Opificio" panose="02000506000000020004" pitchFamily="2" charset="0"/>
              </a:rPr>
              <a:t>PAYDAY &amp; AUTO TITLE LOANS</a:t>
            </a:r>
          </a:p>
        </p:txBody>
      </p:sp>
      <p:sp>
        <p:nvSpPr>
          <p:cNvPr id="18" name="Rectangle 1"/>
          <p:cNvSpPr>
            <a:spLocks noChangeArrowheads="1"/>
          </p:cNvSpPr>
          <p:nvPr/>
        </p:nvSpPr>
        <p:spPr bwMode="auto">
          <a:xfrm>
            <a:off x="757191" y="6492576"/>
            <a:ext cx="7938800" cy="230828"/>
          </a:xfrm>
          <a:prstGeom prst="rect">
            <a:avLst/>
          </a:prstGeom>
          <a:noFill/>
          <a:ln w="9525">
            <a:noFill/>
            <a:miter lim="800000"/>
            <a:headEnd/>
            <a:tailEnd/>
          </a:ln>
          <a:effectLst/>
        </p:spPr>
        <p:txBody>
          <a:bodyPr vert="horz" wrap="square" lIns="91436" tIns="45718" rIns="91436" bIns="45718" numCol="1" anchor="ctr" anchorCtr="0" compatLnSpc="1">
            <a:prstTxWarp prst="textNoShape">
              <a:avLst/>
            </a:prstTxWarp>
            <a:spAutoFit/>
          </a:bodyPr>
          <a:lstStyle/>
          <a:p>
            <a:pPr indent="-457200" fontAlgn="base">
              <a:spcBef>
                <a:spcPct val="0"/>
              </a:spcBef>
              <a:spcAft>
                <a:spcPct val="0"/>
              </a:spcAft>
            </a:pPr>
            <a:r>
              <a:rPr lang="en-US" sz="900" b="1" i="1" dirty="0" smtClean="0">
                <a:solidFill>
                  <a:schemeClr val="tx1">
                    <a:lumMod val="50000"/>
                    <a:lumOff val="50000"/>
                  </a:schemeClr>
                </a:solidFill>
                <a:latin typeface="Century Gothic" pitchFamily="34" charset="0"/>
                <a:ea typeface="Calibri" pitchFamily="34" charset="0"/>
                <a:cs typeface="Times New Roman" pitchFamily="18" charset="0"/>
              </a:rPr>
              <a:t>Sources: </a:t>
            </a:r>
            <a:r>
              <a:rPr lang="en-US" sz="900" b="1" i="1" dirty="0">
                <a:solidFill>
                  <a:schemeClr val="tx1">
                    <a:lumMod val="50000"/>
                    <a:lumOff val="50000"/>
                  </a:schemeClr>
                </a:solidFill>
                <a:latin typeface="Century Gothic" pitchFamily="34" charset="0"/>
                <a:ea typeface="Calibri" pitchFamily="34" charset="0"/>
                <a:cs typeface="Times New Roman" pitchFamily="18" charset="0"/>
              </a:rPr>
              <a:t> </a:t>
            </a:r>
            <a:r>
              <a:rPr lang="en-US" sz="900" b="1" i="1" dirty="0" smtClean="0">
                <a:solidFill>
                  <a:schemeClr val="tx1">
                    <a:lumMod val="50000"/>
                    <a:lumOff val="50000"/>
                  </a:schemeClr>
                </a:solidFill>
                <a:latin typeface="Century Gothic" pitchFamily="34" charset="0"/>
                <a:ea typeface="Calibri" pitchFamily="34" charset="0"/>
                <a:cs typeface="Times New Roman" pitchFamily="18" charset="0"/>
              </a:rPr>
              <a:t>Office of Consumer Credit Commissioner  website</a:t>
            </a:r>
            <a:endParaRPr lang="en-US" sz="1200" b="1" i="1" dirty="0">
              <a:solidFill>
                <a:srgbClr val="FF0000"/>
              </a:solidFill>
              <a:latin typeface="Century Gothic" pitchFamily="34" charset="0"/>
              <a:cs typeface="Arial" pitchFamily="34" charset="0"/>
            </a:endParaRPr>
          </a:p>
        </p:txBody>
      </p:sp>
      <p:sp>
        <p:nvSpPr>
          <p:cNvPr id="19" name="TextBox 18"/>
          <p:cNvSpPr txBox="1"/>
          <p:nvPr/>
        </p:nvSpPr>
        <p:spPr>
          <a:xfrm>
            <a:off x="327459" y="4025923"/>
            <a:ext cx="4065247" cy="553998"/>
          </a:xfrm>
          <a:prstGeom prst="rect">
            <a:avLst/>
          </a:prstGeom>
          <a:noFill/>
          <a:ln>
            <a:noFill/>
          </a:ln>
        </p:spPr>
        <p:txBody>
          <a:bodyPr wrap="square" rtlCol="0">
            <a:spAutoFit/>
          </a:bodyPr>
          <a:lstStyle/>
          <a:p>
            <a:pPr algn="ctr"/>
            <a:r>
              <a:rPr lang="en-US" sz="3000" b="1" dirty="0" smtClean="0">
                <a:solidFill>
                  <a:schemeClr val="accent4">
                    <a:lumMod val="75000"/>
                  </a:schemeClr>
                </a:solidFill>
                <a:latin typeface="Opificio" panose="02000506000000020004" pitchFamily="2" charset="0"/>
              </a:rPr>
              <a:t>Waco Community </a:t>
            </a:r>
            <a:endParaRPr lang="en-US" sz="3000" dirty="0">
              <a:solidFill>
                <a:schemeClr val="accent4">
                  <a:lumMod val="75000"/>
                </a:schemeClr>
              </a:solidFill>
              <a:latin typeface="Georgia" panose="02040502050405020303" pitchFamily="18" charset="0"/>
            </a:endParaRPr>
          </a:p>
        </p:txBody>
      </p:sp>
      <p:sp>
        <p:nvSpPr>
          <p:cNvPr id="28" name="TextBox 27"/>
          <p:cNvSpPr txBox="1"/>
          <p:nvPr/>
        </p:nvSpPr>
        <p:spPr>
          <a:xfrm>
            <a:off x="5835295" y="4642340"/>
            <a:ext cx="2798661" cy="1354217"/>
          </a:xfrm>
          <a:prstGeom prst="rect">
            <a:avLst/>
          </a:prstGeom>
          <a:noFill/>
        </p:spPr>
        <p:txBody>
          <a:bodyPr wrap="square" rtlCol="0">
            <a:spAutoFit/>
          </a:bodyPr>
          <a:lstStyle/>
          <a:p>
            <a:pPr algn="ctr"/>
            <a:r>
              <a:rPr lang="en-US" sz="1200" b="1" dirty="0" smtClean="0">
                <a:solidFill>
                  <a:schemeClr val="accent4">
                    <a:lumMod val="75000"/>
                  </a:schemeClr>
                </a:solidFill>
                <a:latin typeface="Opificio" panose="02000506000000020004" pitchFamily="2" charset="0"/>
              </a:rPr>
              <a:t>A </a:t>
            </a:r>
            <a:r>
              <a:rPr lang="en-US" sz="1400" b="1" dirty="0" smtClean="0">
                <a:solidFill>
                  <a:schemeClr val="accent4">
                    <a:lumMod val="75000"/>
                  </a:schemeClr>
                </a:solidFill>
                <a:latin typeface="Opificio" panose="02000506000000020004" pitchFamily="2" charset="0"/>
              </a:rPr>
              <a:t>$1,000  payday loan</a:t>
            </a:r>
            <a:r>
              <a:rPr lang="en-US" sz="1200" b="1" dirty="0" smtClean="0">
                <a:solidFill>
                  <a:schemeClr val="accent4">
                    <a:lumMod val="75000"/>
                  </a:schemeClr>
                </a:solidFill>
                <a:latin typeface="Opificio" panose="02000506000000020004" pitchFamily="2" charset="0"/>
              </a:rPr>
              <a:t> </a:t>
            </a:r>
          </a:p>
          <a:p>
            <a:pPr algn="ctr"/>
            <a:r>
              <a:rPr lang="en-US" sz="1200" b="1" dirty="0" smtClean="0">
                <a:solidFill>
                  <a:schemeClr val="accent4">
                    <a:lumMod val="75000"/>
                  </a:schemeClr>
                </a:solidFill>
                <a:latin typeface="Opificio" panose="02000506000000020004" pitchFamily="2" charset="0"/>
              </a:rPr>
              <a:t>costs a borrower  </a:t>
            </a:r>
          </a:p>
          <a:p>
            <a:pPr algn="ctr"/>
            <a:r>
              <a:rPr lang="en-US" sz="3200" b="1" dirty="0" smtClean="0">
                <a:solidFill>
                  <a:schemeClr val="accent4">
                    <a:lumMod val="75000"/>
                  </a:schemeClr>
                </a:solidFill>
                <a:latin typeface="Opificio" panose="02000506000000020004" pitchFamily="2" charset="0"/>
              </a:rPr>
              <a:t>664%</a:t>
            </a:r>
            <a:r>
              <a:rPr lang="en-US" b="1" dirty="0" smtClean="0">
                <a:solidFill>
                  <a:schemeClr val="accent4">
                    <a:lumMod val="75000"/>
                  </a:schemeClr>
                </a:solidFill>
                <a:latin typeface="Opificio" panose="02000506000000020004" pitchFamily="2" charset="0"/>
              </a:rPr>
              <a:t> APR</a:t>
            </a:r>
          </a:p>
          <a:p>
            <a:pPr algn="ctr"/>
            <a:endParaRPr lang="en-US" sz="2400" b="1" dirty="0" smtClean="0">
              <a:solidFill>
                <a:schemeClr val="accent4">
                  <a:lumMod val="75000"/>
                </a:schemeClr>
              </a:solidFill>
              <a:latin typeface="Opificio" panose="02000506000000020004" pitchFamily="2" charset="0"/>
            </a:endParaRPr>
          </a:p>
        </p:txBody>
      </p:sp>
      <p:graphicFrame>
        <p:nvGraphicFramePr>
          <p:cNvPr id="4" name="Diagram 3"/>
          <p:cNvGraphicFramePr/>
          <p:nvPr>
            <p:extLst>
              <p:ext uri="{D42A27DB-BD31-4B8C-83A1-F6EECF244321}">
                <p14:modId xmlns:p14="http://schemas.microsoft.com/office/powerpoint/2010/main" val="1036048546"/>
              </p:ext>
            </p:extLst>
          </p:nvPr>
        </p:nvGraphicFramePr>
        <p:xfrm>
          <a:off x="257181" y="4569988"/>
          <a:ext cx="5403624" cy="179363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5" name="TextBox 4"/>
          <p:cNvSpPr txBox="1"/>
          <p:nvPr/>
        </p:nvSpPr>
        <p:spPr>
          <a:xfrm>
            <a:off x="333944" y="6096000"/>
            <a:ext cx="5300061" cy="307777"/>
          </a:xfrm>
          <a:prstGeom prst="rect">
            <a:avLst/>
          </a:prstGeom>
          <a:noFill/>
        </p:spPr>
        <p:txBody>
          <a:bodyPr wrap="square" rtlCol="0">
            <a:spAutoFit/>
          </a:bodyPr>
          <a:lstStyle/>
          <a:p>
            <a:pPr algn="ctr"/>
            <a:r>
              <a:rPr lang="en-US" sz="1400" dirty="0" smtClean="0">
                <a:solidFill>
                  <a:srgbClr val="FF0000"/>
                </a:solidFill>
              </a:rPr>
              <a:t>Waco MSA </a:t>
            </a:r>
            <a:r>
              <a:rPr lang="en-US" sz="1400" dirty="0" smtClean="0"/>
              <a:t>in </a:t>
            </a:r>
            <a:r>
              <a:rPr lang="en-US" sz="1400" dirty="0" smtClean="0">
                <a:solidFill>
                  <a:srgbClr val="FF0000"/>
                </a:solidFill>
              </a:rPr>
              <a:t>2014</a:t>
            </a:r>
            <a:endParaRPr lang="en-US" sz="1400" dirty="0">
              <a:solidFill>
                <a:srgbClr val="FF0000"/>
              </a:solidFill>
            </a:endParaRPr>
          </a:p>
        </p:txBody>
      </p:sp>
      <p:sp>
        <p:nvSpPr>
          <p:cNvPr id="32" name="TextBox 31"/>
          <p:cNvSpPr txBox="1"/>
          <p:nvPr/>
        </p:nvSpPr>
        <p:spPr>
          <a:xfrm>
            <a:off x="4697438" y="4057887"/>
            <a:ext cx="3925516" cy="276995"/>
          </a:xfrm>
          <a:prstGeom prst="rect">
            <a:avLst/>
          </a:prstGeom>
          <a:noFill/>
        </p:spPr>
        <p:txBody>
          <a:bodyPr wrap="square" lIns="91436" tIns="45718" rIns="91436" bIns="45718" rtlCol="0">
            <a:spAutoFit/>
          </a:bodyPr>
          <a:lstStyle/>
          <a:p>
            <a:pPr algn="just"/>
            <a:r>
              <a:rPr lang="en-US" sz="1200" dirty="0" smtClean="0">
                <a:solidFill>
                  <a:schemeClr val="tx1">
                    <a:lumMod val="65000"/>
                    <a:lumOff val="35000"/>
                  </a:schemeClr>
                </a:solidFill>
                <a:latin typeface="Georgia" panose="02040502050405020303" pitchFamily="18" charset="0"/>
              </a:rPr>
              <a:t>1.94 Refinances on Average in Waco: 1.50 Statewide</a:t>
            </a:r>
            <a:endParaRPr lang="en-US" sz="1200" dirty="0">
              <a:solidFill>
                <a:schemeClr val="tx1">
                  <a:lumMod val="65000"/>
                  <a:lumOff val="35000"/>
                </a:schemeClr>
              </a:solidFill>
              <a:latin typeface="Georgia" panose="02040502050405020303" pitchFamily="18" charset="0"/>
            </a:endParaRPr>
          </a:p>
        </p:txBody>
      </p:sp>
      <p:sp>
        <p:nvSpPr>
          <p:cNvPr id="35" name="Title 1"/>
          <p:cNvSpPr txBox="1">
            <a:spLocks/>
          </p:cNvSpPr>
          <p:nvPr/>
        </p:nvSpPr>
        <p:spPr>
          <a:xfrm>
            <a:off x="6189830" y="5486400"/>
            <a:ext cx="2089591" cy="877217"/>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1400" b="1" dirty="0" smtClean="0">
              <a:solidFill>
                <a:schemeClr val="accent6"/>
              </a:solidFill>
              <a:latin typeface="Opificio" panose="02000506000000020004" pitchFamily="2" charset="0"/>
            </a:endParaRPr>
          </a:p>
          <a:p>
            <a:endParaRPr lang="en-US" sz="1400" b="1" dirty="0">
              <a:solidFill>
                <a:schemeClr val="accent6"/>
              </a:solidFill>
              <a:latin typeface="Opificio" panose="02000506000000020004" pitchFamily="2" charset="0"/>
            </a:endParaRPr>
          </a:p>
          <a:p>
            <a:r>
              <a:rPr lang="en-US" sz="1400" b="1" dirty="0" smtClean="0">
                <a:solidFill>
                  <a:schemeClr val="accent6"/>
                </a:solidFill>
                <a:latin typeface="Opificio" panose="02000506000000020004" pitchFamily="2" charset="0"/>
              </a:rPr>
              <a:t>EMPLOYEES</a:t>
            </a:r>
            <a:r>
              <a:rPr lang="en-US" sz="1400" b="1" dirty="0">
                <a:solidFill>
                  <a:schemeClr val="accent6"/>
                </a:solidFill>
                <a:latin typeface="Opificio" panose="02000506000000020004" pitchFamily="2" charset="0"/>
              </a:rPr>
              <a:t>’</a:t>
            </a:r>
          </a:p>
          <a:p>
            <a:r>
              <a:rPr lang="en-US" sz="1400" b="1" dirty="0">
                <a:solidFill>
                  <a:schemeClr val="accent6"/>
                </a:solidFill>
                <a:latin typeface="Opificio" panose="02000506000000020004" pitchFamily="2" charset="0"/>
              </a:rPr>
              <a:t>FINANCIAL STRESS</a:t>
            </a:r>
          </a:p>
        </p:txBody>
      </p:sp>
    </p:spTree>
    <p:extLst>
      <p:ext uri="{BB962C8B-B14F-4D97-AF65-F5344CB8AC3E}">
        <p14:creationId xmlns:p14="http://schemas.microsoft.com/office/powerpoint/2010/main" val="18686399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Straight Arrow Connector 37"/>
          <p:cNvCxnSpPr>
            <a:stCxn id="28" idx="2"/>
            <a:endCxn id="35" idx="0"/>
          </p:cNvCxnSpPr>
          <p:nvPr/>
        </p:nvCxnSpPr>
        <p:spPr>
          <a:xfrm flipV="1">
            <a:off x="7234626" y="5631012"/>
            <a:ext cx="0" cy="365545"/>
          </a:xfrm>
          <a:prstGeom prst="straightConnector1">
            <a:avLst/>
          </a:prstGeom>
          <a:ln w="28575">
            <a:prstDash val="sysDash"/>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0" y="3993962"/>
            <a:ext cx="4413688" cy="415499"/>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p:nvGrpSpPr>
        <p:grpSpPr>
          <a:xfrm>
            <a:off x="5824292" y="316524"/>
            <a:ext cx="3330445" cy="905086"/>
            <a:chOff x="1371600" y="114664"/>
            <a:chExt cx="5486400" cy="1268126"/>
          </a:xfrm>
          <a:solidFill>
            <a:schemeClr val="accent6">
              <a:lumMod val="40000"/>
              <a:lumOff val="60000"/>
            </a:schemeClr>
          </a:solidFill>
        </p:grpSpPr>
        <p:sp>
          <p:nvSpPr>
            <p:cNvPr id="7" name="Rectangle 6"/>
            <p:cNvSpPr/>
            <p:nvPr/>
          </p:nvSpPr>
          <p:spPr>
            <a:xfrm>
              <a:off x="1371600" y="114664"/>
              <a:ext cx="5486400" cy="126812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1546581" y="184493"/>
              <a:ext cx="5136438" cy="355765"/>
            </a:xfrm>
            <a:prstGeom prst="rect">
              <a:avLst/>
            </a:prstGeom>
            <a:grpFill/>
          </p:spPr>
          <p:txBody>
            <a:bodyPr wrap="square" rtlCol="0">
              <a:spAutoFit/>
            </a:bodyPr>
            <a:lstStyle/>
            <a:p>
              <a:pPr algn="just">
                <a:spcBef>
                  <a:spcPts val="1200"/>
                </a:spcBef>
              </a:pPr>
              <a:r>
                <a:rPr lang="en-US" sz="1050" dirty="0" smtClean="0">
                  <a:latin typeface="Georgia" panose="02040502050405020303" pitchFamily="18" charset="0"/>
                </a:rPr>
                <a:t> </a:t>
              </a:r>
              <a:endParaRPr lang="en-US" sz="1050" b="1" dirty="0">
                <a:latin typeface="Georgia" panose="02040502050405020303" pitchFamily="18" charset="0"/>
              </a:endParaRPr>
            </a:p>
          </p:txBody>
        </p:sp>
      </p:grpSp>
      <p:pic>
        <p:nvPicPr>
          <p:cNvPr id="9" name="Picture 8"/>
          <p:cNvPicPr>
            <a:picLocks noChangeAspect="1"/>
          </p:cNvPicPr>
          <p:nvPr/>
        </p:nvPicPr>
        <p:blipFill>
          <a:blip r:embed="rId2"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371599" y="1221610"/>
            <a:ext cx="2614013" cy="1718682"/>
          </a:xfrm>
          <a:prstGeom prst="rect">
            <a:avLst/>
          </a:prstGeom>
        </p:spPr>
      </p:pic>
      <p:graphicFrame>
        <p:nvGraphicFramePr>
          <p:cNvPr id="10" name="Diagram 9"/>
          <p:cNvGraphicFramePr/>
          <p:nvPr>
            <p:extLst>
              <p:ext uri="{D42A27DB-BD31-4B8C-83A1-F6EECF244321}">
                <p14:modId xmlns:p14="http://schemas.microsoft.com/office/powerpoint/2010/main" val="4294323922"/>
              </p:ext>
            </p:extLst>
          </p:nvPr>
        </p:nvGraphicFramePr>
        <p:xfrm>
          <a:off x="3457689" y="2171701"/>
          <a:ext cx="4771913" cy="16265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p:cNvSpPr txBox="1"/>
          <p:nvPr/>
        </p:nvSpPr>
        <p:spPr>
          <a:xfrm>
            <a:off x="1967364" y="1600200"/>
            <a:ext cx="1648512" cy="553998"/>
          </a:xfrm>
          <a:prstGeom prst="rect">
            <a:avLst/>
          </a:prstGeom>
          <a:noFill/>
        </p:spPr>
        <p:txBody>
          <a:bodyPr wrap="square" rtlCol="0">
            <a:spAutoFit/>
          </a:bodyPr>
          <a:lstStyle/>
          <a:p>
            <a:pPr algn="ctr"/>
            <a:r>
              <a:rPr lang="en-US" sz="3000" b="1" dirty="0">
                <a:solidFill>
                  <a:schemeClr val="accent4">
                    <a:lumMod val="75000"/>
                  </a:schemeClr>
                </a:solidFill>
                <a:latin typeface="Opificio" panose="02000506000000020004" pitchFamily="2" charset="0"/>
              </a:rPr>
              <a:t>Texas</a:t>
            </a:r>
            <a:endParaRPr lang="en-US" sz="3000" dirty="0">
              <a:solidFill>
                <a:schemeClr val="accent4">
                  <a:lumMod val="75000"/>
                </a:schemeClr>
              </a:solidFill>
              <a:latin typeface="Georgia" panose="02040502050405020303" pitchFamily="18" charset="0"/>
            </a:endParaRPr>
          </a:p>
        </p:txBody>
      </p:sp>
      <p:sp>
        <p:nvSpPr>
          <p:cNvPr id="12" name="TextBox 11"/>
          <p:cNvSpPr txBox="1"/>
          <p:nvPr/>
        </p:nvSpPr>
        <p:spPr>
          <a:xfrm>
            <a:off x="808078" y="2940291"/>
            <a:ext cx="2241735" cy="846382"/>
          </a:xfrm>
          <a:prstGeom prst="rect">
            <a:avLst/>
          </a:prstGeom>
          <a:noFill/>
        </p:spPr>
        <p:txBody>
          <a:bodyPr wrap="square" lIns="91436" tIns="45718" rIns="91436" bIns="45718" rtlCol="0">
            <a:spAutoFit/>
          </a:bodyPr>
          <a:lstStyle/>
          <a:p>
            <a:pPr algn="ctr"/>
            <a:r>
              <a:rPr lang="en-US" sz="2500" b="1" dirty="0" smtClean="0">
                <a:solidFill>
                  <a:schemeClr val="tx1">
                    <a:lumMod val="65000"/>
                    <a:lumOff val="35000"/>
                  </a:schemeClr>
                </a:solidFill>
                <a:latin typeface="Opificio" panose="02000506000000020004" pitchFamily="2" charset="0"/>
              </a:rPr>
              <a:t>$</a:t>
            </a:r>
            <a:r>
              <a:rPr lang="en-US" sz="2500" b="1" dirty="0" smtClean="0">
                <a:solidFill>
                  <a:schemeClr val="tx1">
                    <a:lumMod val="65000"/>
                    <a:lumOff val="35000"/>
                  </a:schemeClr>
                </a:solidFill>
                <a:latin typeface="Opificio" panose="02000506000000020004" pitchFamily="2" charset="0"/>
              </a:rPr>
              <a:t>5.8 </a:t>
            </a:r>
            <a:r>
              <a:rPr lang="en-US" sz="2500" b="1" dirty="0">
                <a:solidFill>
                  <a:schemeClr val="tx1">
                    <a:lumMod val="65000"/>
                    <a:lumOff val="35000"/>
                  </a:schemeClr>
                </a:solidFill>
                <a:latin typeface="Opificio" panose="02000506000000020004" pitchFamily="2" charset="0"/>
              </a:rPr>
              <a:t>Billion</a:t>
            </a:r>
            <a:r>
              <a:rPr lang="en-US" dirty="0">
                <a:solidFill>
                  <a:schemeClr val="tx1">
                    <a:lumMod val="65000"/>
                    <a:lumOff val="35000"/>
                  </a:schemeClr>
                </a:solidFill>
              </a:rPr>
              <a:t/>
            </a:r>
            <a:br>
              <a:rPr lang="en-US" dirty="0">
                <a:solidFill>
                  <a:schemeClr val="tx1">
                    <a:lumMod val="65000"/>
                    <a:lumOff val="35000"/>
                  </a:schemeClr>
                </a:solidFill>
              </a:rPr>
            </a:br>
            <a:r>
              <a:rPr lang="en-US" sz="1200" dirty="0">
                <a:solidFill>
                  <a:schemeClr val="tx1">
                    <a:lumMod val="65000"/>
                    <a:lumOff val="35000"/>
                  </a:schemeClr>
                </a:solidFill>
                <a:latin typeface="Georgia" panose="02040502050405020303" pitchFamily="18" charset="0"/>
              </a:rPr>
              <a:t>The industry of payday and auto-title </a:t>
            </a:r>
            <a:r>
              <a:rPr lang="en-US" sz="1200" dirty="0" smtClean="0">
                <a:solidFill>
                  <a:schemeClr val="tx1">
                    <a:lumMod val="65000"/>
                    <a:lumOff val="35000"/>
                  </a:schemeClr>
                </a:solidFill>
                <a:latin typeface="Georgia" panose="02040502050405020303" pitchFamily="18" charset="0"/>
              </a:rPr>
              <a:t>lending in our state</a:t>
            </a:r>
            <a:endParaRPr lang="en-US" sz="1200" dirty="0">
              <a:solidFill>
                <a:schemeClr val="tx1">
                  <a:lumMod val="65000"/>
                  <a:lumOff val="35000"/>
                </a:schemeClr>
              </a:solidFill>
              <a:latin typeface="Georgia" panose="02040502050405020303" pitchFamily="18" charset="0"/>
            </a:endParaRPr>
          </a:p>
        </p:txBody>
      </p:sp>
      <p:sp>
        <p:nvSpPr>
          <p:cNvPr id="13" name="TextBox 12"/>
          <p:cNvSpPr txBox="1"/>
          <p:nvPr/>
        </p:nvSpPr>
        <p:spPr>
          <a:xfrm>
            <a:off x="4612171" y="1548457"/>
            <a:ext cx="3925516" cy="276995"/>
          </a:xfrm>
          <a:prstGeom prst="rect">
            <a:avLst/>
          </a:prstGeom>
          <a:noFill/>
        </p:spPr>
        <p:txBody>
          <a:bodyPr wrap="square" lIns="91436" tIns="45718" rIns="91436" bIns="45718" rtlCol="0">
            <a:spAutoFit/>
          </a:bodyPr>
          <a:lstStyle/>
          <a:p>
            <a:pPr algn="just"/>
            <a:r>
              <a:rPr lang="en-US" sz="1200" dirty="0" smtClean="0">
                <a:solidFill>
                  <a:schemeClr val="tx1">
                    <a:lumMod val="65000"/>
                    <a:lumOff val="35000"/>
                  </a:schemeClr>
                </a:solidFill>
                <a:latin typeface="Georgia" panose="02040502050405020303" pitchFamily="18" charset="0"/>
              </a:rPr>
              <a:t> </a:t>
            </a:r>
            <a:endParaRPr lang="en-US" sz="1200" dirty="0">
              <a:solidFill>
                <a:schemeClr val="tx1">
                  <a:lumMod val="65000"/>
                  <a:lumOff val="35000"/>
                </a:schemeClr>
              </a:solidFill>
              <a:latin typeface="Georgia" panose="02040502050405020303" pitchFamily="18" charset="0"/>
            </a:endParaRPr>
          </a:p>
        </p:txBody>
      </p:sp>
      <p:sp>
        <p:nvSpPr>
          <p:cNvPr id="14" name="TextBox 13"/>
          <p:cNvSpPr txBox="1"/>
          <p:nvPr/>
        </p:nvSpPr>
        <p:spPr>
          <a:xfrm>
            <a:off x="2063090" y="1910444"/>
            <a:ext cx="1670710" cy="400110"/>
          </a:xfrm>
          <a:prstGeom prst="rect">
            <a:avLst/>
          </a:prstGeom>
          <a:noFill/>
        </p:spPr>
        <p:txBody>
          <a:bodyPr wrap="square" rtlCol="0">
            <a:spAutoFit/>
          </a:bodyPr>
          <a:lstStyle/>
          <a:p>
            <a:pPr algn="ctr"/>
            <a:r>
              <a:rPr lang="en-US" sz="2000" b="1" dirty="0">
                <a:solidFill>
                  <a:schemeClr val="accent4">
                    <a:lumMod val="75000"/>
                  </a:schemeClr>
                </a:solidFill>
                <a:latin typeface="Opificio" panose="02000506000000020004" pitchFamily="2" charset="0"/>
              </a:rPr>
              <a:t>i</a:t>
            </a:r>
            <a:r>
              <a:rPr lang="en-US" sz="2000" b="1" dirty="0" smtClean="0">
                <a:solidFill>
                  <a:schemeClr val="accent4">
                    <a:lumMod val="75000"/>
                  </a:schemeClr>
                </a:solidFill>
                <a:latin typeface="Opificio" panose="02000506000000020004" pitchFamily="2" charset="0"/>
              </a:rPr>
              <a:t>n </a:t>
            </a:r>
            <a:r>
              <a:rPr lang="en-US" sz="2000" b="1" dirty="0" smtClean="0">
                <a:solidFill>
                  <a:schemeClr val="accent4">
                    <a:lumMod val="75000"/>
                  </a:schemeClr>
                </a:solidFill>
                <a:latin typeface="Opificio" panose="02000506000000020004" pitchFamily="2" charset="0"/>
              </a:rPr>
              <a:t>2014</a:t>
            </a:r>
            <a:endParaRPr lang="en-US" sz="2000" dirty="0">
              <a:solidFill>
                <a:schemeClr val="accent4">
                  <a:lumMod val="75000"/>
                </a:schemeClr>
              </a:solidFill>
              <a:latin typeface="Georgia" panose="02040502050405020303" pitchFamily="18" charset="0"/>
            </a:endParaRPr>
          </a:p>
        </p:txBody>
      </p:sp>
      <p:sp>
        <p:nvSpPr>
          <p:cNvPr id="16" name="Title 1"/>
          <p:cNvSpPr txBox="1">
            <a:spLocks/>
          </p:cNvSpPr>
          <p:nvPr/>
        </p:nvSpPr>
        <p:spPr>
          <a:xfrm>
            <a:off x="481553" y="67794"/>
            <a:ext cx="5145969" cy="562185"/>
          </a:xfrm>
          <a:prstGeom prst="rect">
            <a:avLst/>
          </a:prstGeom>
        </p:spPr>
        <p:txBody>
          <a:bodyPr vert="horz" lIns="91436" tIns="45718" rIns="91436" bIns="45718"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400" dirty="0">
                <a:solidFill>
                  <a:schemeClr val="accent6">
                    <a:lumMod val="75000"/>
                  </a:schemeClr>
                </a:solidFill>
                <a:latin typeface="Opificio" panose="02000506000000020004" pitchFamily="2" charset="0"/>
              </a:rPr>
              <a:t>THE</a:t>
            </a:r>
            <a:r>
              <a:rPr lang="en-US" sz="1200" dirty="0">
                <a:solidFill>
                  <a:schemeClr val="accent6">
                    <a:lumMod val="75000"/>
                  </a:schemeClr>
                </a:solidFill>
                <a:latin typeface="Opificio" panose="02000506000000020004" pitchFamily="2" charset="0"/>
              </a:rPr>
              <a:t> </a:t>
            </a:r>
            <a:r>
              <a:rPr lang="en-US" sz="4200" b="1" dirty="0" smtClean="0">
                <a:solidFill>
                  <a:schemeClr val="accent6">
                    <a:lumMod val="75000"/>
                  </a:schemeClr>
                </a:solidFill>
                <a:latin typeface="Opificio" panose="02000506000000020004" pitchFamily="2" charset="0"/>
              </a:rPr>
              <a:t>PROBLEM:</a:t>
            </a:r>
            <a:endParaRPr lang="en-US" sz="2400" dirty="0">
              <a:solidFill>
                <a:schemeClr val="accent6">
                  <a:lumMod val="75000"/>
                </a:schemeClr>
              </a:solidFill>
              <a:latin typeface="Opificio" panose="02000506000000020004" pitchFamily="2" charset="0"/>
            </a:endParaRPr>
          </a:p>
        </p:txBody>
      </p:sp>
      <p:sp>
        <p:nvSpPr>
          <p:cNvPr id="17" name="Title 1"/>
          <p:cNvSpPr txBox="1">
            <a:spLocks/>
          </p:cNvSpPr>
          <p:nvPr/>
        </p:nvSpPr>
        <p:spPr>
          <a:xfrm>
            <a:off x="481551" y="629979"/>
            <a:ext cx="5004849" cy="591631"/>
          </a:xfrm>
          <a:prstGeom prst="rect">
            <a:avLst/>
          </a:prstGeom>
        </p:spPr>
        <p:txBody>
          <a:bodyPr vert="horz" lIns="91436" tIns="45718" rIns="91436" bIns="45718"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4000"/>
              </a:lnSpc>
              <a:spcBef>
                <a:spcPts val="0"/>
              </a:spcBef>
            </a:pPr>
            <a:r>
              <a:rPr lang="en-US" sz="3200" b="1" dirty="0">
                <a:solidFill>
                  <a:schemeClr val="accent6">
                    <a:lumMod val="75000"/>
                  </a:schemeClr>
                </a:solidFill>
                <a:latin typeface="Opificio" panose="02000506000000020004" pitchFamily="2" charset="0"/>
              </a:rPr>
              <a:t>PAYDAY &amp; AUTO TITLE LOANS</a:t>
            </a:r>
          </a:p>
        </p:txBody>
      </p:sp>
      <p:sp>
        <p:nvSpPr>
          <p:cNvPr id="18" name="Rectangle 1"/>
          <p:cNvSpPr>
            <a:spLocks noChangeArrowheads="1"/>
          </p:cNvSpPr>
          <p:nvPr/>
        </p:nvSpPr>
        <p:spPr bwMode="auto">
          <a:xfrm>
            <a:off x="757191" y="6492576"/>
            <a:ext cx="7938800" cy="230828"/>
          </a:xfrm>
          <a:prstGeom prst="rect">
            <a:avLst/>
          </a:prstGeom>
          <a:noFill/>
          <a:ln w="9525">
            <a:noFill/>
            <a:miter lim="800000"/>
            <a:headEnd/>
            <a:tailEnd/>
          </a:ln>
          <a:effectLst/>
        </p:spPr>
        <p:txBody>
          <a:bodyPr vert="horz" wrap="square" lIns="91436" tIns="45718" rIns="91436" bIns="45718" numCol="1" anchor="ctr" anchorCtr="0" compatLnSpc="1">
            <a:prstTxWarp prst="textNoShape">
              <a:avLst/>
            </a:prstTxWarp>
            <a:spAutoFit/>
          </a:bodyPr>
          <a:lstStyle/>
          <a:p>
            <a:pPr indent="-457200" fontAlgn="base">
              <a:spcBef>
                <a:spcPct val="0"/>
              </a:spcBef>
              <a:spcAft>
                <a:spcPct val="0"/>
              </a:spcAft>
            </a:pPr>
            <a:r>
              <a:rPr lang="en-US" sz="900" b="1" i="1" dirty="0" smtClean="0">
                <a:solidFill>
                  <a:schemeClr val="tx1">
                    <a:lumMod val="50000"/>
                    <a:lumOff val="50000"/>
                  </a:schemeClr>
                </a:solidFill>
                <a:latin typeface="Century Gothic" pitchFamily="34" charset="0"/>
                <a:ea typeface="Calibri" pitchFamily="34" charset="0"/>
                <a:cs typeface="Times New Roman" pitchFamily="18" charset="0"/>
              </a:rPr>
              <a:t>Sources: </a:t>
            </a:r>
            <a:r>
              <a:rPr lang="en-US" sz="900" b="1" i="1" dirty="0">
                <a:solidFill>
                  <a:schemeClr val="tx1">
                    <a:lumMod val="50000"/>
                    <a:lumOff val="50000"/>
                  </a:schemeClr>
                </a:solidFill>
                <a:latin typeface="Century Gothic" pitchFamily="34" charset="0"/>
                <a:ea typeface="Calibri" pitchFamily="34" charset="0"/>
                <a:cs typeface="Times New Roman" pitchFamily="18" charset="0"/>
              </a:rPr>
              <a:t> </a:t>
            </a:r>
            <a:r>
              <a:rPr lang="en-US" sz="900" b="1" i="1" dirty="0" smtClean="0">
                <a:solidFill>
                  <a:schemeClr val="tx1">
                    <a:lumMod val="50000"/>
                    <a:lumOff val="50000"/>
                  </a:schemeClr>
                </a:solidFill>
                <a:latin typeface="Century Gothic" pitchFamily="34" charset="0"/>
                <a:ea typeface="Calibri" pitchFamily="34" charset="0"/>
                <a:cs typeface="Times New Roman" pitchFamily="18" charset="0"/>
              </a:rPr>
              <a:t>Office of Consumer Credit Commissioner  website</a:t>
            </a:r>
            <a:endParaRPr lang="en-US" sz="1200" b="1" i="1" dirty="0">
              <a:solidFill>
                <a:srgbClr val="FF0000"/>
              </a:solidFill>
              <a:latin typeface="Century Gothic" pitchFamily="34" charset="0"/>
              <a:cs typeface="Arial" pitchFamily="34" charset="0"/>
            </a:endParaRPr>
          </a:p>
        </p:txBody>
      </p:sp>
      <p:sp>
        <p:nvSpPr>
          <p:cNvPr id="19" name="TextBox 18"/>
          <p:cNvSpPr txBox="1"/>
          <p:nvPr/>
        </p:nvSpPr>
        <p:spPr>
          <a:xfrm>
            <a:off x="327459" y="4025923"/>
            <a:ext cx="4065247" cy="553998"/>
          </a:xfrm>
          <a:prstGeom prst="rect">
            <a:avLst/>
          </a:prstGeom>
          <a:noFill/>
          <a:ln>
            <a:noFill/>
          </a:ln>
        </p:spPr>
        <p:txBody>
          <a:bodyPr wrap="square" rtlCol="0">
            <a:spAutoFit/>
          </a:bodyPr>
          <a:lstStyle/>
          <a:p>
            <a:pPr algn="ctr"/>
            <a:r>
              <a:rPr lang="en-US" sz="3000" b="1" dirty="0" smtClean="0">
                <a:solidFill>
                  <a:schemeClr val="accent4">
                    <a:lumMod val="75000"/>
                  </a:schemeClr>
                </a:solidFill>
                <a:latin typeface="Opificio" panose="02000506000000020004" pitchFamily="2" charset="0"/>
              </a:rPr>
              <a:t>Our Community </a:t>
            </a:r>
            <a:endParaRPr lang="en-US" sz="3000" dirty="0">
              <a:solidFill>
                <a:schemeClr val="accent4">
                  <a:lumMod val="75000"/>
                </a:schemeClr>
              </a:solidFill>
              <a:latin typeface="Georgia" panose="02040502050405020303" pitchFamily="18" charset="0"/>
            </a:endParaRPr>
          </a:p>
        </p:txBody>
      </p:sp>
      <p:sp>
        <p:nvSpPr>
          <p:cNvPr id="28" name="TextBox 27"/>
          <p:cNvSpPr txBox="1"/>
          <p:nvPr/>
        </p:nvSpPr>
        <p:spPr>
          <a:xfrm>
            <a:off x="5835295" y="4642340"/>
            <a:ext cx="2798661" cy="1354217"/>
          </a:xfrm>
          <a:prstGeom prst="rect">
            <a:avLst/>
          </a:prstGeom>
          <a:noFill/>
        </p:spPr>
        <p:txBody>
          <a:bodyPr wrap="square" rtlCol="0">
            <a:spAutoFit/>
          </a:bodyPr>
          <a:lstStyle/>
          <a:p>
            <a:pPr algn="ctr"/>
            <a:r>
              <a:rPr lang="en-US" sz="1200" b="1" dirty="0" smtClean="0">
                <a:solidFill>
                  <a:schemeClr val="accent4">
                    <a:lumMod val="75000"/>
                  </a:schemeClr>
                </a:solidFill>
                <a:latin typeface="Opificio" panose="02000506000000020004" pitchFamily="2" charset="0"/>
              </a:rPr>
              <a:t>A </a:t>
            </a:r>
            <a:r>
              <a:rPr lang="en-US" sz="1400" b="1" dirty="0" smtClean="0">
                <a:solidFill>
                  <a:schemeClr val="accent4">
                    <a:lumMod val="75000"/>
                  </a:schemeClr>
                </a:solidFill>
                <a:latin typeface="Opificio" panose="02000506000000020004" pitchFamily="2" charset="0"/>
              </a:rPr>
              <a:t>$1,000 loan</a:t>
            </a:r>
            <a:r>
              <a:rPr lang="en-US" sz="1200" b="1" dirty="0" smtClean="0">
                <a:solidFill>
                  <a:schemeClr val="accent4">
                    <a:lumMod val="75000"/>
                  </a:schemeClr>
                </a:solidFill>
                <a:latin typeface="Opificio" panose="02000506000000020004" pitchFamily="2" charset="0"/>
              </a:rPr>
              <a:t> </a:t>
            </a:r>
            <a:br>
              <a:rPr lang="en-US" sz="1200" b="1" dirty="0" smtClean="0">
                <a:solidFill>
                  <a:schemeClr val="accent4">
                    <a:lumMod val="75000"/>
                  </a:schemeClr>
                </a:solidFill>
                <a:latin typeface="Opificio" panose="02000506000000020004" pitchFamily="2" charset="0"/>
              </a:rPr>
            </a:br>
            <a:r>
              <a:rPr lang="en-US" sz="1200" b="1" dirty="0" smtClean="0">
                <a:solidFill>
                  <a:schemeClr val="accent4">
                    <a:lumMod val="75000"/>
                  </a:schemeClr>
                </a:solidFill>
                <a:latin typeface="Opificio" panose="02000506000000020004" pitchFamily="2" charset="0"/>
              </a:rPr>
              <a:t>costs a borrower  in Corpus Christi</a:t>
            </a:r>
            <a:r>
              <a:rPr lang="en-US" b="1" dirty="0" smtClean="0">
                <a:solidFill>
                  <a:schemeClr val="accent4">
                    <a:lumMod val="75000"/>
                  </a:schemeClr>
                </a:solidFill>
                <a:latin typeface="Opificio" panose="02000506000000020004" pitchFamily="2" charset="0"/>
              </a:rPr>
              <a:t/>
            </a:r>
            <a:br>
              <a:rPr lang="en-US" b="1" dirty="0" smtClean="0">
                <a:solidFill>
                  <a:schemeClr val="accent4">
                    <a:lumMod val="75000"/>
                  </a:schemeClr>
                </a:solidFill>
                <a:latin typeface="Opificio" panose="02000506000000020004" pitchFamily="2" charset="0"/>
              </a:rPr>
            </a:br>
            <a:r>
              <a:rPr lang="en-US" sz="3200" b="1" dirty="0" smtClean="0">
                <a:solidFill>
                  <a:schemeClr val="accent4">
                    <a:lumMod val="75000"/>
                  </a:schemeClr>
                </a:solidFill>
                <a:latin typeface="Opificio" panose="02000506000000020004" pitchFamily="2" charset="0"/>
              </a:rPr>
              <a:t>664%</a:t>
            </a:r>
            <a:r>
              <a:rPr lang="en-US" b="1" dirty="0" smtClean="0">
                <a:solidFill>
                  <a:schemeClr val="accent4">
                    <a:lumMod val="75000"/>
                  </a:schemeClr>
                </a:solidFill>
                <a:latin typeface="Opificio" panose="02000506000000020004" pitchFamily="2" charset="0"/>
              </a:rPr>
              <a:t> APR</a:t>
            </a:r>
          </a:p>
          <a:p>
            <a:pPr algn="ctr"/>
            <a:endParaRPr lang="en-US" sz="2400" b="1" dirty="0" smtClean="0">
              <a:solidFill>
                <a:schemeClr val="accent4">
                  <a:lumMod val="75000"/>
                </a:schemeClr>
              </a:solidFill>
              <a:latin typeface="Opificio" panose="02000506000000020004" pitchFamily="2" charset="0"/>
            </a:endParaRPr>
          </a:p>
        </p:txBody>
      </p:sp>
      <p:graphicFrame>
        <p:nvGraphicFramePr>
          <p:cNvPr id="4" name="Diagram 3"/>
          <p:cNvGraphicFramePr/>
          <p:nvPr>
            <p:extLst>
              <p:ext uri="{D42A27DB-BD31-4B8C-83A1-F6EECF244321}">
                <p14:modId xmlns:p14="http://schemas.microsoft.com/office/powerpoint/2010/main" val="2502108119"/>
              </p:ext>
            </p:extLst>
          </p:nvPr>
        </p:nvGraphicFramePr>
        <p:xfrm>
          <a:off x="257181" y="4569988"/>
          <a:ext cx="5403624" cy="179363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5" name="TextBox 4"/>
          <p:cNvSpPr txBox="1"/>
          <p:nvPr/>
        </p:nvSpPr>
        <p:spPr>
          <a:xfrm>
            <a:off x="327460" y="6096000"/>
            <a:ext cx="5300061" cy="307777"/>
          </a:xfrm>
          <a:prstGeom prst="rect">
            <a:avLst/>
          </a:prstGeom>
          <a:noFill/>
        </p:spPr>
        <p:txBody>
          <a:bodyPr wrap="square" rtlCol="0">
            <a:spAutoFit/>
          </a:bodyPr>
          <a:lstStyle/>
          <a:p>
            <a:pPr algn="ctr"/>
            <a:r>
              <a:rPr lang="en-US" sz="1400" dirty="0" smtClean="0">
                <a:solidFill>
                  <a:srgbClr val="FF0000"/>
                </a:solidFill>
              </a:rPr>
              <a:t>  </a:t>
            </a:r>
            <a:r>
              <a:rPr lang="en-US" sz="1400" dirty="0" smtClean="0">
                <a:solidFill>
                  <a:srgbClr val="FF0000"/>
                </a:solidFill>
              </a:rPr>
              <a:t>Dallas MSA </a:t>
            </a:r>
            <a:r>
              <a:rPr lang="en-US" sz="1400" dirty="0" smtClean="0"/>
              <a:t>in </a:t>
            </a:r>
            <a:r>
              <a:rPr lang="en-US" sz="1400" dirty="0" smtClean="0">
                <a:solidFill>
                  <a:srgbClr val="FF0000"/>
                </a:solidFill>
              </a:rPr>
              <a:t>2014</a:t>
            </a:r>
            <a:endParaRPr lang="en-US" sz="1400" dirty="0">
              <a:solidFill>
                <a:srgbClr val="FF0000"/>
              </a:solidFill>
            </a:endParaRPr>
          </a:p>
        </p:txBody>
      </p:sp>
      <p:sp>
        <p:nvSpPr>
          <p:cNvPr id="32" name="TextBox 31"/>
          <p:cNvSpPr txBox="1"/>
          <p:nvPr/>
        </p:nvSpPr>
        <p:spPr>
          <a:xfrm>
            <a:off x="4697438" y="4057887"/>
            <a:ext cx="3925516" cy="461661"/>
          </a:xfrm>
          <a:prstGeom prst="rect">
            <a:avLst/>
          </a:prstGeom>
          <a:noFill/>
        </p:spPr>
        <p:txBody>
          <a:bodyPr wrap="square" lIns="91436" tIns="45718" rIns="91436" bIns="45718" rtlCol="0">
            <a:spAutoFit/>
          </a:bodyPr>
          <a:lstStyle/>
          <a:p>
            <a:pPr algn="just"/>
            <a:r>
              <a:rPr lang="en-US" sz="1200" u="sng" dirty="0" smtClean="0">
                <a:solidFill>
                  <a:schemeClr val="tx1">
                    <a:lumMod val="65000"/>
                    <a:lumOff val="35000"/>
                  </a:schemeClr>
                </a:solidFill>
                <a:latin typeface="Georgia" panose="02040502050405020303" pitchFamily="18" charset="0"/>
              </a:rPr>
              <a:t>Millions of dollars are stripped from our community every year!</a:t>
            </a:r>
            <a:endParaRPr lang="en-US" sz="1200" u="sng" dirty="0">
              <a:solidFill>
                <a:schemeClr val="tx1">
                  <a:lumMod val="65000"/>
                  <a:lumOff val="35000"/>
                </a:schemeClr>
              </a:solidFill>
              <a:latin typeface="Georgia" panose="02040502050405020303" pitchFamily="18" charset="0"/>
            </a:endParaRPr>
          </a:p>
        </p:txBody>
      </p:sp>
      <p:sp>
        <p:nvSpPr>
          <p:cNvPr id="35" name="Title 1"/>
          <p:cNvSpPr txBox="1">
            <a:spLocks/>
          </p:cNvSpPr>
          <p:nvPr/>
        </p:nvSpPr>
        <p:spPr>
          <a:xfrm>
            <a:off x="6189830" y="5631012"/>
            <a:ext cx="2089591" cy="92997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1400" b="1" dirty="0" smtClean="0">
              <a:solidFill>
                <a:schemeClr val="accent6"/>
              </a:solidFill>
              <a:latin typeface="Opificio" panose="02000506000000020004" pitchFamily="2" charset="0"/>
            </a:endParaRPr>
          </a:p>
          <a:p>
            <a:r>
              <a:rPr lang="en-US" sz="1400" b="1" dirty="0" smtClean="0">
                <a:solidFill>
                  <a:schemeClr val="accent6"/>
                </a:solidFill>
                <a:latin typeface="Opificio" panose="02000506000000020004" pitchFamily="2" charset="0"/>
              </a:rPr>
              <a:t>EMPLOYEES</a:t>
            </a:r>
            <a:r>
              <a:rPr lang="en-US" sz="1400" b="1" dirty="0">
                <a:solidFill>
                  <a:schemeClr val="accent6"/>
                </a:solidFill>
                <a:latin typeface="Opificio" panose="02000506000000020004" pitchFamily="2" charset="0"/>
              </a:rPr>
              <a:t>’</a:t>
            </a:r>
          </a:p>
          <a:p>
            <a:r>
              <a:rPr lang="en-US" sz="1400" b="1" dirty="0">
                <a:solidFill>
                  <a:schemeClr val="accent6"/>
                </a:solidFill>
                <a:latin typeface="Opificio" panose="02000506000000020004" pitchFamily="2" charset="0"/>
              </a:rPr>
              <a:t>FINANCIAL STRESS</a:t>
            </a:r>
          </a:p>
        </p:txBody>
      </p:sp>
    </p:spTree>
    <p:extLst>
      <p:ext uri="{BB962C8B-B14F-4D97-AF65-F5344CB8AC3E}">
        <p14:creationId xmlns:p14="http://schemas.microsoft.com/office/powerpoint/2010/main" val="35750345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Payday Borrowers By Income</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66801" y="1535430"/>
            <a:ext cx="7314787" cy="5303520"/>
          </a:xfrm>
        </p:spPr>
      </p:pic>
      <p:sp>
        <p:nvSpPr>
          <p:cNvPr id="5" name="Title 1"/>
          <p:cNvSpPr txBox="1">
            <a:spLocks/>
          </p:cNvSpPr>
          <p:nvPr/>
        </p:nvSpPr>
        <p:spPr>
          <a:xfrm>
            <a:off x="609600" y="427038"/>
            <a:ext cx="8229600" cy="1143000"/>
          </a:xfrm>
          <a:prstGeom prst="rect">
            <a:avLst/>
          </a:prstGeom>
          <a:solidFill>
            <a:schemeClr val="accent3"/>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dirty="0" smtClean="0"/>
              <a:t>Payday Lenders By Income</a:t>
            </a:r>
            <a:endParaRPr lang="en-US" sz="3600" dirty="0"/>
          </a:p>
        </p:txBody>
      </p:sp>
    </p:spTree>
    <p:extLst>
      <p:ext uri="{BB962C8B-B14F-4D97-AF65-F5344CB8AC3E}">
        <p14:creationId xmlns:p14="http://schemas.microsoft.com/office/powerpoint/2010/main" val="36889764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normAutofit fontScale="90000"/>
          </a:bodyPr>
          <a:lstStyle/>
          <a:p>
            <a:r>
              <a:rPr lang="en-US" sz="3600" dirty="0"/>
              <a:t>Graphic from ACE Cash Express Training Guide</a:t>
            </a:r>
          </a:p>
        </p:txBody>
      </p:sp>
      <p:graphicFrame>
        <p:nvGraphicFramePr>
          <p:cNvPr id="4" name="Content Placeholder 3"/>
          <p:cNvGraphicFramePr>
            <a:graphicFrameLocks noGrp="1" noChangeAspect="1"/>
          </p:cNvGraphicFramePr>
          <p:nvPr>
            <p:ph idx="1"/>
            <p:extLst>
              <p:ext uri="{D42A27DB-BD31-4B8C-83A1-F6EECF244321}">
                <p14:modId xmlns:p14="http://schemas.microsoft.com/office/powerpoint/2010/main" val="1585892560"/>
              </p:ext>
            </p:extLst>
          </p:nvPr>
        </p:nvGraphicFramePr>
        <p:xfrm>
          <a:off x="914400" y="1524001"/>
          <a:ext cx="7010400" cy="5181600"/>
        </p:xfrm>
        <a:graphic>
          <a:graphicData uri="http://schemas.openxmlformats.org/presentationml/2006/ole">
            <mc:AlternateContent xmlns:mc="http://schemas.openxmlformats.org/markup-compatibility/2006">
              <mc:Choice xmlns:v="urn:schemas-microsoft-com:vml" Requires="v">
                <p:oleObj spid="_x0000_s3107" name="Acrobat Document" r:id="rId4" imgW="5829103" imgH="7543564" progId="AcroExch.Document.11">
                  <p:embed/>
                </p:oleObj>
              </mc:Choice>
              <mc:Fallback>
                <p:oleObj name="Acrobat Document" r:id="rId4" imgW="5829103" imgH="7543564" progId="AcroExch.Document.11">
                  <p:embed/>
                  <p:pic>
                    <p:nvPicPr>
                      <p:cNvPr id="0" name="Content Placeholder 5"/>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0" y="1524001"/>
                        <a:ext cx="7010400" cy="518160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3598796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normAutofit fontScale="90000"/>
          </a:bodyPr>
          <a:lstStyle/>
          <a:p>
            <a:r>
              <a:rPr lang="en-US" sz="4000" b="1" u="sng" dirty="0" smtClean="0"/>
              <a:t>The Solution:  Community Loan Center</a:t>
            </a:r>
            <a:endParaRPr lang="en-US" sz="4000" b="1" u="sng" dirty="0"/>
          </a:p>
        </p:txBody>
      </p:sp>
      <p:sp>
        <p:nvSpPr>
          <p:cNvPr id="3" name="Content Placeholder 2"/>
          <p:cNvSpPr>
            <a:spLocks noGrp="1"/>
          </p:cNvSpPr>
          <p:nvPr>
            <p:ph idx="1"/>
          </p:nvPr>
        </p:nvSpPr>
        <p:spPr>
          <a:xfrm>
            <a:off x="304800" y="2307654"/>
            <a:ext cx="8229600" cy="4525963"/>
          </a:xfrm>
        </p:spPr>
        <p:txBody>
          <a:bodyPr>
            <a:normAutofit fontScale="92500"/>
          </a:bodyPr>
          <a:lstStyle/>
          <a:p>
            <a:r>
              <a:rPr lang="en-US" dirty="0" smtClean="0"/>
              <a:t>Alternative:  Market-Based Approach</a:t>
            </a:r>
          </a:p>
          <a:p>
            <a:pPr lvl="1"/>
            <a:r>
              <a:rPr lang="en-US" dirty="0" smtClean="0"/>
              <a:t>Fairly priced small-dollar loans with reasonable terms</a:t>
            </a:r>
          </a:p>
          <a:p>
            <a:pPr lvl="1"/>
            <a:r>
              <a:rPr lang="en-US" dirty="0" smtClean="0"/>
              <a:t>Direct competition to high </a:t>
            </a:r>
            <a:r>
              <a:rPr lang="en-US" dirty="0"/>
              <a:t>costs </a:t>
            </a:r>
            <a:r>
              <a:rPr lang="en-US" dirty="0" smtClean="0"/>
              <a:t>lenders</a:t>
            </a:r>
          </a:p>
          <a:p>
            <a:pPr lvl="1"/>
            <a:r>
              <a:rPr lang="en-US" dirty="0" smtClean="0"/>
              <a:t>Employer based loan to workers</a:t>
            </a:r>
          </a:p>
          <a:p>
            <a:r>
              <a:rPr lang="en-US" dirty="0" smtClean="0"/>
              <a:t>Sustainable and Scalable</a:t>
            </a:r>
          </a:p>
          <a:p>
            <a:pPr lvl="1"/>
            <a:r>
              <a:rPr lang="en-US" dirty="0" smtClean="0"/>
              <a:t>Need a program that can outgrow the need for subsidy and generate revenues</a:t>
            </a:r>
            <a:endParaRPr lang="en-US" sz="3200" dirty="0" smtClean="0"/>
          </a:p>
          <a:p>
            <a:pPr lvl="1"/>
            <a:r>
              <a:rPr lang="en-US" dirty="0" smtClean="0"/>
              <a:t>Program designed to be replicated across state and beyond</a:t>
            </a:r>
            <a:endParaRPr lang="en-US" dirty="0"/>
          </a:p>
        </p:txBody>
      </p:sp>
    </p:spTree>
    <p:extLst>
      <p:ext uri="{BB962C8B-B14F-4D97-AF65-F5344CB8AC3E}">
        <p14:creationId xmlns:p14="http://schemas.microsoft.com/office/powerpoint/2010/main" val="27189972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u="sng" dirty="0" smtClean="0"/>
              <a:t>The Solution (cont.)</a:t>
            </a:r>
            <a:endParaRPr lang="en-US" u="sng" dirty="0"/>
          </a:p>
        </p:txBody>
      </p:sp>
      <p:sp>
        <p:nvSpPr>
          <p:cNvPr id="3" name="Content Placeholder 2"/>
          <p:cNvSpPr>
            <a:spLocks noGrp="1"/>
          </p:cNvSpPr>
          <p:nvPr>
            <p:ph idx="1"/>
          </p:nvPr>
        </p:nvSpPr>
        <p:spPr/>
        <p:txBody>
          <a:bodyPr>
            <a:normAutofit fontScale="85000" lnSpcReduction="20000"/>
          </a:bodyPr>
          <a:lstStyle/>
          <a:p>
            <a:r>
              <a:rPr lang="en-US" dirty="0" smtClean="0"/>
              <a:t>Employer Based</a:t>
            </a:r>
          </a:p>
          <a:p>
            <a:pPr lvl="1"/>
            <a:r>
              <a:rPr lang="en-US" dirty="0" smtClean="0"/>
              <a:t>Payroll Deduction</a:t>
            </a:r>
          </a:p>
          <a:p>
            <a:pPr lvl="1"/>
            <a:r>
              <a:rPr lang="en-US" dirty="0" smtClean="0"/>
              <a:t>No storefront reduces costs of operations</a:t>
            </a:r>
          </a:p>
          <a:p>
            <a:pPr lvl="1"/>
            <a:r>
              <a:rPr lang="en-US" dirty="0" smtClean="0"/>
              <a:t>No cost to employers/Marketed as Benefit</a:t>
            </a:r>
          </a:p>
          <a:p>
            <a:r>
              <a:rPr lang="en-US" dirty="0" smtClean="0"/>
              <a:t>Improved Efficiencies</a:t>
            </a:r>
          </a:p>
          <a:p>
            <a:pPr lvl="1"/>
            <a:r>
              <a:rPr lang="en-US" dirty="0"/>
              <a:t>Online proprietary interface for loan origination</a:t>
            </a:r>
          </a:p>
          <a:p>
            <a:pPr lvl="1"/>
            <a:r>
              <a:rPr lang="en-US" dirty="0" smtClean="0"/>
              <a:t>Outsource Loan Processing</a:t>
            </a:r>
          </a:p>
          <a:p>
            <a:pPr lvl="1"/>
            <a:r>
              <a:rPr lang="en-US" dirty="0" smtClean="0"/>
              <a:t>Outsource Loan Servicing </a:t>
            </a:r>
          </a:p>
          <a:p>
            <a:r>
              <a:rPr lang="en-US" dirty="0" smtClean="0"/>
              <a:t>Nonprofit driven</a:t>
            </a:r>
          </a:p>
          <a:p>
            <a:pPr lvl="1"/>
            <a:r>
              <a:rPr lang="en-US" dirty="0" smtClean="0"/>
              <a:t>Grants, Program Related Investments, low cost debt financing</a:t>
            </a:r>
          </a:p>
          <a:p>
            <a:pPr lvl="1"/>
            <a:r>
              <a:rPr lang="en-US" dirty="0" smtClean="0"/>
              <a:t>Community Reinvestment Act credits for </a:t>
            </a:r>
            <a:r>
              <a:rPr lang="en-US" dirty="0"/>
              <a:t>B</a:t>
            </a:r>
            <a:r>
              <a:rPr lang="en-US" dirty="0" smtClean="0"/>
              <a:t>ank Investors</a:t>
            </a:r>
          </a:p>
          <a:p>
            <a:pPr marL="457200" lvl="1" indent="0">
              <a:buNone/>
            </a:pPr>
            <a:endParaRPr lang="en-US" dirty="0" smtClean="0"/>
          </a:p>
          <a:p>
            <a:endParaRPr lang="en-US" dirty="0"/>
          </a:p>
        </p:txBody>
      </p:sp>
    </p:spTree>
    <p:extLst>
      <p:ext uri="{BB962C8B-B14F-4D97-AF65-F5344CB8AC3E}">
        <p14:creationId xmlns:p14="http://schemas.microsoft.com/office/powerpoint/2010/main" val="2464200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normAutofit/>
          </a:bodyPr>
          <a:lstStyle/>
          <a:p>
            <a:r>
              <a:rPr lang="en-US" sz="3600" b="1" u="sng" smtClean="0"/>
              <a:t>Community Loan Center Terms</a:t>
            </a:r>
            <a:endParaRPr lang="en-US" sz="3600" b="1" u="sng" dirty="0"/>
          </a:p>
        </p:txBody>
      </p:sp>
      <p:sp>
        <p:nvSpPr>
          <p:cNvPr id="3" name="Content Placeholder 2"/>
          <p:cNvSpPr>
            <a:spLocks noGrp="1"/>
          </p:cNvSpPr>
          <p:nvPr>
            <p:ph idx="1"/>
          </p:nvPr>
        </p:nvSpPr>
        <p:spPr/>
        <p:txBody>
          <a:bodyPr>
            <a:normAutofit fontScale="92500" lnSpcReduction="20000"/>
          </a:bodyPr>
          <a:lstStyle/>
          <a:p>
            <a:r>
              <a:rPr lang="en-US" dirty="0" smtClean="0"/>
              <a:t>$1,000 Loan Maximum</a:t>
            </a:r>
          </a:p>
          <a:p>
            <a:pPr lvl="1"/>
            <a:r>
              <a:rPr lang="en-US" dirty="0" smtClean="0"/>
              <a:t>Or up to half of borrower’s monthly gross pay </a:t>
            </a:r>
          </a:p>
          <a:p>
            <a:pPr lvl="1"/>
            <a:r>
              <a:rPr lang="en-US" dirty="0" smtClean="0"/>
              <a:t>One Year Loan term</a:t>
            </a:r>
          </a:p>
          <a:p>
            <a:r>
              <a:rPr lang="en-US" dirty="0" smtClean="0"/>
              <a:t>18% Interest (21.83% APR) </a:t>
            </a:r>
          </a:p>
          <a:p>
            <a:r>
              <a:rPr lang="en-US" dirty="0" smtClean="0"/>
              <a:t>$20 origination fee</a:t>
            </a:r>
          </a:p>
          <a:p>
            <a:r>
              <a:rPr lang="en-US" dirty="0" smtClean="0"/>
              <a:t>Relaxed underwriting </a:t>
            </a:r>
          </a:p>
          <a:p>
            <a:r>
              <a:rPr lang="en-US" dirty="0" smtClean="0"/>
              <a:t>No collateral</a:t>
            </a:r>
          </a:p>
          <a:p>
            <a:r>
              <a:rPr lang="en-US" dirty="0" smtClean="0"/>
              <a:t>No Prepayment Penalties</a:t>
            </a:r>
          </a:p>
          <a:p>
            <a:r>
              <a:rPr lang="en-US" dirty="0" smtClean="0"/>
              <a:t>Reports to Credit Bureaus</a:t>
            </a:r>
          </a:p>
          <a:p>
            <a:r>
              <a:rPr lang="en-US" dirty="0" smtClean="0"/>
              <a:t>Repayments $23.38/week or $94/month</a:t>
            </a:r>
          </a:p>
          <a:p>
            <a:pPr marL="0" indent="0">
              <a:buNone/>
            </a:pPr>
            <a:endParaRPr lang="en-US" dirty="0" smtClean="0"/>
          </a:p>
          <a:p>
            <a:endParaRPr lang="en-US" dirty="0" smtClean="0"/>
          </a:p>
          <a:p>
            <a:endParaRPr lang="en-US" dirty="0" smtClean="0"/>
          </a:p>
          <a:p>
            <a:endParaRPr lang="en-US" dirty="0" smtClean="0"/>
          </a:p>
          <a:p>
            <a:endParaRPr lang="en-US" dirty="0" smtClean="0"/>
          </a:p>
          <a:p>
            <a:pPr marL="0" indent="0">
              <a:buNone/>
            </a:pPr>
            <a:endParaRPr lang="en-US" dirty="0"/>
          </a:p>
        </p:txBody>
      </p:sp>
    </p:spTree>
    <p:extLst>
      <p:ext uri="{BB962C8B-B14F-4D97-AF65-F5344CB8AC3E}">
        <p14:creationId xmlns:p14="http://schemas.microsoft.com/office/powerpoint/2010/main" val="657961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33400" y="350838"/>
            <a:ext cx="8229600" cy="868362"/>
          </a:xfrm>
          <a:solidFill>
            <a:schemeClr val="accent3"/>
          </a:solidFill>
          <a:ln>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style>
          <a:lnRef idx="0">
            <a:schemeClr val="accent1"/>
          </a:lnRef>
          <a:fillRef idx="3">
            <a:schemeClr val="accent1"/>
          </a:fillRef>
          <a:effectRef idx="3">
            <a:schemeClr val="accent1"/>
          </a:effectRef>
          <a:fontRef idx="minor">
            <a:schemeClr val="lt1"/>
          </a:fontRef>
        </p:style>
        <p:txBody>
          <a:bodyPr rtlCol="0">
            <a:normAutofit/>
          </a:bodyPr>
          <a:lstStyle/>
          <a:p>
            <a:pPr eaLnBrk="1" fontAlgn="auto" hangingPunct="1">
              <a:spcAft>
                <a:spcPts val="0"/>
              </a:spcAft>
              <a:defRPr/>
            </a:pPr>
            <a:r>
              <a:rPr lang="en-US" sz="3600" b="1" u="sng" dirty="0" smtClean="0">
                <a:solidFill>
                  <a:schemeClr val="tx1"/>
                </a:solidFill>
              </a:rPr>
              <a:t>Small Dollar Loans Comparison</a:t>
            </a:r>
            <a:endParaRPr lang="en-US" sz="3600" b="1" u="sng" dirty="0">
              <a:solidFill>
                <a:schemeClr val="tx1"/>
              </a:solidFill>
            </a:endParaRPr>
          </a:p>
        </p:txBody>
      </p:sp>
      <p:graphicFrame>
        <p:nvGraphicFramePr>
          <p:cNvPr id="11" name="Content Placeholder 10"/>
          <p:cNvGraphicFramePr>
            <a:graphicFrameLocks noGrp="1"/>
          </p:cNvGraphicFramePr>
          <p:nvPr>
            <p:ph sz="half" idx="2"/>
            <p:extLst>
              <p:ext uri="{D42A27DB-BD31-4B8C-83A1-F6EECF244321}">
                <p14:modId xmlns:p14="http://schemas.microsoft.com/office/powerpoint/2010/main" val="3546730074"/>
              </p:ext>
            </p:extLst>
          </p:nvPr>
        </p:nvGraphicFramePr>
        <p:xfrm>
          <a:off x="533400" y="1371600"/>
          <a:ext cx="8153400" cy="4953000"/>
        </p:xfrm>
        <a:graphic>
          <a:graphicData uri="http://schemas.openxmlformats.org/drawingml/2006/table">
            <a:tbl>
              <a:tblPr firstRow="1" bandRow="1">
                <a:effectLst>
                  <a:innerShdw blurRad="63500" dist="50800" dir="8100000">
                    <a:prstClr val="black">
                      <a:alpha val="50000"/>
                    </a:prstClr>
                  </a:innerShdw>
                </a:effectLst>
                <a:tableStyleId>{5C22544A-7EE6-4342-B048-85BDC9FD1C3A}</a:tableStyleId>
              </a:tblPr>
              <a:tblGrid>
                <a:gridCol w="3581400"/>
                <a:gridCol w="1854200"/>
                <a:gridCol w="2717800"/>
              </a:tblGrid>
              <a:tr h="762000">
                <a:tc>
                  <a:txBody>
                    <a:bodyPr/>
                    <a:lstStyle/>
                    <a:p>
                      <a:endParaRPr lang="en-US" sz="1800" dirty="0"/>
                    </a:p>
                  </a:txBody>
                  <a:tcPr/>
                </a:tc>
                <a:tc>
                  <a:txBody>
                    <a:bodyPr/>
                    <a:lstStyle/>
                    <a:p>
                      <a:pPr algn="ctr"/>
                      <a:r>
                        <a:rPr lang="en-US" sz="1800" dirty="0" smtClean="0"/>
                        <a:t>Affordable Small Dollar Loan</a:t>
                      </a:r>
                      <a:endParaRPr lang="en-US" sz="1800" dirty="0"/>
                    </a:p>
                  </a:txBody>
                  <a:tcPr anchor="ctr"/>
                </a:tc>
                <a:tc>
                  <a:txBody>
                    <a:bodyPr/>
                    <a:lstStyle/>
                    <a:p>
                      <a:pPr algn="ctr"/>
                      <a:r>
                        <a:rPr lang="en-US" sz="1800" dirty="0" smtClean="0"/>
                        <a:t>Payday Loans</a:t>
                      </a:r>
                      <a:endParaRPr lang="en-US" sz="1800" dirty="0"/>
                    </a:p>
                  </a:txBody>
                  <a:tcPr anchor="ctr"/>
                </a:tc>
              </a:tr>
              <a:tr h="400050">
                <a:tc>
                  <a:txBody>
                    <a:bodyPr/>
                    <a:lstStyle/>
                    <a:p>
                      <a:r>
                        <a:rPr lang="en-US" sz="2000" dirty="0" smtClean="0"/>
                        <a:t>Loan Amount</a:t>
                      </a:r>
                      <a:endParaRPr lang="en-US" sz="2000" dirty="0"/>
                    </a:p>
                  </a:txBody>
                  <a:tcPr/>
                </a:tc>
                <a:tc>
                  <a:txBody>
                    <a:bodyPr/>
                    <a:lstStyle/>
                    <a:p>
                      <a:r>
                        <a:rPr lang="en-US" sz="1800" dirty="0" smtClean="0"/>
                        <a:t>$1,000</a:t>
                      </a:r>
                      <a:endParaRPr lang="en-US" sz="1800" dirty="0"/>
                    </a:p>
                  </a:txBody>
                  <a:tcPr/>
                </a:tc>
                <a:tc>
                  <a:txBody>
                    <a:bodyPr/>
                    <a:lstStyle/>
                    <a:p>
                      <a:r>
                        <a:rPr lang="en-US" sz="1800" dirty="0" smtClean="0"/>
                        <a:t>$1,000</a:t>
                      </a:r>
                      <a:endParaRPr lang="en-US" sz="1800" dirty="0"/>
                    </a:p>
                  </a:txBody>
                  <a:tcPr/>
                </a:tc>
              </a:tr>
              <a:tr h="438150">
                <a:tc>
                  <a:txBody>
                    <a:bodyPr/>
                    <a:lstStyle/>
                    <a:p>
                      <a:r>
                        <a:rPr lang="en-US" sz="2000" dirty="0" smtClean="0"/>
                        <a:t>Administrative Fee</a:t>
                      </a:r>
                      <a:endParaRPr lang="en-US" sz="2000" dirty="0"/>
                    </a:p>
                  </a:txBody>
                  <a:tcPr/>
                </a:tc>
                <a:tc>
                  <a:txBody>
                    <a:bodyPr/>
                    <a:lstStyle/>
                    <a:p>
                      <a:r>
                        <a:rPr lang="en-US" sz="1800" dirty="0" smtClean="0"/>
                        <a:t>$20</a:t>
                      </a:r>
                      <a:endParaRPr lang="en-US" sz="1800" dirty="0"/>
                    </a:p>
                  </a:txBody>
                  <a:tcPr/>
                </a:tc>
                <a:tc>
                  <a:txBody>
                    <a:bodyPr/>
                    <a:lstStyle/>
                    <a:p>
                      <a:r>
                        <a:rPr lang="en-US" sz="1800" dirty="0" smtClean="0"/>
                        <a:t>$0</a:t>
                      </a:r>
                      <a:endParaRPr lang="en-US" sz="1800" dirty="0"/>
                    </a:p>
                  </a:txBody>
                  <a:tcPr/>
                </a:tc>
              </a:tr>
              <a:tr h="381000">
                <a:tc>
                  <a:txBody>
                    <a:bodyPr/>
                    <a:lstStyle/>
                    <a:p>
                      <a:r>
                        <a:rPr lang="en-US" sz="2000" dirty="0" smtClean="0"/>
                        <a:t>Term</a:t>
                      </a:r>
                      <a:endParaRPr lang="en-US" sz="2000" dirty="0"/>
                    </a:p>
                  </a:txBody>
                  <a:tcPr/>
                </a:tc>
                <a:tc>
                  <a:txBody>
                    <a:bodyPr/>
                    <a:lstStyle/>
                    <a:p>
                      <a:r>
                        <a:rPr lang="en-US" sz="1800" dirty="0" smtClean="0"/>
                        <a:t>12 months</a:t>
                      </a:r>
                      <a:endParaRPr lang="en-US" sz="1800" dirty="0"/>
                    </a:p>
                  </a:txBody>
                  <a:tcPr/>
                </a:tc>
                <a:tc>
                  <a:txBody>
                    <a:bodyPr/>
                    <a:lstStyle/>
                    <a:p>
                      <a:r>
                        <a:rPr lang="en-US" sz="1800" dirty="0" smtClean="0"/>
                        <a:t>14 to 30 days</a:t>
                      </a:r>
                      <a:endParaRPr lang="en-US" sz="1800" dirty="0"/>
                    </a:p>
                  </a:txBody>
                  <a:tcPr/>
                </a:tc>
              </a:tr>
              <a:tr h="400050">
                <a:tc>
                  <a:txBody>
                    <a:bodyPr/>
                    <a:lstStyle/>
                    <a:p>
                      <a:r>
                        <a:rPr lang="en-US" sz="2000" dirty="0" smtClean="0"/>
                        <a:t>Interest Rate</a:t>
                      </a:r>
                      <a:endParaRPr lang="en-US" sz="2000" dirty="0"/>
                    </a:p>
                  </a:txBody>
                  <a:tcPr/>
                </a:tc>
                <a:tc>
                  <a:txBody>
                    <a:bodyPr/>
                    <a:lstStyle/>
                    <a:p>
                      <a:r>
                        <a:rPr lang="en-US" sz="1800" dirty="0" smtClean="0"/>
                        <a:t>18%</a:t>
                      </a:r>
                      <a:endParaRPr lang="en-US" sz="1800" dirty="0"/>
                    </a:p>
                  </a:txBody>
                  <a:tcPr/>
                </a:tc>
                <a:tc>
                  <a:txBody>
                    <a:bodyPr/>
                    <a:lstStyle/>
                    <a:p>
                      <a:r>
                        <a:rPr lang="en-US" sz="1800" dirty="0" smtClean="0"/>
                        <a:t>n/a</a:t>
                      </a:r>
                      <a:endParaRPr lang="en-US" sz="1800" dirty="0"/>
                    </a:p>
                  </a:txBody>
                  <a:tcPr/>
                </a:tc>
              </a:tr>
              <a:tr h="422910">
                <a:tc>
                  <a:txBody>
                    <a:bodyPr/>
                    <a:lstStyle/>
                    <a:p>
                      <a:r>
                        <a:rPr lang="en-US" sz="2000" dirty="0" smtClean="0"/>
                        <a:t>Financial Fee</a:t>
                      </a:r>
                      <a:endParaRPr lang="en-US" sz="2000" dirty="0"/>
                    </a:p>
                  </a:txBody>
                  <a:tcPr/>
                </a:tc>
                <a:tc>
                  <a:txBody>
                    <a:bodyPr/>
                    <a:lstStyle/>
                    <a:p>
                      <a:r>
                        <a:rPr lang="en-US" sz="1800" dirty="0" smtClean="0"/>
                        <a:t>n/a</a:t>
                      </a:r>
                      <a:endParaRPr lang="en-US" sz="1800" dirty="0"/>
                    </a:p>
                  </a:txBody>
                  <a:tcPr/>
                </a:tc>
                <a:tc>
                  <a:txBody>
                    <a:bodyPr/>
                    <a:lstStyle/>
                    <a:p>
                      <a:r>
                        <a:rPr lang="en-US" sz="1800" dirty="0" smtClean="0"/>
                        <a:t>$300 * / $600**</a:t>
                      </a:r>
                      <a:endParaRPr lang="en-US" sz="1800" dirty="0"/>
                    </a:p>
                  </a:txBody>
                  <a:tcPr/>
                </a:tc>
              </a:tr>
              <a:tr h="381000">
                <a:tc>
                  <a:txBody>
                    <a:bodyPr/>
                    <a:lstStyle/>
                    <a:p>
                      <a:r>
                        <a:rPr lang="en-US" sz="2000" dirty="0" smtClean="0"/>
                        <a:t>Total Interest/Fees</a:t>
                      </a:r>
                      <a:endParaRPr lang="en-US" sz="2000" dirty="0"/>
                    </a:p>
                  </a:txBody>
                  <a:tcPr/>
                </a:tc>
                <a:tc>
                  <a:txBody>
                    <a:bodyPr/>
                    <a:lstStyle/>
                    <a:p>
                      <a:r>
                        <a:rPr lang="en-US" sz="1800" dirty="0" smtClean="0"/>
                        <a:t>$122.16</a:t>
                      </a:r>
                      <a:endParaRPr lang="en-US" sz="1800" dirty="0"/>
                    </a:p>
                  </a:txBody>
                  <a:tcPr/>
                </a:tc>
                <a:tc>
                  <a:txBody>
                    <a:bodyPr/>
                    <a:lstStyle/>
                    <a:p>
                      <a:r>
                        <a:rPr lang="en-US" sz="1800" dirty="0" smtClean="0"/>
                        <a:t>$900</a:t>
                      </a:r>
                      <a:endParaRPr lang="en-US" sz="1800" dirty="0"/>
                    </a:p>
                  </a:txBody>
                  <a:tcPr/>
                </a:tc>
              </a:tr>
              <a:tr h="441960">
                <a:tc>
                  <a:txBody>
                    <a:bodyPr/>
                    <a:lstStyle/>
                    <a:p>
                      <a:r>
                        <a:rPr lang="en-US" sz="2000" dirty="0" smtClean="0"/>
                        <a:t>Annual Percentage Rate</a:t>
                      </a:r>
                      <a:endParaRPr lang="en-US" sz="2000" dirty="0"/>
                    </a:p>
                  </a:txBody>
                  <a:tcPr/>
                </a:tc>
                <a:tc>
                  <a:txBody>
                    <a:bodyPr/>
                    <a:lstStyle/>
                    <a:p>
                      <a:r>
                        <a:rPr lang="en-US" sz="1800" dirty="0" smtClean="0"/>
                        <a:t>21.8321%</a:t>
                      </a:r>
                      <a:endParaRPr lang="en-US" sz="1800" dirty="0"/>
                    </a:p>
                  </a:txBody>
                  <a:tcPr/>
                </a:tc>
                <a:tc>
                  <a:txBody>
                    <a:bodyPr/>
                    <a:lstStyle/>
                    <a:p>
                      <a:r>
                        <a:rPr lang="en-US" sz="1800" dirty="0" smtClean="0"/>
                        <a:t>782.14%</a:t>
                      </a:r>
                      <a:endParaRPr lang="en-US" sz="1800" dirty="0"/>
                    </a:p>
                  </a:txBody>
                  <a:tcPr/>
                </a:tc>
              </a:tr>
              <a:tr h="457200">
                <a:tc>
                  <a:txBody>
                    <a:bodyPr/>
                    <a:lstStyle/>
                    <a:p>
                      <a:r>
                        <a:rPr lang="en-US" sz="2000" dirty="0" smtClean="0"/>
                        <a:t>Monthly Payment</a:t>
                      </a:r>
                      <a:endParaRPr lang="en-US" sz="2000" dirty="0"/>
                    </a:p>
                  </a:txBody>
                  <a:tcPr/>
                </a:tc>
                <a:tc>
                  <a:txBody>
                    <a:bodyPr/>
                    <a:lstStyle/>
                    <a:p>
                      <a:r>
                        <a:rPr lang="en-US" sz="1800" dirty="0" smtClean="0"/>
                        <a:t>$93.51</a:t>
                      </a:r>
                      <a:endParaRPr lang="en-US" sz="1800" dirty="0"/>
                    </a:p>
                  </a:txBody>
                  <a:tcPr/>
                </a:tc>
                <a:tc>
                  <a:txBody>
                    <a:bodyPr/>
                    <a:lstStyle/>
                    <a:p>
                      <a:r>
                        <a:rPr lang="en-US" sz="1800" dirty="0" smtClean="0"/>
                        <a:t>$1,300</a:t>
                      </a:r>
                      <a:r>
                        <a:rPr lang="en-US" sz="1800" baseline="0" dirty="0" smtClean="0"/>
                        <a:t> </a:t>
                      </a:r>
                      <a:r>
                        <a:rPr lang="en-US" sz="1400" baseline="0" dirty="0" smtClean="0"/>
                        <a:t>due in 14 days</a:t>
                      </a:r>
                      <a:endParaRPr lang="en-US" sz="1400" dirty="0"/>
                    </a:p>
                  </a:txBody>
                  <a:tcPr/>
                </a:tc>
              </a:tr>
              <a:tr h="838200">
                <a:tc gridSpan="3">
                  <a:txBody>
                    <a:bodyPr/>
                    <a:lstStyle/>
                    <a:p>
                      <a:r>
                        <a:rPr lang="en-US" sz="1600" dirty="0" smtClean="0"/>
                        <a:t>*1</a:t>
                      </a:r>
                      <a:r>
                        <a:rPr lang="en-US" sz="1600" baseline="30000" dirty="0" smtClean="0"/>
                        <a:t>st</a:t>
                      </a:r>
                      <a:r>
                        <a:rPr lang="en-US" sz="1600" dirty="0" smtClean="0"/>
                        <a:t> 14 day</a:t>
                      </a:r>
                      <a:r>
                        <a:rPr lang="en-US" sz="1600" baseline="0" dirty="0" smtClean="0"/>
                        <a:t> fee is $300, if renewed an additional $300 fee is required.  </a:t>
                      </a:r>
                    </a:p>
                    <a:p>
                      <a:r>
                        <a:rPr lang="en-US" sz="1600" baseline="0" dirty="0" smtClean="0"/>
                        <a:t>**If loan is extended (as indicated by research) two times.</a:t>
                      </a:r>
                      <a:endParaRPr lang="en-US" sz="1600" dirty="0"/>
                    </a:p>
                  </a:txBody>
                  <a:tcPr/>
                </a:tc>
                <a:tc hMerge="1">
                  <a:txBody>
                    <a:bodyPr/>
                    <a:lstStyle/>
                    <a:p>
                      <a:endParaRPr lang="en-US" dirty="0"/>
                    </a:p>
                  </a:txBody>
                  <a:tcPr/>
                </a:tc>
                <a:tc hMerge="1">
                  <a:txBody>
                    <a:bodyPr/>
                    <a:lstStyle/>
                    <a:p>
                      <a:endParaRPr lang="en-US" dirty="0"/>
                    </a:p>
                  </a:txBody>
                  <a:tcPr/>
                </a:tc>
              </a:tr>
            </a:tbl>
          </a:graphicData>
        </a:graphic>
      </p:graphicFrame>
      <p:pic>
        <p:nvPicPr>
          <p:cNvPr id="21511" name="Picture 2" descr="C:\Users\ewoodfin\AppData\Local\Temp\Temporary Internet Files\Content.IE5\W9C2WBLV\MP90034196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365250"/>
            <a:ext cx="25146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408628"/>
      </p:ext>
    </p:extLst>
  </p:cSld>
  <p:clrMapOvr>
    <a:masterClrMapping/>
  </p:clrMapOvr>
  <p:transition>
    <p:strips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style>
          <a:lnRef idx="0">
            <a:schemeClr val="accent3"/>
          </a:lnRef>
          <a:fillRef idx="3">
            <a:schemeClr val="accent3"/>
          </a:fillRef>
          <a:effectRef idx="3">
            <a:schemeClr val="accent3"/>
          </a:effectRef>
          <a:fontRef idx="minor">
            <a:schemeClr val="lt1"/>
          </a:fontRef>
        </p:style>
        <p:txBody>
          <a:bodyPr rtlCol="0">
            <a:normAutofit/>
          </a:bodyPr>
          <a:lstStyle/>
          <a:p>
            <a:pPr eaLnBrk="1" fontAlgn="auto" hangingPunct="1">
              <a:spcAft>
                <a:spcPts val="0"/>
              </a:spcAft>
              <a:defRPr/>
            </a:pPr>
            <a:r>
              <a:rPr lang="en-US" sz="3600" b="1" u="sng" dirty="0" smtClean="0">
                <a:solidFill>
                  <a:schemeClr val="tx1"/>
                </a:solidFill>
              </a:rPr>
              <a:t>Who We Are</a:t>
            </a:r>
            <a:endParaRPr lang="en-US" sz="3600" b="1" u="sng" dirty="0">
              <a:solidFill>
                <a:schemeClr val="tx1"/>
              </a:solidFill>
            </a:endParaRPr>
          </a:p>
        </p:txBody>
      </p:sp>
      <p:pic>
        <p:nvPicPr>
          <p:cNvPr id="6" name="Picture Placeholder 9" descr="RGV Multibank Logo.jpg"/>
          <p:cNvPicPr>
            <a:picLocks noChangeAspect="1"/>
          </p:cNvPicPr>
          <p:nvPr/>
        </p:nvPicPr>
        <p:blipFill>
          <a:blip r:embed="rId3" cstate="print"/>
          <a:stretch>
            <a:fillRect/>
          </a:stretch>
        </p:blipFill>
        <p:spPr>
          <a:xfrm>
            <a:off x="2438400" y="2057400"/>
            <a:ext cx="4419600" cy="2362200"/>
          </a:xfrm>
          <a:prstGeom prst="rect">
            <a:avLst/>
          </a:prstGeo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Content Placeholder 3"/>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946151" y="4953000"/>
            <a:ext cx="7251700" cy="1371600"/>
          </a:xfrm>
        </p:spPr>
      </p:pic>
    </p:spTree>
    <p:extLst>
      <p:ext uri="{BB962C8B-B14F-4D97-AF65-F5344CB8AC3E}">
        <p14:creationId xmlns:p14="http://schemas.microsoft.com/office/powerpoint/2010/main" val="10458353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descr="RGV Multibank Logo.jpg"/>
          <p:cNvPicPr>
            <a:picLocks noGrp="1" noChangeAspect="1"/>
          </p:cNvPicPr>
          <p:nvPr>
            <p:ph type="pic" idx="1"/>
          </p:nvPr>
        </p:nvPicPr>
        <p:blipFill>
          <a:blip r:embed="rId3" cstate="print"/>
          <a:stretch>
            <a:fillRect/>
          </a:stretch>
        </p:blipFill>
        <p:spPr>
          <a:xfrm>
            <a:off x="381000" y="304800"/>
            <a:ext cx="3505200" cy="1752600"/>
          </a:xfr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Subtitle 2"/>
          <p:cNvSpPr txBox="1">
            <a:spLocks/>
          </p:cNvSpPr>
          <p:nvPr/>
        </p:nvSpPr>
        <p:spPr>
          <a:xfrm>
            <a:off x="381000" y="2133600"/>
            <a:ext cx="8458200" cy="4191000"/>
          </a:xfrm>
          <a:prstGeom prst="rect">
            <a:avLst/>
          </a:prstGeom>
          <a:solidFill>
            <a:schemeClr val="bg1"/>
          </a:solidFill>
        </p:spPr>
        <p:style>
          <a:lnRef idx="0">
            <a:schemeClr val="accent3"/>
          </a:lnRef>
          <a:fillRef idx="3">
            <a:schemeClr val="accent3"/>
          </a:fillRef>
          <a:effectRef idx="3">
            <a:schemeClr val="accent3"/>
          </a:effectRef>
          <a:fontRef idx="minor">
            <a:schemeClr val="lt1"/>
          </a:fontRef>
        </p:style>
        <p:txBody>
          <a:bodyPr anchor="ctr" anchorCtr="1"/>
          <a:lstStyle/>
          <a:p>
            <a:pPr fontAlgn="auto">
              <a:spcBef>
                <a:spcPct val="20000"/>
              </a:spcBef>
              <a:spcAft>
                <a:spcPts val="0"/>
              </a:spcAft>
              <a:buFont typeface="Arial" pitchFamily="34" charset="0"/>
              <a:buNone/>
              <a:defRPr/>
            </a:pPr>
            <a:r>
              <a:rPr lang="en-US" sz="3600" b="1" dirty="0">
                <a:ln w="1905"/>
                <a:solidFill>
                  <a:schemeClr val="tx1"/>
                </a:solidFill>
                <a:effectLst>
                  <a:innerShdw blurRad="69850" dist="43180" dir="5400000">
                    <a:srgbClr val="000000">
                      <a:alpha val="65000"/>
                    </a:srgbClr>
                  </a:innerShdw>
                </a:effectLst>
                <a:latin typeface="+mj-lt"/>
                <a:cs typeface="Arial" panose="020B0604020202020204" pitchFamily="34" charset="0"/>
              </a:rPr>
              <a:t>The Community Loan Center is a subsidiary of the Rio Grande Valley </a:t>
            </a:r>
            <a:r>
              <a:rPr lang="en-US" sz="3600" b="1" dirty="0" smtClean="0">
                <a:ln w="1905"/>
                <a:solidFill>
                  <a:schemeClr val="tx1"/>
                </a:solidFill>
                <a:effectLst>
                  <a:innerShdw blurRad="69850" dist="43180" dir="5400000">
                    <a:srgbClr val="000000">
                      <a:alpha val="65000"/>
                    </a:srgbClr>
                  </a:innerShdw>
                </a:effectLst>
                <a:latin typeface="+mj-lt"/>
                <a:cs typeface="Arial" panose="020B0604020202020204" pitchFamily="34" charset="0"/>
              </a:rPr>
              <a:t>Multibank CDFI </a:t>
            </a:r>
            <a:r>
              <a:rPr lang="en-US" sz="3600" b="1" dirty="0">
                <a:ln w="1905"/>
                <a:solidFill>
                  <a:schemeClr val="tx1"/>
                </a:solidFill>
                <a:effectLst>
                  <a:innerShdw blurRad="69850" dist="43180" dir="5400000">
                    <a:srgbClr val="000000">
                      <a:alpha val="65000"/>
                    </a:srgbClr>
                  </a:innerShdw>
                </a:effectLst>
                <a:latin typeface="+mj-lt"/>
                <a:cs typeface="Arial" panose="020B0604020202020204" pitchFamily="34" charset="0"/>
              </a:rPr>
              <a:t>(RGVMB).  RGVMB was founded in 1995 by local investor stockholder banks.</a:t>
            </a:r>
            <a:endParaRPr lang="en-US" sz="4400" b="1" dirty="0">
              <a:ln w="1905"/>
              <a:solidFill>
                <a:schemeClr val="tx1"/>
              </a:solidFill>
              <a:effectLst>
                <a:innerShdw blurRad="69850" dist="43180" dir="5400000">
                  <a:srgbClr val="000000">
                    <a:alpha val="65000"/>
                  </a:srgbClr>
                </a:innerShdw>
              </a:effectLst>
              <a:latin typeface="+mj-lt"/>
              <a:cs typeface="Arial" panose="020B0604020202020204" pitchFamily="34" charset="0"/>
            </a:endParaRPr>
          </a:p>
        </p:txBody>
      </p:sp>
    </p:spTree>
    <p:extLst>
      <p:ext uri="{BB962C8B-B14F-4D97-AF65-F5344CB8AC3E}">
        <p14:creationId xmlns:p14="http://schemas.microsoft.com/office/powerpoint/2010/main" val="42163070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28600"/>
            <a:ext cx="8229600" cy="1447800"/>
          </a:xfrm>
        </p:spPr>
      </p:pic>
      <p:sp>
        <p:nvSpPr>
          <p:cNvPr id="5" name="TextBox 4"/>
          <p:cNvSpPr txBox="1"/>
          <p:nvPr/>
        </p:nvSpPr>
        <p:spPr>
          <a:xfrm>
            <a:off x="419100" y="1981200"/>
            <a:ext cx="8153400" cy="4801314"/>
          </a:xfrm>
          <a:prstGeom prst="rect">
            <a:avLst/>
          </a:prstGeom>
          <a:noFill/>
        </p:spPr>
        <p:txBody>
          <a:bodyPr wrap="square" rtlCol="0">
            <a:spAutoFit/>
          </a:bodyPr>
          <a:lstStyle/>
          <a:p>
            <a:r>
              <a:rPr lang="en-US" sz="2400" dirty="0"/>
              <a:t>Texas Community Capital (TCC)  is a 501(c)(3) non-profit organization that </a:t>
            </a:r>
            <a:r>
              <a:rPr lang="en-US" sz="2400" dirty="0" smtClean="0"/>
              <a:t>provides </a:t>
            </a:r>
            <a:r>
              <a:rPr lang="en-US" sz="2400" dirty="0"/>
              <a:t>loan and investment products, development services, and other related activities to Community Development Financial Institutions (CDFIs), community-based non-profit organizations and similar organizations, and to the low-to-moderate income households they serve.  </a:t>
            </a:r>
            <a:endParaRPr lang="en-US" sz="2400" dirty="0" smtClean="0"/>
          </a:p>
          <a:p>
            <a:endParaRPr lang="en-US" sz="2400" dirty="0"/>
          </a:p>
          <a:p>
            <a:r>
              <a:rPr lang="en-US" sz="2400" dirty="0" smtClean="0"/>
              <a:t>The </a:t>
            </a:r>
            <a:r>
              <a:rPr lang="en-US" sz="2400" dirty="0"/>
              <a:t>mission of TCC is to provide specialized loan and investment products and services that promote economic and community development in under-served Texas communities to enhance the quality of life of low-to-moderate income persons.</a:t>
            </a:r>
          </a:p>
          <a:p>
            <a:endParaRPr lang="en-US" dirty="0"/>
          </a:p>
        </p:txBody>
      </p:sp>
    </p:spTree>
    <p:extLst>
      <p:ext uri="{BB962C8B-B14F-4D97-AF65-F5344CB8AC3E}">
        <p14:creationId xmlns:p14="http://schemas.microsoft.com/office/powerpoint/2010/main" val="4041688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u="sng" dirty="0" smtClean="0"/>
              <a:t>What We Do</a:t>
            </a:r>
            <a:endParaRPr lang="en-US" u="sng" dirty="0"/>
          </a:p>
        </p:txBody>
      </p:sp>
      <p:sp>
        <p:nvSpPr>
          <p:cNvPr id="3" name="Content Placeholder 2"/>
          <p:cNvSpPr>
            <a:spLocks noGrp="1"/>
          </p:cNvSpPr>
          <p:nvPr>
            <p:ph idx="1"/>
          </p:nvPr>
        </p:nvSpPr>
        <p:spPr/>
        <p:txBody>
          <a:bodyPr>
            <a:normAutofit fontScale="77500" lnSpcReduction="20000"/>
          </a:bodyPr>
          <a:lstStyle/>
          <a:p>
            <a:r>
              <a:rPr lang="en-US" dirty="0" smtClean="0"/>
              <a:t>Rio Grande Valley CLC</a:t>
            </a:r>
          </a:p>
          <a:p>
            <a:pPr lvl="1"/>
            <a:r>
              <a:rPr lang="en-US" dirty="0" smtClean="0"/>
              <a:t>Contracted to Originate and Service All Loans</a:t>
            </a:r>
          </a:p>
          <a:p>
            <a:pPr lvl="1"/>
            <a:r>
              <a:rPr lang="en-US" dirty="0" smtClean="0"/>
              <a:t>Developing Software and Intellectual Property</a:t>
            </a:r>
          </a:p>
          <a:p>
            <a:r>
              <a:rPr lang="en-US" dirty="0" smtClean="0"/>
              <a:t>Texas Community Capital</a:t>
            </a:r>
          </a:p>
          <a:p>
            <a:pPr lvl="1"/>
            <a:r>
              <a:rPr lang="en-US" dirty="0" smtClean="0"/>
              <a:t>Sublicenses Software and IP to Local CLC Lenders</a:t>
            </a:r>
          </a:p>
          <a:p>
            <a:pPr lvl="1"/>
            <a:r>
              <a:rPr lang="en-US" dirty="0" smtClean="0"/>
              <a:t>Recruit New Local Lenders Into CLC Program</a:t>
            </a:r>
          </a:p>
          <a:p>
            <a:pPr lvl="1"/>
            <a:r>
              <a:rPr lang="en-US" dirty="0" smtClean="0"/>
              <a:t>Create Intellectual Property, including Marketing Materials, Co-Branding, and Program Guidelines</a:t>
            </a:r>
          </a:p>
          <a:p>
            <a:pPr lvl="1"/>
            <a:r>
              <a:rPr lang="en-US" dirty="0" smtClean="0"/>
              <a:t>Also a Licensed Lender in Balance of State Areas</a:t>
            </a:r>
          </a:p>
          <a:p>
            <a:r>
              <a:rPr lang="en-US" dirty="0" smtClean="0"/>
              <a:t>Local CLC Lenders</a:t>
            </a:r>
          </a:p>
          <a:p>
            <a:pPr lvl="1"/>
            <a:r>
              <a:rPr lang="en-US" dirty="0" smtClean="0"/>
              <a:t>Recruit Employers to Participate in Program</a:t>
            </a:r>
          </a:p>
          <a:p>
            <a:pPr lvl="1"/>
            <a:r>
              <a:rPr lang="en-US" dirty="0" smtClean="0"/>
              <a:t>Raise Loan Capital to Fund the Loans</a:t>
            </a:r>
          </a:p>
          <a:p>
            <a:pPr lvl="1"/>
            <a:r>
              <a:rPr lang="en-US" dirty="0" smtClean="0"/>
              <a:t>Become a Licensed Lender via Texas OCCC</a:t>
            </a:r>
          </a:p>
          <a:p>
            <a:pPr lvl="1"/>
            <a:endParaRPr lang="en-US" dirty="0" smtClean="0"/>
          </a:p>
        </p:txBody>
      </p:sp>
    </p:spTree>
    <p:extLst>
      <p:ext uri="{BB962C8B-B14F-4D97-AF65-F5344CB8AC3E}">
        <p14:creationId xmlns:p14="http://schemas.microsoft.com/office/powerpoint/2010/main" val="22138902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1475083003"/>
              </p:ext>
            </p:extLst>
          </p:nvPr>
        </p:nvGraphicFramePr>
        <p:xfrm>
          <a:off x="1447800" y="336571"/>
          <a:ext cx="6400800" cy="6186809"/>
        </p:xfrm>
        <a:graphic>
          <a:graphicData uri="http://schemas.openxmlformats.org/presentationml/2006/ole">
            <mc:AlternateContent xmlns:mc="http://schemas.openxmlformats.org/markup-compatibility/2006">
              <mc:Choice xmlns:v="urn:schemas-microsoft-com:vml" Requires="v">
                <p:oleObj spid="_x0000_s2114" name="Document" r:id="rId4" imgW="6249631" imgH="7690588" progId="Word.Document.12">
                  <p:embed/>
                </p:oleObj>
              </mc:Choice>
              <mc:Fallback>
                <p:oleObj name="Document" r:id="rId4" imgW="6249631" imgH="7690588" progId="Word.Document.12">
                  <p:embed/>
                  <p:pic>
                    <p:nvPicPr>
                      <p:cNvPr id="0" name=""/>
                      <p:cNvPicPr/>
                      <p:nvPr/>
                    </p:nvPicPr>
                    <p:blipFill>
                      <a:blip r:embed="rId5"/>
                      <a:stretch>
                        <a:fillRect/>
                      </a:stretch>
                    </p:blipFill>
                    <p:spPr>
                      <a:xfrm>
                        <a:off x="1447800" y="336571"/>
                        <a:ext cx="6400800" cy="6186809"/>
                      </a:xfrm>
                      <a:prstGeom prst="rect">
                        <a:avLst/>
                      </a:prstGeom>
                    </p:spPr>
                  </p:pic>
                </p:oleObj>
              </mc:Fallback>
            </mc:AlternateContent>
          </a:graphicData>
        </a:graphic>
      </p:graphicFrame>
      <p:sp>
        <p:nvSpPr>
          <p:cNvPr id="3" name="TextBox 2"/>
          <p:cNvSpPr txBox="1"/>
          <p:nvPr/>
        </p:nvSpPr>
        <p:spPr>
          <a:xfrm>
            <a:off x="383232" y="443345"/>
            <a:ext cx="492443" cy="5638800"/>
          </a:xfrm>
          <a:prstGeom prst="rect">
            <a:avLst/>
          </a:prstGeom>
          <a:solidFill>
            <a:schemeClr val="accent3"/>
          </a:solidFill>
        </p:spPr>
        <p:txBody>
          <a:bodyPr vert="vert270" wrap="square" rtlCol="0">
            <a:spAutoFit/>
          </a:bodyPr>
          <a:lstStyle/>
          <a:p>
            <a:pPr algn="ctr"/>
            <a:r>
              <a:rPr lang="en-US" sz="2000" b="1" u="sng" dirty="0" smtClean="0">
                <a:solidFill>
                  <a:prstClr val="black"/>
                </a:solidFill>
              </a:rPr>
              <a:t>Texas Community Loan Center Relationships</a:t>
            </a:r>
            <a:endParaRPr lang="en-US" sz="2000" b="1" u="sng" dirty="0">
              <a:solidFill>
                <a:prstClr val="black"/>
              </a:solidFill>
            </a:endParaRPr>
          </a:p>
        </p:txBody>
      </p:sp>
    </p:spTree>
    <p:extLst>
      <p:ext uri="{BB962C8B-B14F-4D97-AF65-F5344CB8AC3E}">
        <p14:creationId xmlns:p14="http://schemas.microsoft.com/office/powerpoint/2010/main" val="15391982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b="1" u="sng" dirty="0" smtClean="0"/>
              <a:t>CLC Program Success</a:t>
            </a:r>
            <a:endParaRPr lang="en-US" b="1" u="sng" dirty="0"/>
          </a:p>
        </p:txBody>
      </p:sp>
      <p:sp>
        <p:nvSpPr>
          <p:cNvPr id="3" name="Content Placeholder 2"/>
          <p:cNvSpPr>
            <a:spLocks noGrp="1"/>
          </p:cNvSpPr>
          <p:nvPr>
            <p:ph idx="1"/>
          </p:nvPr>
        </p:nvSpPr>
        <p:spPr/>
        <p:txBody>
          <a:bodyPr>
            <a:normAutofit lnSpcReduction="10000"/>
          </a:bodyPr>
          <a:lstStyle/>
          <a:p>
            <a:pPr lvl="0"/>
            <a:r>
              <a:rPr lang="en-US" dirty="0"/>
              <a:t>792 Loans in first year of </a:t>
            </a:r>
            <a:r>
              <a:rPr lang="en-US" dirty="0" smtClean="0"/>
              <a:t>Operation in Brownsville</a:t>
            </a:r>
          </a:p>
          <a:p>
            <a:pPr lvl="1"/>
            <a:r>
              <a:rPr lang="en-US" dirty="0" smtClean="0"/>
              <a:t>Over </a:t>
            </a:r>
            <a:r>
              <a:rPr lang="en-US" dirty="0" smtClean="0"/>
              <a:t>5,500 </a:t>
            </a:r>
            <a:r>
              <a:rPr lang="en-US" dirty="0" smtClean="0"/>
              <a:t>loans to date</a:t>
            </a:r>
          </a:p>
          <a:p>
            <a:pPr lvl="1"/>
            <a:r>
              <a:rPr lang="en-US" dirty="0" smtClean="0"/>
              <a:t>Dallas, Houston, Laredo, Austin, &amp; Brazos Valley</a:t>
            </a:r>
          </a:p>
          <a:p>
            <a:pPr lvl="1"/>
            <a:r>
              <a:rPr lang="en-US" dirty="0" smtClean="0"/>
              <a:t>Next: Waco, San Antonio, El Paso, Your State</a:t>
            </a:r>
            <a:endParaRPr lang="en-US" dirty="0"/>
          </a:p>
          <a:p>
            <a:pPr lvl="0"/>
            <a:r>
              <a:rPr lang="en-US" dirty="0"/>
              <a:t>Active at </a:t>
            </a:r>
            <a:r>
              <a:rPr lang="en-US" dirty="0" smtClean="0"/>
              <a:t>68 </a:t>
            </a:r>
            <a:r>
              <a:rPr lang="en-US" dirty="0"/>
              <a:t>employers covering </a:t>
            </a:r>
            <a:r>
              <a:rPr lang="en-US" dirty="0" smtClean="0"/>
              <a:t>over </a:t>
            </a:r>
            <a:r>
              <a:rPr lang="en-US" dirty="0" smtClean="0"/>
              <a:t>29,000 </a:t>
            </a:r>
            <a:r>
              <a:rPr lang="en-US" dirty="0" smtClean="0"/>
              <a:t>employees</a:t>
            </a:r>
          </a:p>
          <a:p>
            <a:pPr lvl="0"/>
            <a:r>
              <a:rPr lang="en-US" dirty="0" smtClean="0"/>
              <a:t>3.5% Loan Loss</a:t>
            </a:r>
          </a:p>
          <a:p>
            <a:r>
              <a:rPr lang="en-US" dirty="0" smtClean="0"/>
              <a:t>Saved borrowers over $3 million</a:t>
            </a:r>
          </a:p>
          <a:p>
            <a:endParaRPr lang="en-US" dirty="0" smtClean="0"/>
          </a:p>
          <a:p>
            <a:endParaRPr lang="en-US" dirty="0"/>
          </a:p>
        </p:txBody>
      </p:sp>
    </p:spTree>
    <p:extLst>
      <p:ext uri="{BB962C8B-B14F-4D97-AF65-F5344CB8AC3E}">
        <p14:creationId xmlns:p14="http://schemas.microsoft.com/office/powerpoint/2010/main" val="7727922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normAutofit/>
          </a:bodyPr>
          <a:lstStyle/>
          <a:p>
            <a:r>
              <a:rPr lang="en-US" sz="3600" b="1" u="sng" dirty="0" smtClean="0"/>
              <a:t>Statewide Expansion</a:t>
            </a:r>
            <a:endParaRPr lang="en-US" sz="3600" b="1" u="sng" dirty="0"/>
          </a:p>
        </p:txBody>
      </p:sp>
      <p:sp>
        <p:nvSpPr>
          <p:cNvPr id="3" name="Content Placeholder 2"/>
          <p:cNvSpPr>
            <a:spLocks noGrp="1"/>
          </p:cNvSpPr>
          <p:nvPr>
            <p:ph idx="1"/>
          </p:nvPr>
        </p:nvSpPr>
        <p:spPr/>
        <p:txBody>
          <a:bodyPr>
            <a:normAutofit fontScale="92500" lnSpcReduction="20000"/>
          </a:bodyPr>
          <a:lstStyle/>
          <a:p>
            <a:pPr marL="457200" lvl="1" indent="0">
              <a:buNone/>
            </a:pPr>
            <a:r>
              <a:rPr lang="en-US" sz="3000" dirty="0" smtClean="0"/>
              <a:t>To date, we have CLC partners in the following areas:</a:t>
            </a:r>
          </a:p>
          <a:p>
            <a:pPr lvl="1">
              <a:buFont typeface="Arial" pitchFamily="34" charset="0"/>
              <a:buChar char="•"/>
            </a:pPr>
            <a:r>
              <a:rPr lang="en-US" sz="3000" dirty="0" smtClean="0"/>
              <a:t>Rio Grande Valley</a:t>
            </a:r>
          </a:p>
          <a:p>
            <a:pPr lvl="1">
              <a:buFont typeface="Arial" pitchFamily="34" charset="0"/>
              <a:buChar char="•"/>
            </a:pPr>
            <a:r>
              <a:rPr lang="en-US" sz="3000" dirty="0" smtClean="0"/>
              <a:t>Laredo</a:t>
            </a:r>
          </a:p>
          <a:p>
            <a:pPr lvl="1">
              <a:buFont typeface="Arial" pitchFamily="34" charset="0"/>
              <a:buChar char="•"/>
            </a:pPr>
            <a:r>
              <a:rPr lang="en-US" sz="3000" dirty="0" smtClean="0"/>
              <a:t>Houston</a:t>
            </a:r>
          </a:p>
          <a:p>
            <a:pPr lvl="1">
              <a:buFont typeface="Arial" pitchFamily="34" charset="0"/>
              <a:buChar char="•"/>
            </a:pPr>
            <a:r>
              <a:rPr lang="en-US" sz="3000" dirty="0" smtClean="0"/>
              <a:t>Austin</a:t>
            </a:r>
          </a:p>
          <a:p>
            <a:pPr lvl="1">
              <a:buFont typeface="Arial" pitchFamily="34" charset="0"/>
              <a:buChar char="•"/>
            </a:pPr>
            <a:r>
              <a:rPr lang="en-US" sz="3000" dirty="0" smtClean="0"/>
              <a:t>Dallas</a:t>
            </a:r>
          </a:p>
          <a:p>
            <a:pPr lvl="1">
              <a:buFont typeface="Arial" pitchFamily="34" charset="0"/>
              <a:buChar char="•"/>
            </a:pPr>
            <a:r>
              <a:rPr lang="en-US" sz="3000" dirty="0" smtClean="0"/>
              <a:t>Brazos Valley Council of Governments area</a:t>
            </a:r>
          </a:p>
          <a:p>
            <a:pPr lvl="1">
              <a:buFont typeface="Arial" pitchFamily="34" charset="0"/>
              <a:buChar char="•"/>
            </a:pPr>
            <a:r>
              <a:rPr lang="en-US" sz="3000" dirty="0" smtClean="0"/>
              <a:t>Discussions with Beaumont, Denton, Corpus Christi, Georgetown/Round Rock, and San Antonio</a:t>
            </a:r>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200" y="2141220"/>
            <a:ext cx="2438397" cy="2377440"/>
          </a:xfrm>
          <a:prstGeom prst="rect">
            <a:avLst/>
          </a:prstGeom>
        </p:spPr>
      </p:pic>
    </p:spTree>
    <p:extLst>
      <p:ext uri="{BB962C8B-B14F-4D97-AF65-F5344CB8AC3E}">
        <p14:creationId xmlns:p14="http://schemas.microsoft.com/office/powerpoint/2010/main" val="2931603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u="sng" dirty="0" smtClean="0"/>
              <a:t>System Structure</a:t>
            </a:r>
            <a:endParaRPr lang="en-US" u="sng" dirty="0"/>
          </a:p>
        </p:txBody>
      </p:sp>
      <p:sp>
        <p:nvSpPr>
          <p:cNvPr id="3" name="Content Placeholder 2"/>
          <p:cNvSpPr>
            <a:spLocks noGrp="1"/>
          </p:cNvSpPr>
          <p:nvPr>
            <p:ph idx="1"/>
          </p:nvPr>
        </p:nvSpPr>
        <p:spPr/>
        <p:txBody>
          <a:bodyPr/>
          <a:lstStyle/>
          <a:p>
            <a:r>
              <a:rPr lang="en-US" dirty="0" smtClean="0"/>
              <a:t>Online Application</a:t>
            </a:r>
          </a:p>
          <a:p>
            <a:r>
              <a:rPr lang="en-US" dirty="0" smtClean="0"/>
              <a:t>Employer Portal</a:t>
            </a:r>
          </a:p>
          <a:p>
            <a:r>
              <a:rPr lang="en-US" dirty="0" smtClean="0"/>
              <a:t>Financial Partner Admin Portal</a:t>
            </a:r>
          </a:p>
          <a:p>
            <a:r>
              <a:rPr lang="en-US" dirty="0" smtClean="0"/>
              <a:t>Administrative Portal</a:t>
            </a:r>
          </a:p>
          <a:p>
            <a:r>
              <a:rPr lang="en-US" dirty="0" smtClean="0"/>
              <a:t>Jobs and Processes Automated for Efficiency</a:t>
            </a:r>
            <a:endParaRPr lang="en-US" dirty="0"/>
          </a:p>
        </p:txBody>
      </p:sp>
    </p:spTree>
    <p:extLst>
      <p:ext uri="{BB962C8B-B14F-4D97-AF65-F5344CB8AC3E}">
        <p14:creationId xmlns:p14="http://schemas.microsoft.com/office/powerpoint/2010/main" val="23330765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014" y="0"/>
            <a:ext cx="7122186" cy="6676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60276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6928"/>
            <a:ext cx="5334000" cy="684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50311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descr="image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6" y="171450"/>
            <a:ext cx="8922029" cy="462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73443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image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199"/>
            <a:ext cx="8991600" cy="4021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3768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image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7"/>
            <a:ext cx="9220200" cy="4488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24207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7" descr="image0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4636"/>
            <a:ext cx="9144000" cy="6899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26169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normAutofit/>
          </a:bodyPr>
          <a:lstStyle/>
          <a:p>
            <a:r>
              <a:rPr lang="en-US" sz="3600" b="1" u="sng" dirty="0" smtClean="0"/>
              <a:t>Program Goals and Impacts</a:t>
            </a:r>
            <a:endParaRPr lang="en-US" sz="3600" b="1" u="sng" dirty="0"/>
          </a:p>
        </p:txBody>
      </p:sp>
      <p:sp>
        <p:nvSpPr>
          <p:cNvPr id="3" name="Content Placeholder 2"/>
          <p:cNvSpPr>
            <a:spLocks noGrp="1"/>
          </p:cNvSpPr>
          <p:nvPr>
            <p:ph idx="1"/>
          </p:nvPr>
        </p:nvSpPr>
        <p:spPr/>
        <p:txBody>
          <a:bodyPr>
            <a:normAutofit fontScale="92500" lnSpcReduction="10000"/>
          </a:bodyPr>
          <a:lstStyle/>
          <a:p>
            <a:r>
              <a:rPr lang="en-US" dirty="0"/>
              <a:t>Short Term: </a:t>
            </a:r>
            <a:r>
              <a:rPr lang="en-US" dirty="0" smtClean="0"/>
              <a:t>Create successful </a:t>
            </a:r>
            <a:r>
              <a:rPr lang="en-US" dirty="0"/>
              <a:t>program that has real impact in workers lives.</a:t>
            </a:r>
          </a:p>
          <a:p>
            <a:pPr lvl="1"/>
            <a:r>
              <a:rPr lang="en-US" dirty="0" smtClean="0"/>
              <a:t>10 </a:t>
            </a:r>
            <a:r>
              <a:rPr lang="en-US" dirty="0"/>
              <a:t>Licensed CLC Lenders in </a:t>
            </a:r>
            <a:r>
              <a:rPr lang="en-US" dirty="0" smtClean="0"/>
              <a:t>next 24 </a:t>
            </a:r>
            <a:r>
              <a:rPr lang="en-US" dirty="0" smtClean="0"/>
              <a:t>months</a:t>
            </a:r>
            <a:endParaRPr lang="en-US" dirty="0"/>
          </a:p>
          <a:p>
            <a:pPr lvl="1"/>
            <a:r>
              <a:rPr lang="en-US" dirty="0"/>
              <a:t>10,000 loans in </a:t>
            </a:r>
            <a:r>
              <a:rPr lang="en-US" dirty="0" smtClean="0"/>
              <a:t>next 24 </a:t>
            </a:r>
            <a:r>
              <a:rPr lang="en-US" dirty="0"/>
              <a:t>months</a:t>
            </a:r>
          </a:p>
          <a:p>
            <a:r>
              <a:rPr lang="en-US" dirty="0" smtClean="0"/>
              <a:t>Long Term:  Build a sustainable social enterprise for nonprofits that is scalable both locally and nationally.</a:t>
            </a:r>
          </a:p>
          <a:p>
            <a:r>
              <a:rPr lang="en-US" dirty="0"/>
              <a:t>If we only serve 7,000 clients and save each only $400 ($778 Avg.), we give $2.8 million back to borrowers</a:t>
            </a:r>
          </a:p>
          <a:p>
            <a:endParaRPr lang="en-US" dirty="0" smtClean="0"/>
          </a:p>
          <a:p>
            <a:pPr marL="0" indent="0">
              <a:buNone/>
            </a:pPr>
            <a:endParaRPr lang="en-US" dirty="0" smtClean="0"/>
          </a:p>
          <a:p>
            <a:pPr marL="457200" lvl="1" indent="0">
              <a:buNone/>
            </a:pPr>
            <a:endParaRPr lang="en-US" dirty="0" smtClean="0"/>
          </a:p>
          <a:p>
            <a:endParaRPr lang="en-US" dirty="0"/>
          </a:p>
        </p:txBody>
      </p:sp>
    </p:spTree>
    <p:extLst>
      <p:ext uri="{BB962C8B-B14F-4D97-AF65-F5344CB8AC3E}">
        <p14:creationId xmlns:p14="http://schemas.microsoft.com/office/powerpoint/2010/main" val="38545344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u="sng" dirty="0" smtClean="0"/>
              <a:t>Program Evaluation</a:t>
            </a:r>
            <a:endParaRPr lang="en-US" u="sng" dirty="0"/>
          </a:p>
        </p:txBody>
      </p:sp>
      <p:sp>
        <p:nvSpPr>
          <p:cNvPr id="3" name="Content Placeholder 2"/>
          <p:cNvSpPr>
            <a:spLocks noGrp="1"/>
          </p:cNvSpPr>
          <p:nvPr>
            <p:ph idx="1"/>
          </p:nvPr>
        </p:nvSpPr>
        <p:spPr/>
        <p:txBody>
          <a:bodyPr>
            <a:normAutofit fontScale="85000" lnSpcReduction="10000"/>
          </a:bodyPr>
          <a:lstStyle/>
          <a:p>
            <a:pPr marL="0" indent="0">
              <a:buNone/>
            </a:pPr>
            <a:r>
              <a:rPr lang="en-US" dirty="0" smtClean="0"/>
              <a:t>The CLC Program will be evaluated initially on the following criteria:</a:t>
            </a:r>
          </a:p>
          <a:p>
            <a:pPr marL="0" indent="0">
              <a:buNone/>
            </a:pPr>
            <a:r>
              <a:rPr lang="en-US" dirty="0"/>
              <a:t>• Total loans originated</a:t>
            </a:r>
            <a:br>
              <a:rPr lang="en-US" dirty="0"/>
            </a:br>
            <a:r>
              <a:rPr lang="en-US" dirty="0"/>
              <a:t>• Total capital lent to borrowers </a:t>
            </a:r>
            <a:br>
              <a:rPr lang="en-US" dirty="0"/>
            </a:br>
            <a:r>
              <a:rPr lang="en-US" dirty="0"/>
              <a:t>• Total loan originated per location and employer</a:t>
            </a:r>
            <a:br>
              <a:rPr lang="en-US" dirty="0"/>
            </a:br>
            <a:r>
              <a:rPr lang="en-US" dirty="0"/>
              <a:t>• Rate of Delinquencies</a:t>
            </a:r>
            <a:br>
              <a:rPr lang="en-US" dirty="0"/>
            </a:br>
            <a:r>
              <a:rPr lang="en-US" dirty="0"/>
              <a:t>• Rate of Defaults</a:t>
            </a:r>
            <a:br>
              <a:rPr lang="en-US" dirty="0"/>
            </a:br>
            <a:r>
              <a:rPr lang="en-US" dirty="0"/>
              <a:t>• Number of CLCs operating</a:t>
            </a:r>
            <a:br>
              <a:rPr lang="en-US" dirty="0"/>
            </a:br>
            <a:r>
              <a:rPr lang="en-US" dirty="0"/>
              <a:t>• Estimates on savings per borrower and </a:t>
            </a:r>
            <a:r>
              <a:rPr lang="en-US" dirty="0" smtClean="0"/>
              <a:t>community</a:t>
            </a:r>
            <a:r>
              <a:rPr lang="en-US" dirty="0"/>
              <a:t>.</a:t>
            </a:r>
            <a:br>
              <a:rPr lang="en-US" dirty="0"/>
            </a:br>
            <a:r>
              <a:rPr lang="en-US" dirty="0"/>
              <a:t>• </a:t>
            </a:r>
            <a:r>
              <a:rPr lang="en-US" dirty="0" smtClean="0"/>
              <a:t>Texas A&amp;M hired for more in-depth survey and analysis </a:t>
            </a:r>
          </a:p>
          <a:p>
            <a:pPr marL="457200" lvl="1" indent="0">
              <a:buNone/>
            </a:pPr>
            <a:endParaRPr lang="en-US" dirty="0" smtClean="0"/>
          </a:p>
          <a:p>
            <a:endParaRPr lang="en-US" dirty="0"/>
          </a:p>
        </p:txBody>
      </p:sp>
    </p:spTree>
    <p:extLst>
      <p:ext uri="{BB962C8B-B14F-4D97-AF65-F5344CB8AC3E}">
        <p14:creationId xmlns:p14="http://schemas.microsoft.com/office/powerpoint/2010/main" val="16411406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u="sng" dirty="0" smtClean="0"/>
              <a:t>CLC Advisory Committee</a:t>
            </a:r>
            <a:endParaRPr lang="en-US" u="sng" dirty="0"/>
          </a:p>
        </p:txBody>
      </p:sp>
      <p:sp>
        <p:nvSpPr>
          <p:cNvPr id="3" name="Content Placeholder 2"/>
          <p:cNvSpPr>
            <a:spLocks noGrp="1"/>
          </p:cNvSpPr>
          <p:nvPr>
            <p:ph idx="1"/>
          </p:nvPr>
        </p:nvSpPr>
        <p:spPr>
          <a:xfrm>
            <a:off x="457200" y="1600200"/>
            <a:ext cx="8229600" cy="4648200"/>
          </a:xfrm>
        </p:spPr>
        <p:txBody>
          <a:bodyPr>
            <a:normAutofit fontScale="25000" lnSpcReduction="20000"/>
          </a:bodyPr>
          <a:lstStyle/>
          <a:p>
            <a:r>
              <a:rPr lang="en-US" sz="9600" dirty="0"/>
              <a:t>Ann Baddour, Texas Appleseed (Chair)</a:t>
            </a:r>
          </a:p>
          <a:p>
            <a:r>
              <a:rPr lang="en-US" sz="9600" dirty="0"/>
              <a:t>Woody Widrow, Raise Texas</a:t>
            </a:r>
          </a:p>
          <a:p>
            <a:r>
              <a:rPr lang="en-US" sz="9600" dirty="0"/>
              <a:t>Nick Mitchell, Rio Grande Valley </a:t>
            </a:r>
            <a:r>
              <a:rPr lang="en-US" sz="9600" dirty="0" smtClean="0"/>
              <a:t>Multibank</a:t>
            </a:r>
            <a:endParaRPr lang="en-US" sz="9600" dirty="0"/>
          </a:p>
          <a:p>
            <a:r>
              <a:rPr lang="en-US" sz="9600" dirty="0"/>
              <a:t>Tom Wilkinson, Brazos Valley Council of </a:t>
            </a:r>
            <a:r>
              <a:rPr lang="en-US" sz="9600" dirty="0" smtClean="0"/>
              <a:t>Governments</a:t>
            </a:r>
            <a:endParaRPr lang="en-US" sz="9600" dirty="0"/>
          </a:p>
          <a:p>
            <a:r>
              <a:rPr lang="en-US" sz="9600" dirty="0"/>
              <a:t>Don Baylor, Center for Public Policy </a:t>
            </a:r>
            <a:r>
              <a:rPr lang="en-US" sz="9600" dirty="0" smtClean="0"/>
              <a:t>Priorities</a:t>
            </a:r>
            <a:endParaRPr lang="en-US" sz="9600" dirty="0"/>
          </a:p>
          <a:p>
            <a:r>
              <a:rPr lang="en-US" sz="9600" dirty="0"/>
              <a:t>Kevin Jewell, Consultant</a:t>
            </a:r>
          </a:p>
          <a:p>
            <a:r>
              <a:rPr lang="en-US" sz="9600" dirty="0"/>
              <a:t>Debbie Taylor, Citi</a:t>
            </a:r>
          </a:p>
          <a:p>
            <a:r>
              <a:rPr lang="en-US" sz="9600" dirty="0"/>
              <a:t>Susan Hoff, United Way of Metropolitan Dallas</a:t>
            </a:r>
          </a:p>
          <a:p>
            <a:r>
              <a:rPr lang="en-US" sz="9600" dirty="0"/>
              <a:t>Eliza </a:t>
            </a:r>
            <a:r>
              <a:rPr lang="en-US" sz="9600" dirty="0" err="1"/>
              <a:t>Platts</a:t>
            </a:r>
            <a:r>
              <a:rPr lang="en-US" sz="9600" dirty="0"/>
              <a:t>-Mills, </a:t>
            </a:r>
            <a:r>
              <a:rPr lang="en-US" sz="9600" dirty="0" smtClean="0"/>
              <a:t>Univ. </a:t>
            </a:r>
            <a:r>
              <a:rPr lang="en-US" sz="9600" dirty="0"/>
              <a:t>of Texas </a:t>
            </a:r>
            <a:r>
              <a:rPr lang="en-US" sz="9600" dirty="0" smtClean="0"/>
              <a:t>Comm. Dev. Law Clinic</a:t>
            </a:r>
            <a:endParaRPr lang="en-US" sz="9600" dirty="0"/>
          </a:p>
          <a:p>
            <a:r>
              <a:rPr lang="en-US" sz="9600" dirty="0" err="1"/>
              <a:t>Alfreda</a:t>
            </a:r>
            <a:r>
              <a:rPr lang="en-US" sz="9600" dirty="0"/>
              <a:t> Norman, Federal Reserve Bank of </a:t>
            </a:r>
            <a:r>
              <a:rPr lang="en-US" sz="9600" dirty="0" smtClean="0"/>
              <a:t>Dallas</a:t>
            </a:r>
          </a:p>
          <a:p>
            <a:r>
              <a:rPr lang="en-US" sz="9600" dirty="0" smtClean="0"/>
              <a:t>Shannon Van Zandt-researcher TX A&amp;M</a:t>
            </a:r>
          </a:p>
          <a:p>
            <a:r>
              <a:rPr lang="en-US" sz="9600" dirty="0" smtClean="0"/>
              <a:t>Catherine Meyrat-</a:t>
            </a:r>
            <a:r>
              <a:rPr lang="en-US" sz="9600" dirty="0" err="1" smtClean="0"/>
              <a:t>InnoStratX</a:t>
            </a:r>
            <a:endParaRPr lang="en-US" sz="9600" dirty="0" smtClean="0"/>
          </a:p>
          <a:p>
            <a:r>
              <a:rPr lang="en-US" sz="9600" dirty="0" smtClean="0"/>
              <a:t>Edwina Carrington, Consultant</a:t>
            </a:r>
          </a:p>
          <a:p>
            <a:endParaRPr lang="en-US" dirty="0"/>
          </a:p>
        </p:txBody>
      </p:sp>
    </p:spTree>
    <p:extLst>
      <p:ext uri="{BB962C8B-B14F-4D97-AF65-F5344CB8AC3E}">
        <p14:creationId xmlns:p14="http://schemas.microsoft.com/office/powerpoint/2010/main" val="3293582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u="sng" dirty="0" smtClean="0"/>
              <a:t>Bringing the CLC to Your State</a:t>
            </a:r>
            <a:endParaRPr lang="en-US" u="sng" dirty="0"/>
          </a:p>
        </p:txBody>
      </p:sp>
      <p:sp>
        <p:nvSpPr>
          <p:cNvPr id="3" name="Content Placeholder 2"/>
          <p:cNvSpPr>
            <a:spLocks noGrp="1"/>
          </p:cNvSpPr>
          <p:nvPr>
            <p:ph idx="1"/>
          </p:nvPr>
        </p:nvSpPr>
        <p:spPr>
          <a:xfrm>
            <a:off x="457200" y="1447800"/>
            <a:ext cx="8229600" cy="4953000"/>
          </a:xfrm>
        </p:spPr>
        <p:txBody>
          <a:bodyPr>
            <a:normAutofit fontScale="92500" lnSpcReduction="10000"/>
          </a:bodyPr>
          <a:lstStyle/>
          <a:p>
            <a:r>
              <a:rPr lang="en-US" dirty="0" smtClean="0"/>
              <a:t>Need Intermediary Statewide Organization</a:t>
            </a:r>
          </a:p>
          <a:p>
            <a:pPr lvl="1"/>
            <a:r>
              <a:rPr lang="en-US" dirty="0" smtClean="0"/>
              <a:t>Research Lending Laws, Compliance, Etc. </a:t>
            </a:r>
          </a:p>
          <a:p>
            <a:pPr lvl="1"/>
            <a:r>
              <a:rPr lang="en-US" dirty="0" smtClean="0"/>
              <a:t>Will Serve as Statewide Lender When Needed</a:t>
            </a:r>
          </a:p>
          <a:p>
            <a:r>
              <a:rPr lang="en-US" dirty="0" smtClean="0"/>
              <a:t>Recruit Nonprofits as Lenders and Provide T.A.</a:t>
            </a:r>
          </a:p>
          <a:p>
            <a:pPr lvl="1"/>
            <a:r>
              <a:rPr lang="en-US" dirty="0" smtClean="0"/>
              <a:t>Need Capacity to Operate Program</a:t>
            </a:r>
          </a:p>
          <a:p>
            <a:pPr lvl="1"/>
            <a:r>
              <a:rPr lang="en-US" dirty="0" smtClean="0"/>
              <a:t>Need Ability to Recruit Employers-Raise Loan Capital </a:t>
            </a:r>
          </a:p>
          <a:p>
            <a:pPr lvl="1"/>
            <a:r>
              <a:rPr lang="en-US" dirty="0" smtClean="0"/>
              <a:t>Pay One Time Licensing Fee or Annual Fee</a:t>
            </a:r>
          </a:p>
          <a:p>
            <a:r>
              <a:rPr lang="en-US" dirty="0"/>
              <a:t>Goal to raise $500,000 in Loan </a:t>
            </a:r>
            <a:r>
              <a:rPr lang="en-US" dirty="0" smtClean="0"/>
              <a:t>Capital for Year 1</a:t>
            </a:r>
            <a:endParaRPr lang="en-US" dirty="0"/>
          </a:p>
          <a:p>
            <a:r>
              <a:rPr lang="en-US" dirty="0" smtClean="0"/>
              <a:t>Main funding will come from Banks, Foundations, Public Sources, and other institutional investors.</a:t>
            </a:r>
          </a:p>
          <a:p>
            <a:pPr marL="0" indent="0">
              <a:buNone/>
            </a:pPr>
            <a:endParaRPr lang="en-US" dirty="0" smtClean="0"/>
          </a:p>
          <a:p>
            <a:pPr lvl="1"/>
            <a:endParaRPr lang="en-US" dirty="0" smtClean="0"/>
          </a:p>
          <a:p>
            <a:pPr marL="457200" lvl="1" indent="0">
              <a:buNone/>
            </a:pPr>
            <a:endParaRPr lang="en-US" dirty="0" smtClean="0"/>
          </a:p>
          <a:p>
            <a:endParaRPr lang="en-US" dirty="0"/>
          </a:p>
        </p:txBody>
      </p:sp>
    </p:spTree>
    <p:extLst>
      <p:ext uri="{BB962C8B-B14F-4D97-AF65-F5344CB8AC3E}">
        <p14:creationId xmlns:p14="http://schemas.microsoft.com/office/powerpoint/2010/main" val="28592662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u="sng" dirty="0" smtClean="0"/>
              <a:t>Bringing the CLC to Your City</a:t>
            </a:r>
            <a:endParaRPr lang="en-US" u="sng" dirty="0"/>
          </a:p>
        </p:txBody>
      </p:sp>
      <p:sp>
        <p:nvSpPr>
          <p:cNvPr id="3" name="Content Placeholder 2"/>
          <p:cNvSpPr>
            <a:spLocks noGrp="1"/>
          </p:cNvSpPr>
          <p:nvPr>
            <p:ph idx="1"/>
          </p:nvPr>
        </p:nvSpPr>
        <p:spPr>
          <a:xfrm>
            <a:off x="457200" y="1447800"/>
            <a:ext cx="8229600" cy="4953000"/>
          </a:xfrm>
        </p:spPr>
        <p:txBody>
          <a:bodyPr>
            <a:normAutofit fontScale="92500"/>
          </a:bodyPr>
          <a:lstStyle/>
          <a:p>
            <a:r>
              <a:rPr lang="en-US" dirty="0" smtClean="0"/>
              <a:t>Need Local Lender or CLC of Your State</a:t>
            </a:r>
          </a:p>
          <a:p>
            <a:pPr lvl="1"/>
            <a:r>
              <a:rPr lang="en-US" dirty="0" smtClean="0"/>
              <a:t>Local Lender to be OCCC Licensed</a:t>
            </a:r>
          </a:p>
          <a:p>
            <a:r>
              <a:rPr lang="en-US" dirty="0" smtClean="0"/>
              <a:t>Goal to raise $500,000 in Loan Capital</a:t>
            </a:r>
          </a:p>
          <a:p>
            <a:pPr lvl="1"/>
            <a:r>
              <a:rPr lang="en-US" dirty="0" smtClean="0"/>
              <a:t>Administrative Support for 1 FTE</a:t>
            </a:r>
          </a:p>
          <a:p>
            <a:r>
              <a:rPr lang="en-US" dirty="0" smtClean="0"/>
              <a:t>Recruit Employers (public and private)</a:t>
            </a:r>
          </a:p>
          <a:p>
            <a:pPr lvl="1"/>
            <a:r>
              <a:rPr lang="en-US" dirty="0" smtClean="0"/>
              <a:t>3,000 Employee Initial Goal Year One</a:t>
            </a:r>
          </a:p>
          <a:p>
            <a:r>
              <a:rPr lang="en-US" dirty="0" smtClean="0"/>
              <a:t>Main funding will come from Banks, Foundations, Public Sources, and other institutional investors.</a:t>
            </a:r>
          </a:p>
          <a:p>
            <a:r>
              <a:rPr lang="en-US" dirty="0" smtClean="0"/>
              <a:t>Partnerships to recruit employers</a:t>
            </a:r>
          </a:p>
          <a:p>
            <a:pPr marL="0" indent="0">
              <a:buNone/>
            </a:pPr>
            <a:endParaRPr lang="en-US" dirty="0" smtClean="0"/>
          </a:p>
          <a:p>
            <a:pPr lvl="1"/>
            <a:endParaRPr lang="en-US" dirty="0" smtClean="0"/>
          </a:p>
          <a:p>
            <a:pPr marL="457200" lvl="1" indent="0">
              <a:buNone/>
            </a:pPr>
            <a:endParaRPr lang="en-US" dirty="0" smtClean="0"/>
          </a:p>
          <a:p>
            <a:endParaRPr lang="en-US" dirty="0"/>
          </a:p>
        </p:txBody>
      </p:sp>
    </p:spTree>
    <p:extLst>
      <p:ext uri="{BB962C8B-B14F-4D97-AF65-F5344CB8AC3E}">
        <p14:creationId xmlns:p14="http://schemas.microsoft.com/office/powerpoint/2010/main" val="15563546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u="sng" dirty="0" smtClean="0"/>
              <a:t>CLC Revenue</a:t>
            </a:r>
            <a:endParaRPr lang="en-US" u="sng" dirty="0"/>
          </a:p>
        </p:txBody>
      </p:sp>
      <p:sp>
        <p:nvSpPr>
          <p:cNvPr id="3" name="Content Placeholder 2"/>
          <p:cNvSpPr>
            <a:spLocks noGrp="1"/>
          </p:cNvSpPr>
          <p:nvPr>
            <p:ph idx="1"/>
          </p:nvPr>
        </p:nvSpPr>
        <p:spPr/>
        <p:txBody>
          <a:bodyPr>
            <a:normAutofit fontScale="92500" lnSpcReduction="10000"/>
          </a:bodyPr>
          <a:lstStyle/>
          <a:p>
            <a:r>
              <a:rPr lang="en-US" dirty="0" smtClean="0"/>
              <a:t>18% interest on $1,000 loan ($96.41/loan)</a:t>
            </a:r>
          </a:p>
          <a:p>
            <a:r>
              <a:rPr lang="en-US" dirty="0" smtClean="0"/>
              <a:t>$10 of the $20/loan origination fee</a:t>
            </a:r>
            <a:endParaRPr lang="en-US" dirty="0"/>
          </a:p>
          <a:p>
            <a:endParaRPr lang="en-US" dirty="0" smtClean="0"/>
          </a:p>
          <a:p>
            <a:endParaRPr lang="en-US" dirty="0"/>
          </a:p>
          <a:p>
            <a:r>
              <a:rPr lang="en-US" dirty="0"/>
              <a:t>$</a:t>
            </a:r>
            <a:r>
              <a:rPr lang="en-US" dirty="0" smtClean="0"/>
              <a:t>10/loan </a:t>
            </a:r>
            <a:r>
              <a:rPr lang="en-US" dirty="0"/>
              <a:t>of the $20 loan origination fee </a:t>
            </a:r>
          </a:p>
          <a:p>
            <a:pPr lvl="1"/>
            <a:r>
              <a:rPr lang="en-US" dirty="0"/>
              <a:t>Paid by </a:t>
            </a:r>
            <a:r>
              <a:rPr lang="en-US" dirty="0" smtClean="0"/>
              <a:t>borrower to RGVCLC for software, etc.</a:t>
            </a:r>
            <a:endParaRPr lang="en-US" dirty="0"/>
          </a:p>
          <a:p>
            <a:r>
              <a:rPr lang="en-US" dirty="0"/>
              <a:t>Servicing Fee .45%/mo. of Loan Balance</a:t>
            </a:r>
          </a:p>
          <a:p>
            <a:pPr lvl="1"/>
            <a:r>
              <a:rPr lang="en-US" dirty="0"/>
              <a:t>For 12 month $1,000 loan, total fee is </a:t>
            </a:r>
            <a:r>
              <a:rPr lang="en-US" dirty="0" smtClean="0"/>
              <a:t>$30</a:t>
            </a:r>
          </a:p>
          <a:p>
            <a:r>
              <a:rPr lang="en-US" dirty="0" smtClean="0"/>
              <a:t>Annual OCCC Licensing Fee $600-$1,250</a:t>
            </a:r>
          </a:p>
          <a:p>
            <a:pPr marL="457200" lvl="1" indent="0">
              <a:buNone/>
            </a:pPr>
            <a:endParaRPr lang="en-US" dirty="0"/>
          </a:p>
          <a:p>
            <a:endParaRPr lang="en-US" dirty="0"/>
          </a:p>
        </p:txBody>
      </p:sp>
      <p:sp>
        <p:nvSpPr>
          <p:cNvPr id="4" name="Title 1"/>
          <p:cNvSpPr txBox="1">
            <a:spLocks/>
          </p:cNvSpPr>
          <p:nvPr/>
        </p:nvSpPr>
        <p:spPr>
          <a:xfrm>
            <a:off x="457200" y="2743200"/>
            <a:ext cx="8229600" cy="838200"/>
          </a:xfrm>
          <a:prstGeom prst="rect">
            <a:avLst/>
          </a:prstGeom>
          <a:solidFill>
            <a:schemeClr val="accent3"/>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u="sng" dirty="0" smtClean="0"/>
              <a:t>CLC Fees</a:t>
            </a:r>
            <a:endParaRPr lang="en-US" u="sng" dirty="0"/>
          </a:p>
        </p:txBody>
      </p:sp>
    </p:spTree>
    <p:extLst>
      <p:ext uri="{BB962C8B-B14F-4D97-AF65-F5344CB8AC3E}">
        <p14:creationId xmlns:p14="http://schemas.microsoft.com/office/powerpoint/2010/main" val="26194942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u="sng" dirty="0" smtClean="0"/>
              <a:t>Funding and Investment Options</a:t>
            </a:r>
            <a:endParaRPr lang="en-US" u="sng" dirty="0"/>
          </a:p>
        </p:txBody>
      </p:sp>
      <p:sp>
        <p:nvSpPr>
          <p:cNvPr id="3" name="Content Placeholder 2"/>
          <p:cNvSpPr>
            <a:spLocks noGrp="1"/>
          </p:cNvSpPr>
          <p:nvPr>
            <p:ph idx="1"/>
          </p:nvPr>
        </p:nvSpPr>
        <p:spPr>
          <a:xfrm>
            <a:off x="457200" y="1447800"/>
            <a:ext cx="8229600" cy="4953000"/>
          </a:xfrm>
        </p:spPr>
        <p:txBody>
          <a:bodyPr>
            <a:normAutofit lnSpcReduction="10000"/>
          </a:bodyPr>
          <a:lstStyle/>
          <a:p>
            <a:r>
              <a:rPr lang="en-US" dirty="0" smtClean="0"/>
              <a:t>Local CLC Administrative Funds for admin fund</a:t>
            </a:r>
          </a:p>
          <a:p>
            <a:r>
              <a:rPr lang="en-US" dirty="0"/>
              <a:t>Capital for a Local CLC Loan Pool</a:t>
            </a:r>
          </a:p>
          <a:p>
            <a:pPr lvl="1"/>
            <a:r>
              <a:rPr lang="en-US" dirty="0"/>
              <a:t>Grants, </a:t>
            </a:r>
            <a:r>
              <a:rPr lang="en-US" dirty="0" smtClean="0"/>
              <a:t>Program Related Investments</a:t>
            </a:r>
            <a:r>
              <a:rPr lang="en-US" dirty="0"/>
              <a:t>, Lines of Credit, etc.</a:t>
            </a:r>
          </a:p>
          <a:p>
            <a:pPr lvl="1"/>
            <a:r>
              <a:rPr lang="en-US" dirty="0"/>
              <a:t>$706,000 </a:t>
            </a:r>
            <a:r>
              <a:rPr lang="en-US" dirty="0" smtClean="0"/>
              <a:t>Goal</a:t>
            </a:r>
          </a:p>
          <a:p>
            <a:r>
              <a:rPr lang="en-US" dirty="0" smtClean="0"/>
              <a:t>Capital for a Statewide Loan Pool </a:t>
            </a:r>
          </a:p>
          <a:p>
            <a:pPr lvl="1"/>
            <a:r>
              <a:rPr lang="en-US" dirty="0" smtClean="0"/>
              <a:t>Grants, Program Related Investments, Lines of Credit, etc.</a:t>
            </a:r>
          </a:p>
          <a:p>
            <a:pPr lvl="1"/>
            <a:r>
              <a:rPr lang="en-US" dirty="0" smtClean="0"/>
              <a:t>$1.5 million Goal</a:t>
            </a:r>
          </a:p>
          <a:p>
            <a:r>
              <a:rPr lang="en-US" dirty="0" smtClean="0"/>
              <a:t>State </a:t>
            </a:r>
            <a:r>
              <a:rPr lang="en-US" dirty="0"/>
              <a:t>and </a:t>
            </a:r>
            <a:r>
              <a:rPr lang="en-US" dirty="0" smtClean="0"/>
              <a:t>Local </a:t>
            </a:r>
            <a:r>
              <a:rPr lang="en-US" dirty="0"/>
              <a:t>L</a:t>
            </a:r>
            <a:r>
              <a:rPr lang="en-US" dirty="0" smtClean="0"/>
              <a:t>oan </a:t>
            </a:r>
            <a:r>
              <a:rPr lang="en-US" dirty="0"/>
              <a:t>Loss </a:t>
            </a:r>
            <a:r>
              <a:rPr lang="en-US" dirty="0" smtClean="0"/>
              <a:t>Reserve Pool</a:t>
            </a:r>
          </a:p>
          <a:p>
            <a:pPr lvl="1"/>
            <a:endParaRPr lang="en-US" dirty="0" smtClean="0"/>
          </a:p>
          <a:p>
            <a:pPr marL="457200" lvl="1" indent="0">
              <a:buNone/>
            </a:pPr>
            <a:endParaRPr lang="en-US" dirty="0" smtClean="0"/>
          </a:p>
          <a:p>
            <a:endParaRPr lang="en-US" dirty="0"/>
          </a:p>
        </p:txBody>
      </p:sp>
    </p:spTree>
    <p:extLst>
      <p:ext uri="{BB962C8B-B14F-4D97-AF65-F5344CB8AC3E}">
        <p14:creationId xmlns:p14="http://schemas.microsoft.com/office/powerpoint/2010/main" val="21189094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lstStyle/>
          <a:p>
            <a:r>
              <a:rPr lang="en-US" sz="3600" u="sng" dirty="0" smtClean="0"/>
              <a:t>What Are We Asking</a:t>
            </a:r>
            <a:endParaRPr lang="en-US" sz="3600" u="sng" dirty="0"/>
          </a:p>
        </p:txBody>
      </p:sp>
      <p:sp>
        <p:nvSpPr>
          <p:cNvPr id="3" name="Content Placeholder 2"/>
          <p:cNvSpPr>
            <a:spLocks noGrp="1"/>
          </p:cNvSpPr>
          <p:nvPr>
            <p:ph idx="1"/>
          </p:nvPr>
        </p:nvSpPr>
        <p:spPr/>
        <p:txBody>
          <a:bodyPr>
            <a:normAutofit/>
          </a:bodyPr>
          <a:lstStyle/>
          <a:p>
            <a:pPr lvl="0"/>
            <a:r>
              <a:rPr lang="en-US" sz="2800" dirty="0" smtClean="0"/>
              <a:t>Consider participating </a:t>
            </a:r>
            <a:r>
              <a:rPr lang="en-US" sz="2800" dirty="0"/>
              <a:t>in the program</a:t>
            </a:r>
          </a:p>
          <a:p>
            <a:pPr lvl="0"/>
            <a:r>
              <a:rPr lang="en-US" sz="2800" dirty="0" smtClean="0"/>
              <a:t>Become </a:t>
            </a:r>
            <a:r>
              <a:rPr lang="en-US" sz="2800" dirty="0"/>
              <a:t>a licensed </a:t>
            </a:r>
            <a:r>
              <a:rPr lang="en-US" sz="2800" dirty="0" smtClean="0"/>
              <a:t>regulated lender by your state</a:t>
            </a:r>
            <a:endParaRPr lang="en-US" sz="2800" dirty="0"/>
          </a:p>
          <a:p>
            <a:pPr lvl="0"/>
            <a:r>
              <a:rPr lang="en-US" sz="2800" dirty="0" smtClean="0"/>
              <a:t>$10,000 </a:t>
            </a:r>
            <a:r>
              <a:rPr lang="en-US" sz="2800" dirty="0"/>
              <a:t>CLC </a:t>
            </a:r>
            <a:r>
              <a:rPr lang="en-US" sz="2800" dirty="0" smtClean="0"/>
              <a:t>licensing Fee (paid through grant in TX)</a:t>
            </a:r>
            <a:endParaRPr lang="en-US" sz="2800" dirty="0"/>
          </a:p>
          <a:p>
            <a:pPr lvl="0"/>
            <a:r>
              <a:rPr lang="en-US" sz="2800" dirty="0"/>
              <a:t>Dedicate a staff person to </a:t>
            </a:r>
            <a:r>
              <a:rPr lang="en-US" sz="2800" dirty="0" smtClean="0"/>
              <a:t>recruiting and training businesses </a:t>
            </a:r>
          </a:p>
          <a:p>
            <a:pPr lvl="0"/>
            <a:r>
              <a:rPr lang="en-US" sz="2800" dirty="0" smtClean="0"/>
              <a:t>Proof of D&amp;O liability insurance</a:t>
            </a:r>
          </a:p>
          <a:p>
            <a:pPr lvl="0"/>
            <a:r>
              <a:rPr lang="en-US" sz="2800" dirty="0" smtClean="0"/>
              <a:t>Work </a:t>
            </a:r>
            <a:r>
              <a:rPr lang="en-US" sz="2800" dirty="0"/>
              <a:t>with TCC to raise lending </a:t>
            </a:r>
            <a:r>
              <a:rPr lang="en-US" sz="2800" dirty="0" smtClean="0"/>
              <a:t>capital</a:t>
            </a:r>
            <a:endParaRPr lang="en-US" sz="2800" dirty="0"/>
          </a:p>
          <a:p>
            <a:pPr lvl="0"/>
            <a:r>
              <a:rPr lang="en-US" sz="2800" dirty="0"/>
              <a:t>Work with </a:t>
            </a:r>
            <a:r>
              <a:rPr lang="en-US" sz="2800" dirty="0" smtClean="0"/>
              <a:t>your borrowers if loans become delinquent</a:t>
            </a:r>
            <a:endParaRPr lang="en-US" dirty="0"/>
          </a:p>
        </p:txBody>
      </p:sp>
    </p:spTree>
    <p:extLst>
      <p:ext uri="{BB962C8B-B14F-4D97-AF65-F5344CB8AC3E}">
        <p14:creationId xmlns:p14="http://schemas.microsoft.com/office/powerpoint/2010/main" val="233102295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2895600"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6248400"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124200" y="5874602"/>
            <a:ext cx="2921000" cy="821523"/>
          </a:xfrm>
          <a:prstGeom prst="rect">
            <a:avLst/>
          </a:prstGeom>
          <a:noFill/>
        </p:spPr>
        <p:txBody>
          <a:bodyPr wrap="square" lIns="82058" tIns="41029" rIns="82058" bIns="41029" rtlCol="0">
            <a:spAutoFit/>
          </a:bodyPr>
          <a:lstStyle/>
          <a:p>
            <a:pPr algn="ctr"/>
            <a:r>
              <a:rPr lang="en-US" sz="1200" dirty="0">
                <a:solidFill>
                  <a:schemeClr val="tx1">
                    <a:lumMod val="65000"/>
                    <a:lumOff val="35000"/>
                  </a:schemeClr>
                </a:solidFill>
                <a:latin typeface="+mj-lt"/>
              </a:rPr>
              <a:t>901 E. Levee St. Brownsville, TX 78520</a:t>
            </a:r>
          </a:p>
          <a:p>
            <a:pPr algn="ctr"/>
            <a:r>
              <a:rPr lang="en-US" sz="1200" dirty="0">
                <a:solidFill>
                  <a:schemeClr val="tx1">
                    <a:lumMod val="65000"/>
                    <a:lumOff val="35000"/>
                  </a:schemeClr>
                </a:solidFill>
                <a:latin typeface="+mj-lt"/>
              </a:rPr>
              <a:t>956.541.4955</a:t>
            </a:r>
          </a:p>
          <a:p>
            <a:pPr algn="ctr"/>
            <a:r>
              <a:rPr lang="en-US" sz="1200" dirty="0">
                <a:solidFill>
                  <a:schemeClr val="tx1">
                    <a:lumMod val="65000"/>
                    <a:lumOff val="35000"/>
                  </a:schemeClr>
                </a:solidFill>
                <a:latin typeface="+mj-lt"/>
              </a:rPr>
              <a:t>clcsupport@cdcb.org</a:t>
            </a:r>
          </a:p>
          <a:p>
            <a:pPr algn="ctr"/>
            <a:r>
              <a:rPr lang="en-US" sz="1200" b="1" dirty="0">
                <a:solidFill>
                  <a:schemeClr val="tx1">
                    <a:lumMod val="65000"/>
                    <a:lumOff val="35000"/>
                  </a:schemeClr>
                </a:solidFill>
                <a:latin typeface="+mj-lt"/>
              </a:rPr>
              <a:t>www.rgvcommunityloancenter.com</a:t>
            </a:r>
          </a:p>
        </p:txBody>
      </p:sp>
      <p:sp>
        <p:nvSpPr>
          <p:cNvPr id="12" name="TextBox 11"/>
          <p:cNvSpPr txBox="1"/>
          <p:nvPr/>
        </p:nvSpPr>
        <p:spPr>
          <a:xfrm>
            <a:off x="219109" y="256401"/>
            <a:ext cx="2371692" cy="276999"/>
          </a:xfrm>
          <a:prstGeom prst="rect">
            <a:avLst/>
          </a:prstGeom>
          <a:solidFill>
            <a:schemeClr val="accent6">
              <a:lumMod val="40000"/>
              <a:lumOff val="60000"/>
            </a:schemeClr>
          </a:solidFill>
        </p:spPr>
        <p:txBody>
          <a:bodyPr wrap="square" lIns="91429" tIns="45714" rIns="91429" bIns="45714" rtlCol="0">
            <a:spAutoFit/>
          </a:bodyPr>
          <a:lstStyle/>
          <a:p>
            <a:pPr algn="r"/>
            <a:r>
              <a:rPr lang="en-US" sz="1200" b="1" dirty="0">
                <a:solidFill>
                  <a:schemeClr val="tx1">
                    <a:lumMod val="65000"/>
                    <a:lumOff val="35000"/>
                  </a:schemeClr>
                </a:solidFill>
                <a:latin typeface="Opificio" panose="02000506000000020004" pitchFamily="2" charset="0"/>
              </a:rPr>
              <a:t>Who are we?</a:t>
            </a:r>
          </a:p>
        </p:txBody>
      </p:sp>
      <p:grpSp>
        <p:nvGrpSpPr>
          <p:cNvPr id="6" name="Group 5"/>
          <p:cNvGrpSpPr/>
          <p:nvPr/>
        </p:nvGrpSpPr>
        <p:grpSpPr>
          <a:xfrm>
            <a:off x="3154680" y="2353219"/>
            <a:ext cx="2860040" cy="2789908"/>
            <a:chOff x="3124200" y="445009"/>
            <a:chExt cx="2860040" cy="2789908"/>
          </a:xfrm>
        </p:grpSpPr>
        <p:sp>
          <p:nvSpPr>
            <p:cNvPr id="18" name="TextBox 17"/>
            <p:cNvSpPr txBox="1"/>
            <p:nvPr/>
          </p:nvSpPr>
          <p:spPr>
            <a:xfrm>
              <a:off x="3139440" y="445009"/>
              <a:ext cx="2844800" cy="707886"/>
            </a:xfrm>
            <a:prstGeom prst="rect">
              <a:avLst/>
            </a:prstGeom>
            <a:noFill/>
          </p:spPr>
          <p:txBody>
            <a:bodyPr wrap="square" rtlCol="0">
              <a:spAutoFit/>
            </a:bodyPr>
            <a:lstStyle/>
            <a:p>
              <a:pPr algn="ctr"/>
              <a:r>
                <a:rPr lang="en-US" sz="2000" b="1" dirty="0">
                  <a:solidFill>
                    <a:schemeClr val="accent3"/>
                  </a:solidFill>
                  <a:latin typeface="Opificio" panose="02000506000000020004" pitchFamily="2" charset="0"/>
                </a:rPr>
                <a:t>Ready to enjoy </a:t>
              </a:r>
            </a:p>
            <a:p>
              <a:pPr algn="ctr"/>
              <a:r>
                <a:rPr lang="en-US" sz="2000" b="1" dirty="0">
                  <a:solidFill>
                    <a:schemeClr val="accent3"/>
                  </a:solidFill>
                  <a:latin typeface="Opificio" panose="02000506000000020004" pitchFamily="2" charset="0"/>
                </a:rPr>
                <a:t>the benefits?</a:t>
              </a:r>
            </a:p>
          </p:txBody>
        </p:sp>
        <p:sp>
          <p:nvSpPr>
            <p:cNvPr id="2" name="TextBox 1"/>
            <p:cNvSpPr txBox="1"/>
            <p:nvPr/>
          </p:nvSpPr>
          <p:spPr>
            <a:xfrm>
              <a:off x="3124200" y="1111259"/>
              <a:ext cx="2860040" cy="2123658"/>
            </a:xfrm>
            <a:prstGeom prst="rect">
              <a:avLst/>
            </a:prstGeom>
            <a:noFill/>
          </p:spPr>
          <p:txBody>
            <a:bodyPr wrap="square" rtlCol="0">
              <a:spAutoFit/>
            </a:bodyPr>
            <a:lstStyle/>
            <a:p>
              <a:pPr marL="173018" indent="-173018">
                <a:buFont typeface="Arial" panose="020B0604020202020204" pitchFamily="34" charset="0"/>
                <a:buChar char="•"/>
              </a:pPr>
              <a:r>
                <a:rPr lang="en-US" sz="1200" dirty="0">
                  <a:solidFill>
                    <a:schemeClr val="tx1">
                      <a:lumMod val="65000"/>
                      <a:lumOff val="35000"/>
                    </a:schemeClr>
                  </a:solidFill>
                </a:rPr>
                <a:t>Apply online at www.rgvcommunityloancenter.com</a:t>
              </a:r>
            </a:p>
            <a:p>
              <a:pPr marL="173018" indent="-173018">
                <a:buFont typeface="Arial" panose="020B0604020202020204" pitchFamily="34" charset="0"/>
                <a:buChar char="•"/>
              </a:pPr>
              <a:r>
                <a:rPr lang="en-US" sz="1200" dirty="0">
                  <a:solidFill>
                    <a:schemeClr val="tx1">
                      <a:lumMod val="65000"/>
                      <a:lumOff val="35000"/>
                    </a:schemeClr>
                  </a:solidFill>
                </a:rPr>
                <a:t>E-mail application to clcsupport@cdcb.org</a:t>
              </a:r>
            </a:p>
            <a:p>
              <a:pPr marL="173018" indent="-173018">
                <a:buFont typeface="Arial" panose="020B0604020202020204" pitchFamily="34" charset="0"/>
                <a:buChar char="•"/>
              </a:pPr>
              <a:r>
                <a:rPr lang="en-US" sz="1200" dirty="0">
                  <a:solidFill>
                    <a:schemeClr val="tx1">
                      <a:lumMod val="65000"/>
                      <a:lumOff val="35000"/>
                    </a:schemeClr>
                  </a:solidFill>
                </a:rPr>
                <a:t>Wait for employment verification from your company’s HR department</a:t>
              </a:r>
            </a:p>
            <a:p>
              <a:pPr marL="173018" indent="-173018">
                <a:buFont typeface="Arial" panose="020B0604020202020204" pitchFamily="34" charset="0"/>
                <a:buChar char="•"/>
              </a:pPr>
              <a:r>
                <a:rPr lang="en-US" sz="1200" dirty="0">
                  <a:solidFill>
                    <a:schemeClr val="tx1">
                      <a:lumMod val="65000"/>
                      <a:lumOff val="35000"/>
                    </a:schemeClr>
                  </a:solidFill>
                </a:rPr>
                <a:t>Electronically sign loan documents</a:t>
              </a:r>
            </a:p>
            <a:p>
              <a:pPr marL="173018" indent="-173018">
                <a:buFont typeface="Arial" panose="020B0604020202020204" pitchFamily="34" charset="0"/>
                <a:buChar char="•"/>
              </a:pPr>
              <a:r>
                <a:rPr lang="en-US" sz="1200" dirty="0">
                  <a:solidFill>
                    <a:schemeClr val="tx1">
                      <a:lumMod val="65000"/>
                      <a:lumOff val="35000"/>
                    </a:schemeClr>
                  </a:solidFill>
                </a:rPr>
                <a:t>Funds will be deposited to your bank account</a:t>
              </a:r>
            </a:p>
            <a:p>
              <a:pPr marL="173018" indent="-173018">
                <a:buFont typeface="Arial" panose="020B0604020202020204" pitchFamily="34" charset="0"/>
                <a:buChar char="•"/>
              </a:pPr>
              <a:r>
                <a:rPr lang="en-US" sz="1200" dirty="0">
                  <a:solidFill>
                    <a:schemeClr val="tx1">
                      <a:lumMod val="65000"/>
                      <a:lumOff val="35000"/>
                    </a:schemeClr>
                  </a:solidFill>
                </a:rPr>
                <a:t>Pay through your employer payroll deduction</a:t>
              </a:r>
            </a:p>
          </p:txBody>
        </p:sp>
      </p:grpSp>
      <p:sp>
        <p:nvSpPr>
          <p:cNvPr id="16" name="Content Placeholder 9"/>
          <p:cNvSpPr txBox="1">
            <a:spLocks/>
          </p:cNvSpPr>
          <p:nvPr/>
        </p:nvSpPr>
        <p:spPr>
          <a:xfrm>
            <a:off x="182171" y="1431228"/>
            <a:ext cx="2466301" cy="1325419"/>
          </a:xfrm>
          <a:prstGeom prst="rect">
            <a:avLst/>
          </a:prstGeom>
        </p:spPr>
        <p:txBody>
          <a:bodyPr vert="horz" lIns="91429" tIns="45714" rIns="91429" bIns="45714"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1588" algn="just"/>
            <a:r>
              <a:rPr lang="en-US" sz="900" dirty="0">
                <a:solidFill>
                  <a:schemeClr val="tx1">
                    <a:lumMod val="65000"/>
                    <a:lumOff val="35000"/>
                  </a:schemeClr>
                </a:solidFill>
                <a:latin typeface="+mj-lt"/>
              </a:rPr>
              <a:t>The Rio Grande Valley Multibank (RGVMB) is a United States Department of Treasury certified </a:t>
            </a:r>
            <a:r>
              <a:rPr lang="en-US" sz="900" i="1" dirty="0">
                <a:solidFill>
                  <a:schemeClr val="tx1">
                    <a:lumMod val="65000"/>
                    <a:lumOff val="35000"/>
                  </a:schemeClr>
                </a:solidFill>
                <a:latin typeface="+mj-lt"/>
              </a:rPr>
              <a:t>Community Development Financial Institution</a:t>
            </a:r>
            <a:r>
              <a:rPr lang="en-US" sz="900" dirty="0">
                <a:solidFill>
                  <a:schemeClr val="tx1">
                    <a:lumMod val="65000"/>
                    <a:lumOff val="35000"/>
                  </a:schemeClr>
                </a:solidFill>
                <a:latin typeface="+mj-lt"/>
              </a:rPr>
              <a:t>.</a:t>
            </a:r>
          </a:p>
          <a:p>
            <a:pPr marL="1588" algn="just">
              <a:tabLst>
                <a:tab pos="3827015" algn="l"/>
              </a:tabLst>
            </a:pPr>
            <a:r>
              <a:rPr lang="en-US" sz="900" dirty="0">
                <a:solidFill>
                  <a:schemeClr val="tx1">
                    <a:lumMod val="65000"/>
                    <a:lumOff val="35000"/>
                  </a:schemeClr>
                </a:solidFill>
                <a:latin typeface="+mj-lt"/>
              </a:rPr>
              <a:t>Founded in 1995, it is comprised of nine banking and community development institutions that pool their resources together to address and change community conditions. </a:t>
            </a:r>
          </a:p>
          <a:p>
            <a:pPr marL="1588" algn="l"/>
            <a:r>
              <a:rPr lang="en-US" sz="400" b="1" dirty="0">
                <a:solidFill>
                  <a:schemeClr val="tx1">
                    <a:lumMod val="65000"/>
                    <a:lumOff val="35000"/>
                  </a:schemeClr>
                </a:solidFill>
              </a:rPr>
              <a:t/>
            </a:r>
            <a:br>
              <a:rPr lang="en-US" sz="400" b="1" dirty="0">
                <a:solidFill>
                  <a:schemeClr val="tx1">
                    <a:lumMod val="65000"/>
                    <a:lumOff val="35000"/>
                  </a:schemeClr>
                </a:solidFill>
              </a:rPr>
            </a:br>
            <a:r>
              <a:rPr lang="en-US" sz="800" b="1" dirty="0">
                <a:solidFill>
                  <a:schemeClr val="tx1">
                    <a:lumMod val="65000"/>
                    <a:lumOff val="35000"/>
                  </a:schemeClr>
                </a:solidFill>
              </a:rPr>
              <a:t>Our Financial Supporters:</a:t>
            </a:r>
            <a:endParaRPr lang="en-US" sz="800" b="1" dirty="0">
              <a:solidFill>
                <a:schemeClr val="tx1">
                  <a:lumMod val="65000"/>
                  <a:lumOff val="35000"/>
                </a:schemeClr>
              </a:solidFill>
              <a:latin typeface="+mj-lt"/>
            </a:endParaRPr>
          </a:p>
        </p:txBody>
      </p:sp>
      <p:grpSp>
        <p:nvGrpSpPr>
          <p:cNvPr id="3" name="Group 2"/>
          <p:cNvGrpSpPr/>
          <p:nvPr/>
        </p:nvGrpSpPr>
        <p:grpSpPr>
          <a:xfrm>
            <a:off x="145918" y="5518353"/>
            <a:ext cx="2466301" cy="1048811"/>
            <a:chOff x="319087" y="4545436"/>
            <a:chExt cx="2297951" cy="1065578"/>
          </a:xfrm>
        </p:grpSpPr>
        <p:sp>
          <p:nvSpPr>
            <p:cNvPr id="17" name="TextBox 16"/>
            <p:cNvSpPr txBox="1"/>
            <p:nvPr/>
          </p:nvSpPr>
          <p:spPr>
            <a:xfrm>
              <a:off x="319087" y="4545436"/>
              <a:ext cx="2297951" cy="281427"/>
            </a:xfrm>
            <a:prstGeom prst="rect">
              <a:avLst/>
            </a:prstGeom>
            <a:solidFill>
              <a:schemeClr val="accent6">
                <a:lumMod val="40000"/>
                <a:lumOff val="60000"/>
              </a:schemeClr>
            </a:solidFill>
          </p:spPr>
          <p:txBody>
            <a:bodyPr wrap="square" rtlCol="0">
              <a:spAutoFit/>
            </a:bodyPr>
            <a:lstStyle/>
            <a:p>
              <a:pPr algn="r"/>
              <a:r>
                <a:rPr lang="en-US" sz="1200" b="1" dirty="0">
                  <a:latin typeface="Opificio" panose="02000506000000020004" pitchFamily="2" charset="0"/>
                </a:rPr>
                <a:t>Financial Education</a:t>
              </a:r>
            </a:p>
          </p:txBody>
        </p:sp>
        <p:sp>
          <p:nvSpPr>
            <p:cNvPr id="19" name="Content Placeholder 9"/>
            <p:cNvSpPr txBox="1">
              <a:spLocks/>
            </p:cNvSpPr>
            <p:nvPr/>
          </p:nvSpPr>
          <p:spPr>
            <a:xfrm>
              <a:off x="319087" y="4823810"/>
              <a:ext cx="2297951" cy="78720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1588"/>
              <a:r>
                <a:rPr lang="en-US" sz="900" dirty="0">
                  <a:solidFill>
                    <a:schemeClr val="tx1">
                      <a:lumMod val="65000"/>
                      <a:lumOff val="35000"/>
                    </a:schemeClr>
                  </a:solidFill>
                  <a:latin typeface="+mj-lt"/>
                </a:rPr>
                <a:t>In addition to low-interest loans, we offer </a:t>
              </a:r>
            </a:p>
            <a:p>
              <a:pPr marL="1588"/>
              <a:r>
                <a:rPr lang="en-US" sz="900" b="1" dirty="0">
                  <a:solidFill>
                    <a:schemeClr val="tx1">
                      <a:lumMod val="65000"/>
                      <a:lumOff val="35000"/>
                    </a:schemeClr>
                  </a:solidFill>
                  <a:latin typeface="+mj-lt"/>
                </a:rPr>
                <a:t>FREE Financial Counseling</a:t>
              </a:r>
              <a:r>
                <a:rPr lang="en-US" sz="900" dirty="0">
                  <a:solidFill>
                    <a:schemeClr val="tx1">
                      <a:lumMod val="65000"/>
                      <a:lumOff val="35000"/>
                    </a:schemeClr>
                  </a:solidFill>
                  <a:latin typeface="+mj-lt"/>
                </a:rPr>
                <a:t>.</a:t>
              </a:r>
            </a:p>
            <a:p>
              <a:pPr marL="1588"/>
              <a:r>
                <a:rPr lang="en-US" sz="900" dirty="0">
                  <a:solidFill>
                    <a:schemeClr val="tx1">
                      <a:lumMod val="65000"/>
                      <a:lumOff val="35000"/>
                    </a:schemeClr>
                  </a:solidFill>
                  <a:latin typeface="+mj-lt"/>
                </a:rPr>
                <a:t>Learn about money management, budgeting, and credit. Also available: savings &amp; retirement workshop, and predatory lending workshop.</a:t>
              </a:r>
              <a:endParaRPr lang="en-US" sz="900" dirty="0">
                <a:solidFill>
                  <a:schemeClr val="tx1">
                    <a:lumMod val="65000"/>
                    <a:lumOff val="35000"/>
                  </a:schemeClr>
                </a:solidFill>
                <a:latin typeface="Century Gothic" pitchFamily="34" charset="0"/>
              </a:endParaRPr>
            </a:p>
          </p:txBody>
        </p:sp>
      </p:gr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9934" y="662323"/>
            <a:ext cx="1530867" cy="670132"/>
          </a:xfrm>
          <a:prstGeom prst="rect">
            <a:avLst/>
          </a:prstGeom>
        </p:spPr>
      </p:pic>
      <p:sp>
        <p:nvSpPr>
          <p:cNvPr id="21" name="TextBox 20"/>
          <p:cNvSpPr txBox="1"/>
          <p:nvPr/>
        </p:nvSpPr>
        <p:spPr>
          <a:xfrm>
            <a:off x="3169920" y="192601"/>
            <a:ext cx="2860040" cy="1508093"/>
          </a:xfrm>
          <a:prstGeom prst="rect">
            <a:avLst/>
          </a:prstGeom>
          <a:noFill/>
        </p:spPr>
        <p:txBody>
          <a:bodyPr wrap="square" lIns="91429" tIns="45714" rIns="91429" bIns="45714" rtlCol="0">
            <a:spAutoFit/>
          </a:bodyPr>
          <a:lstStyle/>
          <a:p>
            <a:pPr algn="ctr"/>
            <a:r>
              <a:rPr lang="en-US" sz="1400" b="1" dirty="0">
                <a:solidFill>
                  <a:schemeClr val="accent3"/>
                </a:solidFill>
                <a:latin typeface="Opificio" panose="02000506000000020004" pitchFamily="2" charset="0"/>
              </a:rPr>
              <a:t>Requirements for approval</a:t>
            </a:r>
          </a:p>
          <a:p>
            <a:pPr algn="ctr"/>
            <a:endParaRPr lang="en-US" sz="600" b="1" dirty="0">
              <a:solidFill>
                <a:schemeClr val="accent3"/>
              </a:solidFill>
              <a:latin typeface="Opificio" panose="02000506000000020004" pitchFamily="2" charset="0"/>
            </a:endParaRPr>
          </a:p>
          <a:p>
            <a:pPr marL="171430" indent="-171430">
              <a:buFont typeface="Wingdings" panose="05000000000000000000" pitchFamily="2" charset="2"/>
              <a:buChar char="ü"/>
            </a:pPr>
            <a:r>
              <a:rPr lang="en-US" sz="1200" dirty="0">
                <a:solidFill>
                  <a:schemeClr val="tx1">
                    <a:lumMod val="65000"/>
                    <a:lumOff val="35000"/>
                  </a:schemeClr>
                </a:solidFill>
              </a:rPr>
              <a:t>Minimum age of 18</a:t>
            </a:r>
          </a:p>
          <a:p>
            <a:pPr marL="171430" indent="-171430">
              <a:buFont typeface="Wingdings" panose="05000000000000000000" pitchFamily="2" charset="2"/>
              <a:buChar char="ü"/>
            </a:pPr>
            <a:r>
              <a:rPr lang="en-US" sz="1200" dirty="0">
                <a:solidFill>
                  <a:schemeClr val="tx1">
                    <a:lumMod val="65000"/>
                    <a:lumOff val="35000"/>
                  </a:schemeClr>
                </a:solidFill>
              </a:rPr>
              <a:t>Currently working on the job for three months</a:t>
            </a:r>
          </a:p>
          <a:p>
            <a:pPr marL="171430" indent="-171430">
              <a:buFont typeface="Wingdings" panose="05000000000000000000" pitchFamily="2" charset="2"/>
              <a:buChar char="ü"/>
            </a:pPr>
            <a:r>
              <a:rPr lang="en-US" sz="1200" dirty="0">
                <a:solidFill>
                  <a:schemeClr val="tx1">
                    <a:lumMod val="65000"/>
                    <a:lumOff val="35000"/>
                  </a:schemeClr>
                </a:solidFill>
              </a:rPr>
              <a:t>A bank checking account</a:t>
            </a:r>
          </a:p>
          <a:p>
            <a:pPr marL="171430" indent="-171430">
              <a:buFont typeface="Wingdings" panose="05000000000000000000" pitchFamily="2" charset="2"/>
              <a:buChar char="ü"/>
            </a:pPr>
            <a:r>
              <a:rPr lang="en-US" sz="1200" dirty="0">
                <a:solidFill>
                  <a:schemeClr val="tx1">
                    <a:lumMod val="65000"/>
                    <a:lumOff val="35000"/>
                  </a:schemeClr>
                </a:solidFill>
              </a:rPr>
              <a:t>Valid picture ID and social security card</a:t>
            </a:r>
          </a:p>
          <a:p>
            <a:pPr marL="171430" indent="-171430">
              <a:buFont typeface="Wingdings" panose="05000000000000000000" pitchFamily="2" charset="2"/>
              <a:buChar char="ü"/>
            </a:pPr>
            <a:r>
              <a:rPr lang="en-US" sz="1200" dirty="0">
                <a:solidFill>
                  <a:schemeClr val="tx1">
                    <a:lumMod val="65000"/>
                    <a:lumOff val="35000"/>
                  </a:schemeClr>
                </a:solidFill>
              </a:rPr>
              <a:t>Four personal references</a:t>
            </a:r>
          </a:p>
        </p:txBody>
      </p:sp>
      <p:pic>
        <p:nvPicPr>
          <p:cNvPr id="22" name="Picture 21"/>
          <p:cNvPicPr>
            <a:picLocks noChangeAspect="1"/>
          </p:cNvPicPr>
          <p:nvPr/>
        </p:nvPicPr>
        <p:blipFill rotWithShape="1">
          <a:blip r:embed="rId3">
            <a:extLst>
              <a:ext uri="{28A0092B-C50C-407E-A947-70E740481C1C}">
                <a14:useLocalDpi xmlns:a14="http://schemas.microsoft.com/office/drawing/2010/main" val="0"/>
              </a:ext>
            </a:extLst>
          </a:blip>
          <a:srcRect l="7794" t="2275" r="12246"/>
          <a:stretch/>
        </p:blipFill>
        <p:spPr>
          <a:xfrm>
            <a:off x="6610171" y="2668410"/>
            <a:ext cx="2408653" cy="3088844"/>
          </a:xfrm>
          <a:prstGeom prst="rect">
            <a:avLst/>
          </a:prstGeom>
        </p:spPr>
      </p:pic>
      <p:sp>
        <p:nvSpPr>
          <p:cNvPr id="23" name="Title 1"/>
          <p:cNvSpPr txBox="1">
            <a:spLocks/>
          </p:cNvSpPr>
          <p:nvPr/>
        </p:nvSpPr>
        <p:spPr>
          <a:xfrm>
            <a:off x="6410464" y="1489865"/>
            <a:ext cx="2625139" cy="598602"/>
          </a:xfrm>
          <a:prstGeom prst="rect">
            <a:avLst/>
          </a:prstGeom>
        </p:spPr>
        <p:txBody>
          <a:bodyPr vert="horz" lIns="91429" tIns="45714" rIns="91429" bIns="45714" rtlCol="0" anchor="ctr">
            <a:noAutofit/>
          </a:bodyPr>
          <a:lstStyle>
            <a:lvl1pPr algn="ctr" defTabSz="1018824" rtl="0" eaLnBrk="1" latinLnBrk="0" hangingPunct="1">
              <a:spcBef>
                <a:spcPct val="0"/>
              </a:spcBef>
              <a:buNone/>
              <a:defRPr sz="4900" kern="1200">
                <a:solidFill>
                  <a:schemeClr val="tx1"/>
                </a:solidFill>
                <a:latin typeface="+mj-lt"/>
                <a:ea typeface="+mj-ea"/>
                <a:cs typeface="+mj-cs"/>
              </a:defRPr>
            </a:lvl1pPr>
          </a:lstStyle>
          <a:p>
            <a:pPr algn="r"/>
            <a:endParaRPr lang="en-US" sz="1600" b="1" dirty="0">
              <a:solidFill>
                <a:schemeClr val="accent3">
                  <a:lumMod val="75000"/>
                </a:schemeClr>
              </a:solidFill>
              <a:latin typeface="Opificio" panose="02000506000000020004" pitchFamily="2" charset="0"/>
            </a:endParaRPr>
          </a:p>
        </p:txBody>
      </p:sp>
      <p:sp>
        <p:nvSpPr>
          <p:cNvPr id="24" name="Title 1"/>
          <p:cNvSpPr txBox="1">
            <a:spLocks/>
          </p:cNvSpPr>
          <p:nvPr/>
        </p:nvSpPr>
        <p:spPr>
          <a:xfrm>
            <a:off x="6581244" y="1214666"/>
            <a:ext cx="2562756" cy="874059"/>
          </a:xfrm>
          <a:prstGeom prst="rect">
            <a:avLst/>
          </a:prstGeom>
        </p:spPr>
        <p:txBody>
          <a:bodyPr vert="horz" lIns="82055" tIns="41027" rIns="82055" bIns="4102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200" b="1" cap="small" dirty="0">
                <a:solidFill>
                  <a:schemeClr val="accent3">
                    <a:lumMod val="75000"/>
                  </a:schemeClr>
                </a:solidFill>
                <a:latin typeface="Opificio" panose="02000506000000020004" pitchFamily="2" charset="0"/>
              </a:rPr>
              <a:t>Small Dollar </a:t>
            </a:r>
            <a:r>
              <a:rPr lang="en-US" sz="4000" b="1" dirty="0">
                <a:solidFill>
                  <a:schemeClr val="accent3">
                    <a:lumMod val="75000"/>
                  </a:schemeClr>
                </a:solidFill>
                <a:latin typeface="Opificio" panose="02000506000000020004" pitchFamily="2" charset="0"/>
              </a:rPr>
              <a:t>LOANS</a:t>
            </a:r>
          </a:p>
        </p:txBody>
      </p:sp>
      <p:sp>
        <p:nvSpPr>
          <p:cNvPr id="25" name="Title 1"/>
          <p:cNvSpPr txBox="1">
            <a:spLocks/>
          </p:cNvSpPr>
          <p:nvPr/>
        </p:nvSpPr>
        <p:spPr>
          <a:xfrm>
            <a:off x="6591745" y="5774454"/>
            <a:ext cx="2419154" cy="874059"/>
          </a:xfrm>
          <a:prstGeom prst="rect">
            <a:avLst/>
          </a:prstGeom>
        </p:spPr>
        <p:txBody>
          <a:bodyPr vert="horz" lIns="82055" tIns="41027" rIns="82055" bIns="4102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en-US" sz="1400" dirty="0">
                <a:solidFill>
                  <a:schemeClr val="accent3">
                    <a:lumMod val="75000"/>
                  </a:schemeClr>
                </a:solidFill>
                <a:latin typeface="Century Gothic" panose="020B0502020202020204" pitchFamily="34" charset="0"/>
              </a:rPr>
              <a:t>For the </a:t>
            </a:r>
            <a:r>
              <a:rPr lang="en-US" sz="1400" b="1" dirty="0">
                <a:solidFill>
                  <a:schemeClr val="accent3">
                    <a:lumMod val="75000"/>
                  </a:schemeClr>
                </a:solidFill>
                <a:latin typeface="Century Gothic" panose="020B0502020202020204" pitchFamily="34" charset="0"/>
              </a:rPr>
              <a:t>savvy borrower</a:t>
            </a:r>
            <a:r>
              <a:rPr lang="en-US" sz="1400" dirty="0">
                <a:solidFill>
                  <a:schemeClr val="accent3">
                    <a:lumMod val="75000"/>
                  </a:schemeClr>
                </a:solidFill>
                <a:latin typeface="Century Gothic" panose="020B0502020202020204" pitchFamily="34" charset="0"/>
              </a:rPr>
              <a:t> who wants to avoid high interest fees </a:t>
            </a:r>
          </a:p>
        </p:txBody>
      </p:sp>
      <p:sp>
        <p:nvSpPr>
          <p:cNvPr id="26" name="TextBox 25"/>
          <p:cNvSpPr txBox="1"/>
          <p:nvPr/>
        </p:nvSpPr>
        <p:spPr>
          <a:xfrm>
            <a:off x="6410464" y="2151530"/>
            <a:ext cx="2684169" cy="461653"/>
          </a:xfrm>
          <a:prstGeom prst="rect">
            <a:avLst/>
          </a:prstGeom>
          <a:solidFill>
            <a:schemeClr val="accent6">
              <a:lumMod val="40000"/>
              <a:lumOff val="60000"/>
            </a:schemeClr>
          </a:solidFill>
        </p:spPr>
        <p:txBody>
          <a:bodyPr wrap="square" lIns="91429" tIns="45714" rIns="91429" bIns="45714" rtlCol="0">
            <a:spAutoFit/>
          </a:bodyPr>
          <a:lstStyle/>
          <a:p>
            <a:pPr algn="ctr"/>
            <a:r>
              <a:rPr lang="en-US" sz="1200" dirty="0">
                <a:latin typeface="Century Gothic" panose="020B0502020202020204" pitchFamily="34" charset="0"/>
              </a:rPr>
              <a:t>The low-cost alternative to </a:t>
            </a:r>
          </a:p>
          <a:p>
            <a:pPr algn="ctr"/>
            <a:r>
              <a:rPr lang="en-US" sz="1200" dirty="0">
                <a:latin typeface="Century Gothic" panose="020B0502020202020204" pitchFamily="34" charset="0"/>
              </a:rPr>
              <a:t>payday &amp; auto title loans</a:t>
            </a:r>
          </a:p>
        </p:txBody>
      </p:sp>
      <p:sp>
        <p:nvSpPr>
          <p:cNvPr id="27" name="TextBox 26"/>
          <p:cNvSpPr txBox="1"/>
          <p:nvPr/>
        </p:nvSpPr>
        <p:spPr>
          <a:xfrm>
            <a:off x="3117273" y="1747140"/>
            <a:ext cx="2860040" cy="553986"/>
          </a:xfrm>
          <a:prstGeom prst="rect">
            <a:avLst/>
          </a:prstGeom>
          <a:solidFill>
            <a:srgbClr val="FFFFCC"/>
          </a:solidFill>
        </p:spPr>
        <p:txBody>
          <a:bodyPr wrap="square" lIns="91429" tIns="45714" rIns="91429" bIns="45714" rtlCol="0">
            <a:spAutoFit/>
          </a:bodyPr>
          <a:lstStyle/>
          <a:p>
            <a:pPr algn="ctr"/>
            <a:r>
              <a:rPr lang="en-US" sz="1000" b="1" dirty="0">
                <a:solidFill>
                  <a:schemeClr val="accent3"/>
                </a:solidFill>
                <a:latin typeface="+mj-lt"/>
              </a:rPr>
              <a:t>In order to access the Small Dollar Loans program, your employer must have signed an agreement with Community Loan Center.</a:t>
            </a:r>
            <a:endParaRPr lang="en-US" sz="900" dirty="0">
              <a:solidFill>
                <a:schemeClr val="tx1">
                  <a:lumMod val="65000"/>
                  <a:lumOff val="35000"/>
                </a:schemeClr>
              </a:solidFill>
              <a:latin typeface="+mj-lt"/>
            </a:endParaRPr>
          </a:p>
        </p:txBody>
      </p:sp>
      <p:sp>
        <p:nvSpPr>
          <p:cNvPr id="28" name="TextBox 27"/>
          <p:cNvSpPr txBox="1"/>
          <p:nvPr/>
        </p:nvSpPr>
        <p:spPr>
          <a:xfrm>
            <a:off x="219108" y="3566563"/>
            <a:ext cx="2244436" cy="570292"/>
          </a:xfrm>
          <a:prstGeom prst="rect">
            <a:avLst/>
          </a:prstGeom>
          <a:solidFill>
            <a:srgbClr val="FFFFCC"/>
          </a:solidFill>
        </p:spPr>
        <p:txBody>
          <a:bodyPr wrap="square" lIns="82058" tIns="41029" rIns="82058" bIns="41029" rtlCol="0">
            <a:spAutoFit/>
          </a:bodyPr>
          <a:lstStyle/>
          <a:p>
            <a:pPr algn="just"/>
            <a:r>
              <a:rPr lang="en-US" sz="800" dirty="0">
                <a:solidFill>
                  <a:schemeClr val="tx1">
                    <a:lumMod val="65000"/>
                    <a:lumOff val="35000"/>
                  </a:schemeClr>
                </a:solidFill>
              </a:rPr>
              <a:t>A community development financial institution (CDFI) - is a financial institution that provides credit and financial services to underserved markets and populations. </a:t>
            </a:r>
            <a:endParaRPr lang="en-US" sz="800" dirty="0"/>
          </a:p>
        </p:txBody>
      </p:sp>
      <p:sp>
        <p:nvSpPr>
          <p:cNvPr id="29" name="Content Placeholder 9"/>
          <p:cNvSpPr txBox="1">
            <a:spLocks/>
          </p:cNvSpPr>
          <p:nvPr/>
        </p:nvSpPr>
        <p:spPr>
          <a:xfrm>
            <a:off x="219109" y="2622176"/>
            <a:ext cx="2466301" cy="962296"/>
          </a:xfrm>
          <a:prstGeom prst="rect">
            <a:avLst/>
          </a:prstGeom>
        </p:spPr>
        <p:txBody>
          <a:bodyPr vert="horz" lIns="91429" tIns="45714" rIns="91429" bIns="45714" numCol="2"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171430" indent="-171430" algn="l">
              <a:buFont typeface="Arial" panose="020B0604020202020204" pitchFamily="34" charset="0"/>
              <a:buChar char="•"/>
            </a:pPr>
            <a:r>
              <a:rPr lang="en-US" sz="800" dirty="0">
                <a:solidFill>
                  <a:schemeClr val="tx1">
                    <a:lumMod val="65000"/>
                    <a:lumOff val="35000"/>
                  </a:schemeClr>
                </a:solidFill>
              </a:rPr>
              <a:t>J.P. Morgan Chase</a:t>
            </a:r>
          </a:p>
          <a:p>
            <a:pPr marL="171430" indent="-171430" algn="l">
              <a:buFont typeface="Arial" panose="020B0604020202020204" pitchFamily="34" charset="0"/>
              <a:buChar char="•"/>
            </a:pPr>
            <a:r>
              <a:rPr lang="en-US" sz="800" dirty="0">
                <a:solidFill>
                  <a:schemeClr val="tx1">
                    <a:lumMod val="65000"/>
                    <a:lumOff val="35000"/>
                  </a:schemeClr>
                </a:solidFill>
              </a:rPr>
              <a:t>Wells Fargo Bank</a:t>
            </a:r>
          </a:p>
          <a:p>
            <a:pPr marL="171430" indent="-171430" algn="l">
              <a:buFont typeface="Arial" panose="020B0604020202020204" pitchFamily="34" charset="0"/>
              <a:buChar char="•"/>
            </a:pPr>
            <a:r>
              <a:rPr lang="en-US" sz="800" dirty="0">
                <a:solidFill>
                  <a:schemeClr val="tx1">
                    <a:lumMod val="65000"/>
                    <a:lumOff val="35000"/>
                  </a:schemeClr>
                </a:solidFill>
              </a:rPr>
              <a:t>IBC Brownsville</a:t>
            </a:r>
          </a:p>
          <a:p>
            <a:pPr marL="171430" indent="-171430" algn="l">
              <a:buFont typeface="Arial" panose="020B0604020202020204" pitchFamily="34" charset="0"/>
              <a:buChar char="•"/>
            </a:pPr>
            <a:r>
              <a:rPr lang="en-US" sz="800" dirty="0">
                <a:solidFill>
                  <a:schemeClr val="tx1">
                    <a:lumMod val="65000"/>
                    <a:lumOff val="35000"/>
                  </a:schemeClr>
                </a:solidFill>
              </a:rPr>
              <a:t>IBC McAllen</a:t>
            </a:r>
          </a:p>
          <a:p>
            <a:pPr marL="171430" indent="-171430" algn="l">
              <a:buFont typeface="Arial" panose="020B0604020202020204" pitchFamily="34" charset="0"/>
              <a:buChar char="•"/>
            </a:pPr>
            <a:r>
              <a:rPr lang="en-US" sz="800" dirty="0">
                <a:solidFill>
                  <a:schemeClr val="tx1">
                    <a:lumMod val="65000"/>
                    <a:lumOff val="35000"/>
                  </a:schemeClr>
                </a:solidFill>
              </a:rPr>
              <a:t>Bank of America</a:t>
            </a:r>
          </a:p>
          <a:p>
            <a:pPr marL="171430" indent="-171430" algn="l">
              <a:buFont typeface="Arial" panose="020B0604020202020204" pitchFamily="34" charset="0"/>
              <a:buChar char="•"/>
            </a:pPr>
            <a:r>
              <a:rPr lang="en-US" sz="800" dirty="0">
                <a:solidFill>
                  <a:schemeClr val="tx1">
                    <a:lumMod val="65000"/>
                    <a:lumOff val="35000"/>
                  </a:schemeClr>
                </a:solidFill>
              </a:rPr>
              <a:t>Frost Bank</a:t>
            </a:r>
          </a:p>
          <a:p>
            <a:pPr marL="171430" indent="-171430" algn="l">
              <a:buFont typeface="Arial" panose="020B0604020202020204" pitchFamily="34" charset="0"/>
              <a:buChar char="•"/>
            </a:pPr>
            <a:r>
              <a:rPr lang="en-US" sz="800" dirty="0">
                <a:solidFill>
                  <a:schemeClr val="tx1">
                    <a:lumMod val="65000"/>
                    <a:lumOff val="35000"/>
                  </a:schemeClr>
                </a:solidFill>
              </a:rPr>
              <a:t>Lone Star National Bank</a:t>
            </a:r>
          </a:p>
          <a:p>
            <a:pPr marL="171430" indent="-171430" algn="l">
              <a:buFont typeface="Arial" panose="020B0604020202020204" pitchFamily="34" charset="0"/>
              <a:buChar char="•"/>
            </a:pPr>
            <a:r>
              <a:rPr lang="en-US" sz="800" dirty="0">
                <a:solidFill>
                  <a:schemeClr val="tx1">
                    <a:lumMod val="65000"/>
                    <a:lumOff val="35000"/>
                  </a:schemeClr>
                </a:solidFill>
              </a:rPr>
              <a:t>BBVA Compass Bank</a:t>
            </a:r>
          </a:p>
          <a:p>
            <a:pPr marL="171430" indent="-171430" algn="l">
              <a:buFont typeface="Arial" panose="020B0604020202020204" pitchFamily="34" charset="0"/>
              <a:buChar char="•"/>
            </a:pPr>
            <a:r>
              <a:rPr lang="en-US" sz="800" dirty="0">
                <a:solidFill>
                  <a:schemeClr val="tx1">
                    <a:lumMod val="65000"/>
                    <a:lumOff val="35000"/>
                  </a:schemeClr>
                </a:solidFill>
              </a:rPr>
              <a:t>National Community Impact Corp. Washington D.C.</a:t>
            </a:r>
          </a:p>
          <a:p>
            <a:pPr marL="1588" algn="just"/>
            <a:endParaRPr lang="en-US" sz="800" b="1" dirty="0">
              <a:solidFill>
                <a:schemeClr val="tx1">
                  <a:lumMod val="65000"/>
                  <a:lumOff val="35000"/>
                </a:schemeClr>
              </a:solidFill>
              <a:latin typeface="+mj-lt"/>
            </a:endParaRPr>
          </a:p>
        </p:txBody>
      </p:sp>
      <p:sp>
        <p:nvSpPr>
          <p:cNvPr id="30" name="Rectangle 29"/>
          <p:cNvSpPr/>
          <p:nvPr/>
        </p:nvSpPr>
        <p:spPr>
          <a:xfrm>
            <a:off x="2316113" y="3294529"/>
            <a:ext cx="373354" cy="814703"/>
          </a:xfrm>
          <a:prstGeom prst="rect">
            <a:avLst/>
          </a:prstGeom>
          <a:noFill/>
        </p:spPr>
        <p:txBody>
          <a:bodyPr wrap="none" lIns="82058" tIns="41029" rIns="82058" bIns="41029">
            <a:spAutoFit/>
          </a:bodyPr>
          <a:lstStyle/>
          <a:p>
            <a:pPr algn="ctr"/>
            <a:r>
              <a:rPr lang="en-US" sz="4800" b="1" dirty="0">
                <a:ln w="12700">
                  <a:noFill/>
                  <a:prstDash val="solid"/>
                </a:ln>
                <a:solidFill>
                  <a:schemeClr val="accent3">
                    <a:lumMod val="75000"/>
                  </a:schemeClr>
                </a:solidFill>
                <a:effectLst>
                  <a:outerShdw blurRad="41275" dist="20320" dir="1800000" algn="tl" rotWithShape="0">
                    <a:srgbClr val="000000">
                      <a:alpha val="40000"/>
                    </a:srgbClr>
                  </a:outerShdw>
                </a:effectLst>
              </a:rPr>
              <a:t>!</a:t>
            </a:r>
          </a:p>
        </p:txBody>
      </p:sp>
      <p:pic>
        <p:nvPicPr>
          <p:cNvPr id="31" name="Picture 30" descr="UnitedWay southcameroncounty logo.jpg"/>
          <p:cNvPicPr>
            <a:picLocks noChangeAspect="1"/>
          </p:cNvPicPr>
          <p:nvPr/>
        </p:nvPicPr>
        <p:blipFill>
          <a:blip r:embed="rId4" cstate="print"/>
          <a:stretch>
            <a:fillRect/>
          </a:stretch>
        </p:blipFill>
        <p:spPr>
          <a:xfrm>
            <a:off x="1519282" y="4572001"/>
            <a:ext cx="531082" cy="368141"/>
          </a:xfrm>
          <a:prstGeom prst="rect">
            <a:avLst/>
          </a:prstGeom>
        </p:spPr>
      </p:pic>
      <p:pic>
        <p:nvPicPr>
          <p:cNvPr id="32" name="Picture 3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4419" y="4572000"/>
            <a:ext cx="994963" cy="192802"/>
          </a:xfrm>
          <a:prstGeom prst="rect">
            <a:avLst/>
          </a:prstGeom>
        </p:spPr>
      </p:pic>
      <p:pic>
        <p:nvPicPr>
          <p:cNvPr id="33" name="Picture 3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49875" y="4523246"/>
            <a:ext cx="340926" cy="483113"/>
          </a:xfrm>
          <a:prstGeom prst="rect">
            <a:avLst/>
          </a:prstGeom>
        </p:spPr>
      </p:pic>
      <p:pic>
        <p:nvPicPr>
          <p:cNvPr id="34" name="Picture 3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5378" y="4935761"/>
            <a:ext cx="736856" cy="289220"/>
          </a:xfrm>
          <a:prstGeom prst="rect">
            <a:avLst/>
          </a:prstGeom>
        </p:spPr>
      </p:pic>
      <p:pic>
        <p:nvPicPr>
          <p:cNvPr id="35" name="Picture 34"/>
          <p:cNvPicPr>
            <a:picLocks noChangeAspect="1"/>
          </p:cNvPicPr>
          <p:nvPr/>
        </p:nvPicPr>
        <p:blipFill rotWithShape="1">
          <a:blip r:embed="rId8">
            <a:extLst>
              <a:ext uri="{28A0092B-C50C-407E-A947-70E740481C1C}">
                <a14:useLocalDpi xmlns:a14="http://schemas.microsoft.com/office/drawing/2010/main" val="0"/>
              </a:ext>
            </a:extLst>
          </a:blip>
          <a:srcRect t="24724" b="29218"/>
          <a:stretch/>
        </p:blipFill>
        <p:spPr>
          <a:xfrm>
            <a:off x="1272526" y="4995091"/>
            <a:ext cx="920960" cy="308772"/>
          </a:xfrm>
          <a:prstGeom prst="rect">
            <a:avLst/>
          </a:prstGeom>
        </p:spPr>
      </p:pic>
      <p:sp>
        <p:nvSpPr>
          <p:cNvPr id="9" name="Rectangle 8"/>
          <p:cNvSpPr/>
          <p:nvPr/>
        </p:nvSpPr>
        <p:spPr>
          <a:xfrm>
            <a:off x="231138" y="4234767"/>
            <a:ext cx="1363482" cy="205970"/>
          </a:xfrm>
          <a:prstGeom prst="rect">
            <a:avLst/>
          </a:prstGeom>
        </p:spPr>
        <p:txBody>
          <a:bodyPr wrap="none" lIns="82058" tIns="41029" rIns="82058" bIns="41029">
            <a:spAutoFit/>
          </a:bodyPr>
          <a:lstStyle/>
          <a:p>
            <a:pPr marL="1588"/>
            <a:r>
              <a:rPr lang="en-US" sz="800" b="1" dirty="0">
                <a:solidFill>
                  <a:schemeClr val="tx1">
                    <a:lumMod val="65000"/>
                    <a:lumOff val="35000"/>
                  </a:schemeClr>
                </a:solidFill>
              </a:rPr>
              <a:t>Our Community Supporters:</a:t>
            </a:r>
          </a:p>
        </p:txBody>
      </p:sp>
      <p:pic>
        <p:nvPicPr>
          <p:cNvPr id="11" name="Picture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50182" y="402628"/>
            <a:ext cx="2241728" cy="673137"/>
          </a:xfrm>
          <a:prstGeom prst="rect">
            <a:avLst/>
          </a:prstGeom>
        </p:spPr>
      </p:pic>
      <p:pic>
        <p:nvPicPr>
          <p:cNvPr id="13" name="Picture 1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391939" y="5180751"/>
            <a:ext cx="2310707" cy="693850"/>
          </a:xfrm>
          <a:prstGeom prst="rect">
            <a:avLst/>
          </a:prstGeom>
        </p:spPr>
      </p:pic>
    </p:spTree>
    <p:extLst>
      <p:ext uri="{BB962C8B-B14F-4D97-AF65-F5344CB8AC3E}">
        <p14:creationId xmlns:p14="http://schemas.microsoft.com/office/powerpoint/2010/main" val="22714391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6248400"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2895600"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22" name="Rectangle 3"/>
          <p:cNvSpPr>
            <a:spLocks noChangeArrowheads="1"/>
          </p:cNvSpPr>
          <p:nvPr/>
        </p:nvSpPr>
        <p:spPr bwMode="auto">
          <a:xfrm>
            <a:off x="6411745" y="4085116"/>
            <a:ext cx="2638182" cy="579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5" tIns="45713" rIns="91425" bIns="45713" numCol="1" anchor="ctr" anchorCtr="0" compatLnSpc="1">
            <a:prstTxWarp prst="textNoShape">
              <a:avLst/>
            </a:prstTxWarp>
            <a:spAutoFit/>
          </a:bodyPr>
          <a:lstStyle/>
          <a:p>
            <a:pPr eaLnBrk="0" fontAlgn="base" hangingPunct="0">
              <a:spcBef>
                <a:spcPct val="0"/>
              </a:spcBef>
              <a:spcAft>
                <a:spcPct val="0"/>
              </a:spcAft>
            </a:pPr>
            <a:r>
              <a:rPr lang="en-US" altLang="en-US" sz="800" dirty="0">
                <a:latin typeface="+mj-lt"/>
                <a:ea typeface="Arial" pitchFamily="34" charset="0"/>
                <a:cs typeface="Times New Roman" pitchFamily="18" charset="0"/>
              </a:rPr>
              <a:t>*1</a:t>
            </a:r>
            <a:r>
              <a:rPr lang="en-US" altLang="en-US" sz="800" baseline="30000" dirty="0">
                <a:latin typeface="+mj-lt"/>
                <a:ea typeface="Arial" pitchFamily="34" charset="0"/>
                <a:cs typeface="Times New Roman" pitchFamily="18" charset="0"/>
              </a:rPr>
              <a:t>st</a:t>
            </a:r>
            <a:r>
              <a:rPr lang="en-US" altLang="en-US" sz="800" dirty="0">
                <a:latin typeface="+mj-lt"/>
                <a:ea typeface="Arial" pitchFamily="34" charset="0"/>
                <a:cs typeface="Times New Roman" pitchFamily="18" charset="0"/>
              </a:rPr>
              <a:t>. 14 day fee is $244.70, if renewed an additional $244.70 fee is required.</a:t>
            </a:r>
            <a:endParaRPr lang="en-US" altLang="en-US" sz="800" dirty="0">
              <a:latin typeface="+mj-lt"/>
              <a:cs typeface="Arial" pitchFamily="34" charset="0"/>
            </a:endParaRPr>
          </a:p>
          <a:p>
            <a:pPr eaLnBrk="0" fontAlgn="base" hangingPunct="0">
              <a:spcBef>
                <a:spcPct val="0"/>
              </a:spcBef>
              <a:spcAft>
                <a:spcPct val="0"/>
              </a:spcAft>
            </a:pPr>
            <a:r>
              <a:rPr lang="en-US" altLang="en-US" sz="800" dirty="0">
                <a:latin typeface="+mj-lt"/>
                <a:ea typeface="Arial" pitchFamily="34" charset="0"/>
                <a:cs typeface="Times New Roman" pitchFamily="18" charset="0"/>
              </a:rPr>
              <a:t>** Research shows that each loan is renewed 2.11 times in the RGV.</a:t>
            </a:r>
            <a:endParaRPr lang="en-US" altLang="en-US" sz="800" dirty="0">
              <a:latin typeface="+mj-lt"/>
              <a:cs typeface="Arial" pitchFamily="34" charset="0"/>
            </a:endParaRPr>
          </a:p>
        </p:txBody>
      </p:sp>
      <p:sp>
        <p:nvSpPr>
          <p:cNvPr id="23" name="Rectangle 22"/>
          <p:cNvSpPr/>
          <p:nvPr/>
        </p:nvSpPr>
        <p:spPr>
          <a:xfrm>
            <a:off x="6551692" y="134470"/>
            <a:ext cx="2221961" cy="400095"/>
          </a:xfrm>
          <a:prstGeom prst="rect">
            <a:avLst/>
          </a:prstGeom>
          <a:noFill/>
        </p:spPr>
        <p:txBody>
          <a:bodyPr wrap="square" lIns="91425" tIns="45713" rIns="91425" bIns="45713">
            <a:spAutoFit/>
          </a:bodyPr>
          <a:lstStyle/>
          <a:p>
            <a:pPr algn="ctr"/>
            <a:r>
              <a:rPr lang="en-US" sz="2000" b="1" dirty="0">
                <a:solidFill>
                  <a:schemeClr val="tx1">
                    <a:lumMod val="65000"/>
                    <a:lumOff val="35000"/>
                  </a:schemeClr>
                </a:solidFill>
                <a:latin typeface="Opificio" panose="02000506000000020004" pitchFamily="2" charset="0"/>
                <a:cs typeface="Times New Roman" pitchFamily="18" charset="0"/>
              </a:rPr>
              <a:t>Compare Costs</a:t>
            </a:r>
            <a:endParaRPr lang="en-US" sz="2000" dirty="0">
              <a:solidFill>
                <a:schemeClr val="tx1">
                  <a:lumMod val="65000"/>
                  <a:lumOff val="35000"/>
                </a:schemeClr>
              </a:solidFill>
              <a:latin typeface="Opificio" panose="02000506000000020004" pitchFamily="2" charset="0"/>
            </a:endParaRPr>
          </a:p>
        </p:txBody>
      </p:sp>
      <p:sp>
        <p:nvSpPr>
          <p:cNvPr id="36" name="Rectangle 35"/>
          <p:cNvSpPr/>
          <p:nvPr/>
        </p:nvSpPr>
        <p:spPr>
          <a:xfrm>
            <a:off x="8170282" y="1063849"/>
            <a:ext cx="765900" cy="461651"/>
          </a:xfrm>
          <a:prstGeom prst="rect">
            <a:avLst/>
          </a:prstGeom>
        </p:spPr>
        <p:txBody>
          <a:bodyPr wrap="square" lIns="91425" tIns="45713" rIns="91425" bIns="45713">
            <a:spAutoFit/>
          </a:bodyPr>
          <a:lstStyle/>
          <a:p>
            <a:pPr algn="ctr"/>
            <a:r>
              <a:rPr lang="en-US" sz="1200" b="1" dirty="0">
                <a:solidFill>
                  <a:schemeClr val="tx1">
                    <a:lumMod val="65000"/>
                    <a:lumOff val="35000"/>
                  </a:schemeClr>
                </a:solidFill>
                <a:latin typeface="Century Gothic" panose="020B0502020202020204" pitchFamily="34" charset="0"/>
                <a:cs typeface="Times New Roman" pitchFamily="18" charset="0"/>
              </a:rPr>
              <a:t>Payday Loans</a:t>
            </a:r>
            <a:endParaRPr lang="en-US" sz="1200" dirty="0">
              <a:solidFill>
                <a:schemeClr val="tx1">
                  <a:lumMod val="65000"/>
                  <a:lumOff val="35000"/>
                </a:schemeClr>
              </a:solidFill>
              <a:latin typeface="Century Gothic" panose="020B0502020202020204" pitchFamily="34" charset="0"/>
            </a:endParaRPr>
          </a:p>
        </p:txBody>
      </p:sp>
      <p:sp>
        <p:nvSpPr>
          <p:cNvPr id="37" name="Rectangle 36"/>
          <p:cNvSpPr/>
          <p:nvPr/>
        </p:nvSpPr>
        <p:spPr>
          <a:xfrm>
            <a:off x="6395760" y="1032144"/>
            <a:ext cx="1085695" cy="461651"/>
          </a:xfrm>
          <a:prstGeom prst="rect">
            <a:avLst/>
          </a:prstGeom>
        </p:spPr>
        <p:txBody>
          <a:bodyPr wrap="square" lIns="91425" tIns="45713" rIns="91425" bIns="45713">
            <a:spAutoFit/>
          </a:bodyPr>
          <a:lstStyle/>
          <a:p>
            <a:pPr algn="ctr"/>
            <a:r>
              <a:rPr lang="en-US" sz="1200" b="1" dirty="0">
                <a:solidFill>
                  <a:schemeClr val="tx1">
                    <a:lumMod val="65000"/>
                    <a:lumOff val="35000"/>
                  </a:schemeClr>
                </a:solidFill>
                <a:latin typeface="Century Gothic" panose="020B0502020202020204" pitchFamily="34" charset="0"/>
                <a:cs typeface="Times New Roman" pitchFamily="18" charset="0"/>
              </a:rPr>
              <a:t>CLC Small Dollar Loan</a:t>
            </a:r>
            <a:endParaRPr lang="en-US" sz="1200" dirty="0">
              <a:solidFill>
                <a:schemeClr val="tx1">
                  <a:lumMod val="65000"/>
                  <a:lumOff val="35000"/>
                </a:schemeClr>
              </a:solidFill>
              <a:latin typeface="Century Gothic" panose="020B0502020202020204" pitchFamily="34" charset="0"/>
            </a:endParaRPr>
          </a:p>
        </p:txBody>
      </p:sp>
      <p:sp>
        <p:nvSpPr>
          <p:cNvPr id="16" name="Rectangle 15"/>
          <p:cNvSpPr/>
          <p:nvPr/>
        </p:nvSpPr>
        <p:spPr>
          <a:xfrm>
            <a:off x="131064" y="228600"/>
            <a:ext cx="2590800" cy="1400369"/>
          </a:xfrm>
          <a:prstGeom prst="rect">
            <a:avLst/>
          </a:prstGeom>
        </p:spPr>
        <p:txBody>
          <a:bodyPr wrap="square" lIns="91425" tIns="45713" rIns="91425" bIns="45713">
            <a:spAutoFit/>
          </a:bodyPr>
          <a:lstStyle/>
          <a:p>
            <a:pPr algn="r"/>
            <a:r>
              <a:rPr lang="en-US" sz="2000" b="1" dirty="0">
                <a:solidFill>
                  <a:schemeClr val="accent4"/>
                </a:solidFill>
                <a:latin typeface="Opificio" panose="02000506000000020004" pitchFamily="2" charset="0"/>
                <a:cs typeface="Times New Roman" pitchFamily="18" charset="0"/>
              </a:rPr>
              <a:t>Need money AND don’t want to pay </a:t>
            </a:r>
            <a:r>
              <a:rPr lang="en-US" sz="2500" b="1" dirty="0">
                <a:solidFill>
                  <a:schemeClr val="accent4"/>
                </a:solidFill>
                <a:latin typeface="Opificio" panose="02000506000000020004" pitchFamily="2" charset="0"/>
                <a:cs typeface="Times New Roman" pitchFamily="18" charset="0"/>
              </a:rPr>
              <a:t>EXORBITANT </a:t>
            </a:r>
            <a:r>
              <a:rPr lang="en-US" sz="2000" b="1" dirty="0">
                <a:solidFill>
                  <a:schemeClr val="accent4"/>
                </a:solidFill>
                <a:latin typeface="Opificio" panose="02000506000000020004" pitchFamily="2" charset="0"/>
                <a:cs typeface="Times New Roman" pitchFamily="18" charset="0"/>
              </a:rPr>
              <a:t/>
            </a:r>
            <a:br>
              <a:rPr lang="en-US" sz="2000" b="1" dirty="0">
                <a:solidFill>
                  <a:schemeClr val="accent4"/>
                </a:solidFill>
                <a:latin typeface="Opificio" panose="02000506000000020004" pitchFamily="2" charset="0"/>
                <a:cs typeface="Times New Roman" pitchFamily="18" charset="0"/>
              </a:rPr>
            </a:br>
            <a:r>
              <a:rPr lang="en-US" sz="2000" b="1" dirty="0">
                <a:solidFill>
                  <a:schemeClr val="accent4"/>
                </a:solidFill>
                <a:latin typeface="Opificio" panose="02000506000000020004" pitchFamily="2" charset="0"/>
                <a:cs typeface="Times New Roman" pitchFamily="18" charset="0"/>
              </a:rPr>
              <a:t>interest fees?</a:t>
            </a:r>
            <a:endParaRPr lang="en-US" sz="2000" cap="small" dirty="0">
              <a:solidFill>
                <a:schemeClr val="accent4"/>
              </a:solidFill>
              <a:latin typeface="Opificio" panose="02000506000000020004" pitchFamily="2" charset="0"/>
            </a:endParaRPr>
          </a:p>
        </p:txBody>
      </p:sp>
      <p:sp>
        <p:nvSpPr>
          <p:cNvPr id="17" name="Rectangle 3"/>
          <p:cNvSpPr>
            <a:spLocks noChangeArrowheads="1"/>
          </p:cNvSpPr>
          <p:nvPr/>
        </p:nvSpPr>
        <p:spPr bwMode="auto">
          <a:xfrm>
            <a:off x="140431" y="1691370"/>
            <a:ext cx="2570142" cy="23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5" tIns="45713" rIns="91425" bIns="45713" numCol="1" anchor="ctr" anchorCtr="0" compatLnSpc="1">
            <a:prstTxWarp prst="textNoShape">
              <a:avLst/>
            </a:prstTxWarp>
            <a:spAutoFit/>
          </a:bodyPr>
          <a:lstStyle/>
          <a:p>
            <a:pPr algn="just" eaLnBrk="0" fontAlgn="base" hangingPunct="0">
              <a:spcBef>
                <a:spcPct val="0"/>
              </a:spcBef>
              <a:spcAft>
                <a:spcPct val="0"/>
              </a:spcAft>
            </a:pPr>
            <a:r>
              <a:rPr lang="en-US" altLang="en-US" sz="900" dirty="0">
                <a:solidFill>
                  <a:schemeClr val="tx1">
                    <a:lumMod val="65000"/>
                    <a:lumOff val="35000"/>
                  </a:schemeClr>
                </a:solidFill>
                <a:latin typeface="+mj-lt"/>
                <a:ea typeface="Arial" pitchFamily="34" charset="0"/>
                <a:cs typeface="Times New Roman" pitchFamily="18" charset="0"/>
              </a:rPr>
              <a:t>Let’s face  it. There comes a time when we all need money urgently. When you are short of cash, a number of payday loan and auto title stores offer you tempting loans on the agreement that you pay when you get your next paycheck. </a:t>
            </a:r>
          </a:p>
          <a:p>
            <a:pPr algn="just" eaLnBrk="0" fontAlgn="base" hangingPunct="0">
              <a:spcBef>
                <a:spcPct val="0"/>
              </a:spcBef>
              <a:spcAft>
                <a:spcPct val="0"/>
              </a:spcAft>
            </a:pPr>
            <a:endParaRPr lang="en-US" altLang="en-US" sz="900" dirty="0">
              <a:solidFill>
                <a:schemeClr val="tx1">
                  <a:lumMod val="65000"/>
                  <a:lumOff val="35000"/>
                </a:schemeClr>
              </a:solidFill>
              <a:latin typeface="+mj-lt"/>
              <a:ea typeface="Arial" pitchFamily="34" charset="0"/>
              <a:cs typeface="Times New Roman" pitchFamily="18" charset="0"/>
            </a:endParaRPr>
          </a:p>
          <a:p>
            <a:pPr algn="just" eaLnBrk="0" fontAlgn="base" hangingPunct="0">
              <a:spcBef>
                <a:spcPct val="0"/>
              </a:spcBef>
              <a:spcAft>
                <a:spcPct val="0"/>
              </a:spcAft>
            </a:pPr>
            <a:r>
              <a:rPr lang="en-US" altLang="en-US" sz="900" dirty="0">
                <a:solidFill>
                  <a:schemeClr val="tx1">
                    <a:lumMod val="65000"/>
                    <a:lumOff val="35000"/>
                  </a:schemeClr>
                </a:solidFill>
                <a:latin typeface="+mj-lt"/>
                <a:ea typeface="Arial" pitchFamily="34" charset="0"/>
                <a:cs typeface="Times New Roman" pitchFamily="18" charset="0"/>
              </a:rPr>
              <a:t>Chances are, your situation won’t have improved by then and you will have to re-finance. The accumulation of those high fees can make you pay an effective interest rate of </a:t>
            </a:r>
            <a:r>
              <a:rPr lang="en-US" altLang="en-US" sz="1300" b="1" dirty="0">
                <a:solidFill>
                  <a:schemeClr val="tx1">
                    <a:lumMod val="65000"/>
                    <a:lumOff val="35000"/>
                  </a:schemeClr>
                </a:solidFill>
                <a:latin typeface="+mj-lt"/>
                <a:ea typeface="Arial" pitchFamily="34" charset="0"/>
                <a:cs typeface="Times New Roman" pitchFamily="18" charset="0"/>
              </a:rPr>
              <a:t>400 percent</a:t>
            </a:r>
            <a:r>
              <a:rPr lang="en-US" altLang="en-US" sz="1300" dirty="0">
                <a:solidFill>
                  <a:schemeClr val="tx1">
                    <a:lumMod val="65000"/>
                    <a:lumOff val="35000"/>
                  </a:schemeClr>
                </a:solidFill>
                <a:latin typeface="+mj-lt"/>
                <a:ea typeface="Arial" pitchFamily="34" charset="0"/>
                <a:cs typeface="Times New Roman" pitchFamily="18" charset="0"/>
              </a:rPr>
              <a:t>!!!</a:t>
            </a:r>
          </a:p>
          <a:p>
            <a:pPr algn="just" eaLnBrk="0" fontAlgn="base" hangingPunct="0">
              <a:spcBef>
                <a:spcPct val="0"/>
              </a:spcBef>
              <a:spcAft>
                <a:spcPct val="0"/>
              </a:spcAft>
            </a:pPr>
            <a:endParaRPr lang="en-US" altLang="en-US" sz="900" dirty="0">
              <a:solidFill>
                <a:schemeClr val="tx1">
                  <a:lumMod val="65000"/>
                  <a:lumOff val="35000"/>
                </a:schemeClr>
              </a:solidFill>
              <a:latin typeface="+mj-lt"/>
              <a:ea typeface="Arial" pitchFamily="34" charset="0"/>
              <a:cs typeface="Times New Roman" pitchFamily="18" charset="0"/>
            </a:endParaRPr>
          </a:p>
          <a:p>
            <a:pPr algn="just" eaLnBrk="0" fontAlgn="base" hangingPunct="0">
              <a:spcBef>
                <a:spcPct val="0"/>
              </a:spcBef>
              <a:spcAft>
                <a:spcPct val="0"/>
              </a:spcAft>
            </a:pPr>
            <a:r>
              <a:rPr lang="en-US" altLang="en-US" sz="900" dirty="0">
                <a:solidFill>
                  <a:schemeClr val="tx1">
                    <a:lumMod val="65000"/>
                    <a:lumOff val="35000"/>
                  </a:schemeClr>
                </a:solidFill>
                <a:latin typeface="+mj-lt"/>
                <a:ea typeface="Arial" pitchFamily="34" charset="0"/>
                <a:cs typeface="Times New Roman" pitchFamily="18" charset="0"/>
              </a:rPr>
              <a:t>By the time you finish paying your initial debt, you will have paid the debt up to </a:t>
            </a:r>
            <a:r>
              <a:rPr lang="en-US" altLang="en-US" sz="900" b="1" dirty="0">
                <a:solidFill>
                  <a:schemeClr val="tx1">
                    <a:lumMod val="65000"/>
                    <a:lumOff val="35000"/>
                  </a:schemeClr>
                </a:solidFill>
                <a:latin typeface="+mj-lt"/>
                <a:ea typeface="Arial" pitchFamily="34" charset="0"/>
                <a:cs typeface="Times New Roman" pitchFamily="18" charset="0"/>
              </a:rPr>
              <a:t>3 to 4 times</a:t>
            </a:r>
            <a:r>
              <a:rPr lang="en-US" altLang="en-US" sz="900" dirty="0">
                <a:solidFill>
                  <a:schemeClr val="tx1">
                    <a:lumMod val="65000"/>
                    <a:lumOff val="35000"/>
                  </a:schemeClr>
                </a:solidFill>
                <a:latin typeface="+mj-lt"/>
                <a:ea typeface="Arial" pitchFamily="34" charset="0"/>
                <a:cs typeface="Times New Roman" pitchFamily="18" charset="0"/>
              </a:rPr>
              <a:t>.</a:t>
            </a:r>
          </a:p>
          <a:p>
            <a:pPr algn="just" eaLnBrk="0" fontAlgn="base" hangingPunct="0">
              <a:spcBef>
                <a:spcPct val="0"/>
              </a:spcBef>
              <a:spcAft>
                <a:spcPct val="0"/>
              </a:spcAft>
            </a:pPr>
            <a:r>
              <a:rPr lang="en-US" altLang="en-US" sz="900" dirty="0">
                <a:solidFill>
                  <a:schemeClr val="tx1">
                    <a:lumMod val="65000"/>
                    <a:lumOff val="35000"/>
                  </a:schemeClr>
                </a:solidFill>
                <a:latin typeface="+mj-lt"/>
                <a:ea typeface="Arial" pitchFamily="34" charset="0"/>
                <a:cs typeface="Times New Roman" pitchFamily="18" charset="0"/>
              </a:rPr>
              <a:t>In addition to the obvious economic burden, you get unnecessary stress, which can  negatively affect you at home and at work.</a:t>
            </a:r>
          </a:p>
        </p:txBody>
      </p:sp>
      <p:sp>
        <p:nvSpPr>
          <p:cNvPr id="26" name="Rectangle 25"/>
          <p:cNvSpPr/>
          <p:nvPr/>
        </p:nvSpPr>
        <p:spPr>
          <a:xfrm>
            <a:off x="3048001" y="218882"/>
            <a:ext cx="2988223" cy="1261870"/>
          </a:xfrm>
          <a:prstGeom prst="rect">
            <a:avLst/>
          </a:prstGeom>
        </p:spPr>
        <p:txBody>
          <a:bodyPr wrap="square" lIns="91425" tIns="45713" rIns="91425" bIns="45713">
            <a:spAutoFit/>
          </a:bodyPr>
          <a:lstStyle/>
          <a:p>
            <a:r>
              <a:rPr lang="en-US" b="1" dirty="0" smtClean="0">
                <a:solidFill>
                  <a:schemeClr val="tx1">
                    <a:lumMod val="65000"/>
                    <a:lumOff val="35000"/>
                  </a:schemeClr>
                </a:solidFill>
                <a:latin typeface="Opificio" panose="02000506000000020004" pitchFamily="2" charset="0"/>
                <a:cs typeface="Times New Roman" pitchFamily="18" charset="0"/>
              </a:rPr>
              <a:t>Immediate savings &amp; peace of mind with </a:t>
            </a:r>
          </a:p>
          <a:p>
            <a:r>
              <a:rPr lang="en-US" sz="2000" b="1" cap="small" dirty="0">
                <a:solidFill>
                  <a:schemeClr val="accent6"/>
                </a:solidFill>
                <a:latin typeface="Opificio" panose="02000506000000020004" pitchFamily="2" charset="0"/>
                <a:cs typeface="Times New Roman" pitchFamily="18" charset="0"/>
              </a:rPr>
              <a:t>Community Loan Center</a:t>
            </a:r>
          </a:p>
          <a:p>
            <a:r>
              <a:rPr lang="en-US" sz="2000" b="1" cap="small" dirty="0">
                <a:solidFill>
                  <a:schemeClr val="accent6"/>
                </a:solidFill>
                <a:latin typeface="Opificio" panose="02000506000000020004" pitchFamily="2" charset="0"/>
                <a:cs typeface="Times New Roman" pitchFamily="18" charset="0"/>
              </a:rPr>
              <a:t>Small Dollar Loans </a:t>
            </a:r>
          </a:p>
        </p:txBody>
      </p:sp>
      <p:sp>
        <p:nvSpPr>
          <p:cNvPr id="41" name="Rectangle 40"/>
          <p:cNvSpPr/>
          <p:nvPr/>
        </p:nvSpPr>
        <p:spPr>
          <a:xfrm>
            <a:off x="6303819" y="496009"/>
            <a:ext cx="2826326" cy="338550"/>
          </a:xfrm>
          <a:prstGeom prst="rect">
            <a:avLst/>
          </a:prstGeom>
          <a:solidFill>
            <a:srgbClr val="FFFF99"/>
          </a:solidFill>
        </p:spPr>
        <p:txBody>
          <a:bodyPr wrap="square" lIns="91425" tIns="45713" rIns="91425" bIns="45713">
            <a:spAutoFit/>
          </a:bodyPr>
          <a:lstStyle/>
          <a:p>
            <a:pPr algn="ctr"/>
            <a:r>
              <a:rPr lang="en-US" sz="1600" b="1" dirty="0">
                <a:solidFill>
                  <a:schemeClr val="tx1">
                    <a:lumMod val="65000"/>
                    <a:lumOff val="35000"/>
                  </a:schemeClr>
                </a:solidFill>
                <a:latin typeface="Opificio" panose="02000506000000020004" pitchFamily="2" charset="0"/>
                <a:cs typeface="Times New Roman" pitchFamily="18" charset="0"/>
              </a:rPr>
              <a:t>A $1,000 loan</a:t>
            </a:r>
            <a:endParaRPr lang="en-US" sz="1600" cap="small" dirty="0">
              <a:solidFill>
                <a:schemeClr val="tx1">
                  <a:lumMod val="65000"/>
                  <a:lumOff val="35000"/>
                </a:schemeClr>
              </a:solidFill>
              <a:latin typeface="Opificio" panose="02000506000000020004" pitchFamily="2" charset="0"/>
            </a:endParaRPr>
          </a:p>
        </p:txBody>
      </p:sp>
      <p:graphicFrame>
        <p:nvGraphicFramePr>
          <p:cNvPr id="15" name="Diagram 14"/>
          <p:cNvGraphicFramePr/>
          <p:nvPr>
            <p:extLst>
              <p:ext uri="{D42A27DB-BD31-4B8C-83A1-F6EECF244321}">
                <p14:modId xmlns:p14="http://schemas.microsoft.com/office/powerpoint/2010/main" val="2645104765"/>
              </p:ext>
            </p:extLst>
          </p:nvPr>
        </p:nvGraphicFramePr>
        <p:xfrm>
          <a:off x="7436090" y="910050"/>
          <a:ext cx="734192" cy="6531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7" name="TextBox 26"/>
          <p:cNvSpPr txBox="1"/>
          <p:nvPr/>
        </p:nvSpPr>
        <p:spPr>
          <a:xfrm>
            <a:off x="3141637" y="4401427"/>
            <a:ext cx="2894586" cy="1446538"/>
          </a:xfrm>
          <a:prstGeom prst="rect">
            <a:avLst/>
          </a:prstGeom>
          <a:noFill/>
        </p:spPr>
        <p:txBody>
          <a:bodyPr wrap="square" lIns="91429" tIns="45714" rIns="91429" bIns="45714" rtlCol="0">
            <a:spAutoFit/>
          </a:bodyPr>
          <a:lstStyle/>
          <a:p>
            <a:r>
              <a:rPr lang="en-US" sz="1100" b="1" dirty="0">
                <a:solidFill>
                  <a:schemeClr val="accent6"/>
                </a:solidFill>
                <a:latin typeface="Opificio" panose="02000506000000020004" pitchFamily="2" charset="0"/>
              </a:rPr>
              <a:t>Other advantages</a:t>
            </a:r>
          </a:p>
          <a:p>
            <a:pPr marL="173018" indent="-173018">
              <a:buFont typeface="Arial" panose="020B0604020202020204" pitchFamily="34" charset="0"/>
              <a:buChar char="•"/>
            </a:pPr>
            <a:r>
              <a:rPr lang="en-US" sz="1100" dirty="0">
                <a:solidFill>
                  <a:schemeClr val="tx1">
                    <a:lumMod val="65000"/>
                    <a:lumOff val="35000"/>
                  </a:schemeClr>
                </a:solidFill>
              </a:rPr>
              <a:t>No credit history needed</a:t>
            </a:r>
          </a:p>
          <a:p>
            <a:pPr marL="173018" indent="-173018">
              <a:buFont typeface="Arial" panose="020B0604020202020204" pitchFamily="34" charset="0"/>
              <a:buChar char="•"/>
            </a:pPr>
            <a:r>
              <a:rPr lang="en-US" sz="1100" dirty="0">
                <a:solidFill>
                  <a:schemeClr val="tx1">
                    <a:lumMod val="65000"/>
                    <a:lumOff val="35000"/>
                  </a:schemeClr>
                </a:solidFill>
              </a:rPr>
              <a:t>No collateral</a:t>
            </a:r>
          </a:p>
          <a:p>
            <a:pPr marL="173018" indent="-173018">
              <a:buFont typeface="Arial" panose="020B0604020202020204" pitchFamily="34" charset="0"/>
              <a:buChar char="•"/>
            </a:pPr>
            <a:r>
              <a:rPr lang="en-US" sz="1100" dirty="0">
                <a:solidFill>
                  <a:schemeClr val="tx1">
                    <a:lumMod val="65000"/>
                    <a:lumOff val="35000"/>
                  </a:schemeClr>
                </a:solidFill>
              </a:rPr>
              <a:t>Take up to 12 months to pay</a:t>
            </a:r>
          </a:p>
          <a:p>
            <a:pPr marL="173018" indent="-173018">
              <a:buFont typeface="Arial" panose="020B0604020202020204" pitchFamily="34" charset="0"/>
              <a:buChar char="•"/>
            </a:pPr>
            <a:r>
              <a:rPr lang="en-US" sz="1100" dirty="0">
                <a:solidFill>
                  <a:schemeClr val="tx1">
                    <a:lumMod val="65000"/>
                    <a:lumOff val="35000"/>
                  </a:schemeClr>
                </a:solidFill>
              </a:rPr>
              <a:t>No prepayment penalties</a:t>
            </a:r>
          </a:p>
          <a:p>
            <a:pPr marL="173018" indent="-173018">
              <a:buFont typeface="Arial" panose="020B0604020202020204" pitchFamily="34" charset="0"/>
              <a:buChar char="•"/>
            </a:pPr>
            <a:r>
              <a:rPr lang="en-US" sz="1100" dirty="0">
                <a:solidFill>
                  <a:schemeClr val="tx1">
                    <a:lumMod val="65000"/>
                    <a:lumOff val="35000"/>
                  </a:schemeClr>
                </a:solidFill>
              </a:rPr>
              <a:t>Money deposited directly into your checking account within one day of employment verification from your company.</a:t>
            </a:r>
          </a:p>
        </p:txBody>
      </p:sp>
      <p:sp>
        <p:nvSpPr>
          <p:cNvPr id="30" name="TextBox 29"/>
          <p:cNvSpPr txBox="1"/>
          <p:nvPr/>
        </p:nvSpPr>
        <p:spPr>
          <a:xfrm>
            <a:off x="3121846" y="5952524"/>
            <a:ext cx="3043427" cy="769429"/>
          </a:xfrm>
          <a:prstGeom prst="rect">
            <a:avLst/>
          </a:prstGeom>
          <a:noFill/>
        </p:spPr>
        <p:txBody>
          <a:bodyPr wrap="square" lIns="91429" tIns="45714" rIns="91429" bIns="45714" rtlCol="0">
            <a:spAutoFit/>
          </a:bodyPr>
          <a:lstStyle/>
          <a:p>
            <a:r>
              <a:rPr lang="en-US" sz="1100" b="1" dirty="0">
                <a:solidFill>
                  <a:schemeClr val="accent6"/>
                </a:solidFill>
                <a:latin typeface="Opificio" panose="02000506000000020004" pitchFamily="2" charset="0"/>
              </a:rPr>
              <a:t>Minimum Amount	Monthly Terms</a:t>
            </a:r>
          </a:p>
          <a:p>
            <a:r>
              <a:rPr lang="en-US" sz="1100" b="1" dirty="0">
                <a:solidFill>
                  <a:schemeClr val="tx1">
                    <a:lumMod val="65000"/>
                    <a:lumOff val="35000"/>
                  </a:schemeClr>
                </a:solidFill>
              </a:rPr>
              <a:t>$400 - $575		 6 months</a:t>
            </a:r>
          </a:p>
          <a:p>
            <a:r>
              <a:rPr lang="en-US" sz="1100" b="1" dirty="0">
                <a:solidFill>
                  <a:schemeClr val="tx1">
                    <a:lumMod val="65000"/>
                    <a:lumOff val="35000"/>
                  </a:schemeClr>
                </a:solidFill>
              </a:rPr>
              <a:t>$600 - $775		 9 months</a:t>
            </a:r>
          </a:p>
          <a:p>
            <a:r>
              <a:rPr lang="en-US" sz="1100" b="1" dirty="0">
                <a:solidFill>
                  <a:schemeClr val="tx1">
                    <a:lumMod val="65000"/>
                    <a:lumOff val="35000"/>
                  </a:schemeClr>
                </a:solidFill>
              </a:rPr>
              <a:t>$800 - $1,000	 	12 months</a:t>
            </a:r>
            <a:endParaRPr lang="en-US" sz="1100" dirty="0">
              <a:solidFill>
                <a:schemeClr val="tx1">
                  <a:lumMod val="65000"/>
                  <a:lumOff val="35000"/>
                </a:schemeClr>
              </a:solidFill>
            </a:endParaRPr>
          </a:p>
        </p:txBody>
      </p:sp>
      <p:graphicFrame>
        <p:nvGraphicFramePr>
          <p:cNvPr id="31" name="Diagram 30"/>
          <p:cNvGraphicFramePr/>
          <p:nvPr>
            <p:extLst>
              <p:ext uri="{D42A27DB-BD31-4B8C-83A1-F6EECF244321}">
                <p14:modId xmlns:p14="http://schemas.microsoft.com/office/powerpoint/2010/main" val="3688211539"/>
              </p:ext>
            </p:extLst>
          </p:nvPr>
        </p:nvGraphicFramePr>
        <p:xfrm>
          <a:off x="4364182" y="3078607"/>
          <a:ext cx="1738937" cy="139430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4" name="Table 3"/>
          <p:cNvGraphicFramePr>
            <a:graphicFrameLocks noGrp="1"/>
          </p:cNvGraphicFramePr>
          <p:nvPr>
            <p:extLst>
              <p:ext uri="{D42A27DB-BD31-4B8C-83A1-F6EECF244321}">
                <p14:modId xmlns:p14="http://schemas.microsoft.com/office/powerpoint/2010/main" val="427865958"/>
              </p:ext>
            </p:extLst>
          </p:nvPr>
        </p:nvGraphicFramePr>
        <p:xfrm>
          <a:off x="6551692" y="1634087"/>
          <a:ext cx="2355272" cy="2396856"/>
        </p:xfrm>
        <a:graphic>
          <a:graphicData uri="http://schemas.openxmlformats.org/drawingml/2006/table">
            <a:tbl>
              <a:tblPr>
                <a:tableStyleId>{68D230F3-CF80-4859-8CE7-A43EE81993B5}</a:tableStyleId>
              </a:tblPr>
              <a:tblGrid>
                <a:gridCol w="791217"/>
                <a:gridCol w="826322"/>
                <a:gridCol w="737733"/>
              </a:tblGrid>
              <a:tr h="347899">
                <a:tc>
                  <a:txBody>
                    <a:bodyPr/>
                    <a:lstStyle/>
                    <a:p>
                      <a:pPr algn="ctr" rtl="0" fontAlgn="b"/>
                      <a:r>
                        <a:rPr lang="en-US" sz="1000" u="none" strike="noStrike" dirty="0">
                          <a:effectLst/>
                        </a:rPr>
                        <a:t>$20 </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b="1" u="none" strike="noStrike" dirty="0">
                          <a:effectLst/>
                        </a:rPr>
                        <a:t>Administration Fee</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u="none" strike="noStrike" dirty="0">
                          <a:effectLst/>
                        </a:rPr>
                        <a:t>$0 </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45563">
                <a:tc>
                  <a:txBody>
                    <a:bodyPr/>
                    <a:lstStyle/>
                    <a:p>
                      <a:pPr algn="ctr" rtl="0" fontAlgn="b"/>
                      <a:r>
                        <a:rPr lang="en-US" sz="1000" u="none" strike="noStrike" dirty="0">
                          <a:effectLst/>
                        </a:rPr>
                        <a:t>12 months</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b="1" u="none" strike="noStrike" dirty="0">
                          <a:effectLst/>
                        </a:rPr>
                        <a:t>Pay in</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u="none" strike="noStrike" dirty="0">
                          <a:effectLst/>
                        </a:rPr>
                        <a:t>14 to 30 days</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44581">
                <a:tc>
                  <a:txBody>
                    <a:bodyPr/>
                    <a:lstStyle/>
                    <a:p>
                      <a:pPr algn="ctr" rtl="0" fontAlgn="b"/>
                      <a:r>
                        <a:rPr lang="en-US" sz="1000" u="none" strike="noStrike" dirty="0">
                          <a:effectLst/>
                        </a:rPr>
                        <a:t>18%</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b="1" u="none" strike="noStrike" dirty="0">
                          <a:effectLst/>
                        </a:rPr>
                        <a:t>Your interest rate</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u="none" strike="noStrike" dirty="0">
                          <a:effectLst/>
                        </a:rPr>
                        <a:t>0%</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74308">
                <a:tc>
                  <a:txBody>
                    <a:bodyPr/>
                    <a:lstStyle/>
                    <a:p>
                      <a:pPr algn="ctr" rtl="0" fontAlgn="b"/>
                      <a:r>
                        <a:rPr lang="en-US" sz="1000" u="none" strike="noStrike" dirty="0">
                          <a:effectLst/>
                        </a:rPr>
                        <a:t>$0 </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b="1" u="none" strike="noStrike" dirty="0">
                          <a:effectLst/>
                        </a:rPr>
                        <a:t>Financial Fee</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u="none" strike="noStrike" dirty="0">
                          <a:effectLst/>
                        </a:rPr>
                        <a:t>*$244.70</a:t>
                      </a:r>
                      <a:endParaRPr lang="en-US" sz="1000" b="1" i="0" u="none" strike="noStrike" dirty="0">
                        <a:solidFill>
                          <a:srgbClr val="000000"/>
                        </a:solidFill>
                        <a:effectLst/>
                        <a:latin typeface="Calibri"/>
                      </a:endParaRPr>
                    </a:p>
                    <a:p>
                      <a:pPr algn="ctr" rtl="0" fontAlgn="b"/>
                      <a:r>
                        <a:rPr lang="en-US" sz="1000" u="none" strike="noStrike" dirty="0">
                          <a:effectLst/>
                        </a:rPr>
                        <a:t>**$530.99</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44581">
                <a:tc>
                  <a:txBody>
                    <a:bodyPr/>
                    <a:lstStyle/>
                    <a:p>
                      <a:pPr algn="ctr" rtl="0" fontAlgn="b"/>
                      <a:r>
                        <a:rPr lang="en-US" sz="1000" u="none" strike="noStrike" dirty="0">
                          <a:effectLst/>
                        </a:rPr>
                        <a:t>$93.34 monthly</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b="1" u="none" strike="noStrike" dirty="0">
                          <a:effectLst/>
                        </a:rPr>
                        <a:t>Due payment</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000" u="none" strike="noStrike" dirty="0">
                          <a:effectLst/>
                        </a:rPr>
                        <a:t>$1,300 </a:t>
                      </a:r>
                      <a:r>
                        <a:rPr lang="en-US" sz="1000" u="none" strike="noStrike" dirty="0" smtClean="0">
                          <a:effectLst/>
                        </a:rPr>
                        <a:t/>
                      </a:r>
                      <a:br>
                        <a:rPr lang="en-US" sz="1000" u="none" strike="noStrike" dirty="0" smtClean="0">
                          <a:effectLst/>
                        </a:rPr>
                      </a:br>
                      <a:r>
                        <a:rPr lang="en-US" sz="1000" u="none" strike="noStrike" dirty="0" smtClean="0">
                          <a:effectLst/>
                        </a:rPr>
                        <a:t>in </a:t>
                      </a:r>
                      <a:r>
                        <a:rPr lang="en-US" sz="1000" u="none" strike="noStrike" dirty="0">
                          <a:effectLst/>
                        </a:rPr>
                        <a:t>14 days</a:t>
                      </a:r>
                      <a:endParaRPr lang="en-US" sz="10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734546">
                <a:tc>
                  <a:txBody>
                    <a:bodyPr/>
                    <a:lstStyle/>
                    <a:p>
                      <a:pPr algn="ctr" rtl="0" fontAlgn="b"/>
                      <a:r>
                        <a:rPr lang="en-US" sz="1600" u="none" strike="noStrike" dirty="0">
                          <a:effectLst/>
                        </a:rPr>
                        <a:t>$120.08 </a:t>
                      </a:r>
                      <a:endParaRPr lang="en-US" sz="16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rtl="0" fontAlgn="b"/>
                      <a:r>
                        <a:rPr lang="en-US" sz="1600" b="1" u="none" strike="noStrike" dirty="0" smtClean="0">
                          <a:effectLst/>
                        </a:rPr>
                        <a:t>Total </a:t>
                      </a:r>
                      <a:r>
                        <a:rPr lang="en-US" sz="1600" b="1" u="none" strike="noStrike" dirty="0">
                          <a:effectLst/>
                        </a:rPr>
                        <a:t>interest &amp; fees</a:t>
                      </a:r>
                      <a:endParaRPr lang="en-US" sz="16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rtl="0" fontAlgn="b"/>
                      <a:r>
                        <a:rPr lang="en-US" sz="1600" u="none" strike="noStrike" dirty="0">
                          <a:effectLst/>
                        </a:rPr>
                        <a:t>$775.69 </a:t>
                      </a:r>
                      <a:endParaRPr lang="en-US" sz="1600" b="1" i="0" u="none" strike="noStrike" dirty="0">
                        <a:solidFill>
                          <a:srgbClr val="000000"/>
                        </a:solidFill>
                        <a:effectLst/>
                        <a:latin typeface="Calibri"/>
                      </a:endParaRPr>
                    </a:p>
                  </a:txBody>
                  <a:tcPr marL="8659" marR="865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r>
            </a:tbl>
          </a:graphicData>
        </a:graphic>
      </p:graphicFrame>
      <p:graphicFrame>
        <p:nvGraphicFramePr>
          <p:cNvPr id="38" name="Diagram 37"/>
          <p:cNvGraphicFramePr/>
          <p:nvPr>
            <p:extLst>
              <p:ext uri="{D42A27DB-BD31-4B8C-83A1-F6EECF244321}">
                <p14:modId xmlns:p14="http://schemas.microsoft.com/office/powerpoint/2010/main" val="2486020388"/>
              </p:ext>
            </p:extLst>
          </p:nvPr>
        </p:nvGraphicFramePr>
        <p:xfrm>
          <a:off x="3121846" y="1587922"/>
          <a:ext cx="1776725" cy="82961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39" name="Diagram 38"/>
          <p:cNvGraphicFramePr/>
          <p:nvPr>
            <p:extLst>
              <p:ext uri="{D42A27DB-BD31-4B8C-83A1-F6EECF244321}">
                <p14:modId xmlns:p14="http://schemas.microsoft.com/office/powerpoint/2010/main" val="2412475613"/>
              </p:ext>
            </p:extLst>
          </p:nvPr>
        </p:nvGraphicFramePr>
        <p:xfrm>
          <a:off x="3532909" y="1546412"/>
          <a:ext cx="2008909" cy="2736043"/>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pic>
        <p:nvPicPr>
          <p:cNvPr id="6" name="Picture 5"/>
          <p:cNvPicPr>
            <a:picLocks noChangeAspect="1"/>
          </p:cNvPicPr>
          <p:nvPr/>
        </p:nvPicPr>
        <p:blipFill rotWithShape="1">
          <a:blip r:embed="rId22" cstate="print">
            <a:extLst>
              <a:ext uri="{28A0092B-C50C-407E-A947-70E740481C1C}">
                <a14:useLocalDpi xmlns:a14="http://schemas.microsoft.com/office/drawing/2010/main" val="0"/>
              </a:ext>
            </a:extLst>
          </a:blip>
          <a:srcRect l="15471"/>
          <a:stretch/>
        </p:blipFill>
        <p:spPr>
          <a:xfrm flipH="1">
            <a:off x="6380015" y="5028557"/>
            <a:ext cx="1593274" cy="1829443"/>
          </a:xfrm>
          <a:prstGeom prst="rect">
            <a:avLst/>
          </a:prstGeom>
        </p:spPr>
      </p:pic>
      <p:sp>
        <p:nvSpPr>
          <p:cNvPr id="29" name="Rectangle 28"/>
          <p:cNvSpPr/>
          <p:nvPr/>
        </p:nvSpPr>
        <p:spPr>
          <a:xfrm>
            <a:off x="7902959" y="4742486"/>
            <a:ext cx="1095988" cy="1384980"/>
          </a:xfrm>
          <a:prstGeom prst="rect">
            <a:avLst/>
          </a:prstGeom>
          <a:noFill/>
        </p:spPr>
        <p:txBody>
          <a:bodyPr wrap="square" lIns="91425" tIns="45713" rIns="91425" bIns="45713">
            <a:spAutoFit/>
          </a:bodyPr>
          <a:lstStyle/>
          <a:p>
            <a:r>
              <a:rPr lang="en-US" sz="1400" b="1" dirty="0">
                <a:solidFill>
                  <a:schemeClr val="tx1">
                    <a:lumMod val="65000"/>
                    <a:lumOff val="35000"/>
                  </a:schemeClr>
                </a:solidFill>
                <a:latin typeface="Opificio" panose="02000506000000020004" pitchFamily="2" charset="0"/>
                <a:cs typeface="Times New Roman" pitchFamily="18" charset="0"/>
              </a:rPr>
              <a:t>Save money and worry less with our Small Dollar Loan program!</a:t>
            </a:r>
            <a:endParaRPr lang="en-US" sz="1400" dirty="0">
              <a:solidFill>
                <a:schemeClr val="tx1">
                  <a:lumMod val="65000"/>
                  <a:lumOff val="35000"/>
                </a:schemeClr>
              </a:solidFill>
              <a:latin typeface="Opificio" panose="02000506000000020004" pitchFamily="2" charset="0"/>
            </a:endParaRPr>
          </a:p>
        </p:txBody>
      </p:sp>
      <p:pic>
        <p:nvPicPr>
          <p:cNvPr id="8" name="Picture 7"/>
          <p:cNvPicPr>
            <a:picLocks noChangeAspect="1"/>
          </p:cNvPicPr>
          <p:nvPr/>
        </p:nvPicPr>
        <p:blipFill rotWithShape="1">
          <a:blip r:embed="rId23" cstate="print">
            <a:extLst>
              <a:ext uri="{28A0092B-C50C-407E-A947-70E740481C1C}">
                <a14:useLocalDpi xmlns:a14="http://schemas.microsoft.com/office/drawing/2010/main" val="0"/>
              </a:ext>
            </a:extLst>
          </a:blip>
          <a:srcRect l="11908" t="5095" r="6045"/>
          <a:stretch/>
        </p:blipFill>
        <p:spPr>
          <a:xfrm flipH="1">
            <a:off x="131064" y="4526594"/>
            <a:ext cx="1380341" cy="2331406"/>
          </a:xfrm>
          <a:prstGeom prst="rect">
            <a:avLst/>
          </a:prstGeom>
        </p:spPr>
      </p:pic>
      <p:sp>
        <p:nvSpPr>
          <p:cNvPr id="32" name="Rectangle 31"/>
          <p:cNvSpPr/>
          <p:nvPr/>
        </p:nvSpPr>
        <p:spPr>
          <a:xfrm>
            <a:off x="1390339" y="5787552"/>
            <a:ext cx="1295400" cy="523206"/>
          </a:xfrm>
          <a:prstGeom prst="rect">
            <a:avLst/>
          </a:prstGeom>
        </p:spPr>
        <p:txBody>
          <a:bodyPr wrap="square" lIns="91425" tIns="45713" rIns="91425" bIns="45713">
            <a:spAutoFit/>
          </a:bodyPr>
          <a:lstStyle/>
          <a:p>
            <a:pPr algn="r"/>
            <a:r>
              <a:rPr lang="en-US" sz="1400" b="1" dirty="0">
                <a:solidFill>
                  <a:schemeClr val="accent6"/>
                </a:solidFill>
                <a:latin typeface="Opificio" panose="02000506000000020004" pitchFamily="2" charset="0"/>
                <a:cs typeface="Times New Roman" pitchFamily="18" charset="0"/>
              </a:rPr>
              <a:t>Lucky you. There’s one now.</a:t>
            </a:r>
            <a:endParaRPr lang="en-US" sz="1400" cap="small" dirty="0">
              <a:solidFill>
                <a:schemeClr val="accent6"/>
              </a:solidFill>
              <a:latin typeface="Opificio" panose="02000506000000020004" pitchFamily="2" charset="0"/>
            </a:endParaRPr>
          </a:p>
        </p:txBody>
      </p:sp>
      <p:sp>
        <p:nvSpPr>
          <p:cNvPr id="19" name="Rectangle 18"/>
          <p:cNvSpPr/>
          <p:nvPr/>
        </p:nvSpPr>
        <p:spPr>
          <a:xfrm>
            <a:off x="1426464" y="4238490"/>
            <a:ext cx="1275173" cy="1169537"/>
          </a:xfrm>
          <a:prstGeom prst="rect">
            <a:avLst/>
          </a:prstGeom>
        </p:spPr>
        <p:txBody>
          <a:bodyPr wrap="square" lIns="91425" tIns="45713" rIns="91425" bIns="45713">
            <a:spAutoFit/>
          </a:bodyPr>
          <a:lstStyle/>
          <a:p>
            <a:pPr algn="r"/>
            <a:r>
              <a:rPr lang="en-US" sz="1400" b="1" dirty="0">
                <a:solidFill>
                  <a:schemeClr val="tx1">
                    <a:lumMod val="65000"/>
                    <a:lumOff val="35000"/>
                  </a:schemeClr>
                </a:solidFill>
                <a:latin typeface="Opificio" panose="02000506000000020004" pitchFamily="2" charset="0"/>
                <a:cs typeface="Times New Roman" pitchFamily="18" charset="0"/>
              </a:rPr>
              <a:t>If only a risk-free, low-interest loan program existed…</a:t>
            </a:r>
            <a:endParaRPr lang="en-US" sz="1400" cap="small" dirty="0">
              <a:solidFill>
                <a:schemeClr val="tx1">
                  <a:lumMod val="65000"/>
                  <a:lumOff val="35000"/>
                </a:schemeClr>
              </a:solidFill>
              <a:latin typeface="Opificio" panose="02000506000000020004" pitchFamily="2" charset="0"/>
            </a:endParaRPr>
          </a:p>
        </p:txBody>
      </p:sp>
    </p:spTree>
    <p:extLst>
      <p:ext uri="{BB962C8B-B14F-4D97-AF65-F5344CB8AC3E}">
        <p14:creationId xmlns:p14="http://schemas.microsoft.com/office/powerpoint/2010/main" val="12064953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310" y="447258"/>
            <a:ext cx="7735380" cy="5963483"/>
          </a:xfrm>
          <a:prstGeom prst="rect">
            <a:avLst/>
          </a:prstGeom>
        </p:spPr>
      </p:pic>
    </p:spTree>
    <p:extLst>
      <p:ext uri="{BB962C8B-B14F-4D97-AF65-F5344CB8AC3E}">
        <p14:creationId xmlns:p14="http://schemas.microsoft.com/office/powerpoint/2010/main" val="13555707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a:normAutofit/>
          </a:bodyPr>
          <a:lstStyle/>
          <a:p>
            <a:r>
              <a:rPr lang="en-US" sz="3600" b="1" u="sng" dirty="0" smtClean="0"/>
              <a:t>Contact</a:t>
            </a:r>
            <a:endParaRPr lang="en-US" sz="3600" b="1" u="sng" dirty="0"/>
          </a:p>
        </p:txBody>
      </p:sp>
      <p:sp>
        <p:nvSpPr>
          <p:cNvPr id="3" name="Content Placeholder 2"/>
          <p:cNvSpPr>
            <a:spLocks noGrp="1"/>
          </p:cNvSpPr>
          <p:nvPr>
            <p:ph idx="1"/>
          </p:nvPr>
        </p:nvSpPr>
        <p:spPr/>
        <p:txBody>
          <a:bodyPr>
            <a:normAutofit lnSpcReduction="10000"/>
          </a:bodyPr>
          <a:lstStyle/>
          <a:p>
            <a:pPr marL="0" indent="0" algn="ctr">
              <a:buNone/>
            </a:pPr>
            <a:r>
              <a:rPr lang="en-US" u="sng" dirty="0" smtClean="0"/>
              <a:t>Nick Mitchell-Bennett</a:t>
            </a:r>
          </a:p>
          <a:p>
            <a:pPr marL="0" indent="0" algn="ctr">
              <a:buNone/>
            </a:pPr>
            <a:r>
              <a:rPr lang="en-US" dirty="0" smtClean="0"/>
              <a:t>Rio Grande Valley Multibank</a:t>
            </a:r>
          </a:p>
          <a:p>
            <a:pPr marL="0" indent="0" algn="ctr">
              <a:buNone/>
            </a:pPr>
            <a:r>
              <a:rPr lang="en-US" dirty="0" smtClean="0"/>
              <a:t>956.541.4955</a:t>
            </a:r>
          </a:p>
          <a:p>
            <a:pPr marL="0" indent="0" algn="ctr">
              <a:buNone/>
            </a:pPr>
            <a:r>
              <a:rPr lang="en-US" dirty="0" smtClean="0"/>
              <a:t>nmitchell@cdcb.org</a:t>
            </a:r>
          </a:p>
          <a:p>
            <a:pPr marL="0" indent="0" algn="ctr">
              <a:buNone/>
            </a:pPr>
            <a:r>
              <a:rPr lang="en-US" u="sng" dirty="0" smtClean="0"/>
              <a:t>Matt Hull</a:t>
            </a:r>
            <a:endParaRPr lang="en-US" u="sng" dirty="0"/>
          </a:p>
          <a:p>
            <a:pPr marL="0" indent="0" algn="ctr">
              <a:buNone/>
            </a:pPr>
            <a:r>
              <a:rPr lang="en-US" dirty="0" smtClean="0"/>
              <a:t>Texas Community Capital</a:t>
            </a:r>
          </a:p>
          <a:p>
            <a:pPr marL="0" indent="0" algn="ctr">
              <a:buNone/>
            </a:pPr>
            <a:r>
              <a:rPr lang="en-US" dirty="0" smtClean="0"/>
              <a:t>512.916.0508</a:t>
            </a:r>
          </a:p>
          <a:p>
            <a:pPr marL="0" indent="0" algn="ctr">
              <a:buNone/>
            </a:pPr>
            <a:r>
              <a:rPr lang="en-US" dirty="0" smtClean="0"/>
              <a:t>matt@tacdc.org</a:t>
            </a:r>
          </a:p>
          <a:p>
            <a:pPr marL="0" indent="0">
              <a:buNone/>
            </a:pPr>
            <a:endParaRPr lang="en-US" dirty="0"/>
          </a:p>
        </p:txBody>
      </p:sp>
    </p:spTree>
    <p:extLst>
      <p:ext uri="{BB962C8B-B14F-4D97-AF65-F5344CB8AC3E}">
        <p14:creationId xmlns:p14="http://schemas.microsoft.com/office/powerpoint/2010/main" val="8968375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12754</TotalTime>
  <Words>3135</Words>
  <Application>Microsoft Office PowerPoint</Application>
  <PresentationFormat>On-screen Show (4:3)</PresentationFormat>
  <Paragraphs>415</Paragraphs>
  <Slides>37</Slides>
  <Notes>26</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37</vt:i4>
      </vt:variant>
    </vt:vector>
  </HeadingPairs>
  <TitlesOfParts>
    <vt:vector size="40" baseType="lpstr">
      <vt:lpstr>Office Theme</vt:lpstr>
      <vt:lpstr>Acrobat Document</vt:lpstr>
      <vt:lpstr>Document</vt:lpstr>
      <vt:lpstr>PowerPoint Presentation</vt:lpstr>
      <vt:lpstr>Payday and Auto Title Loans are Draining Community Resources</vt:lpstr>
      <vt:lpstr>Statewide Payday and Auto Title Loans</vt:lpstr>
      <vt:lpstr>PowerPoint Presentation</vt:lpstr>
      <vt:lpstr>PowerPoint Presentation</vt:lpstr>
      <vt:lpstr>Payday Borrowers By Income</vt:lpstr>
      <vt:lpstr>Graphic from ACE Cash Express Training Guide</vt:lpstr>
      <vt:lpstr>The Solution:  Community Loan Center</vt:lpstr>
      <vt:lpstr>The Solution (cont.)</vt:lpstr>
      <vt:lpstr>Community Loan Center Terms</vt:lpstr>
      <vt:lpstr>Small Dollar Loans Comparison</vt:lpstr>
      <vt:lpstr>Who We Are</vt:lpstr>
      <vt:lpstr>PowerPoint Presentation</vt:lpstr>
      <vt:lpstr>PowerPoint Presentation</vt:lpstr>
      <vt:lpstr>What We Do</vt:lpstr>
      <vt:lpstr>PowerPoint Presentation</vt:lpstr>
      <vt:lpstr>CLC Program Success</vt:lpstr>
      <vt:lpstr>Statewide Expansion</vt:lpstr>
      <vt:lpstr>System Structure</vt:lpstr>
      <vt:lpstr>PowerPoint Presentation</vt:lpstr>
      <vt:lpstr>PowerPoint Presentation</vt:lpstr>
      <vt:lpstr>PowerPoint Presentation</vt:lpstr>
      <vt:lpstr>PowerPoint Presentation</vt:lpstr>
      <vt:lpstr>PowerPoint Presentation</vt:lpstr>
      <vt:lpstr>PowerPoint Presentation</vt:lpstr>
      <vt:lpstr>Program Goals and Impacts</vt:lpstr>
      <vt:lpstr>Program Evaluation</vt:lpstr>
      <vt:lpstr>CLC Advisory Committee</vt:lpstr>
      <vt:lpstr>Bringing the CLC to Your State</vt:lpstr>
      <vt:lpstr>Bringing the CLC to Your City</vt:lpstr>
      <vt:lpstr>CLC Revenue</vt:lpstr>
      <vt:lpstr>Funding and Investment Options</vt:lpstr>
      <vt:lpstr>What Are We Asking</vt:lpstr>
      <vt:lpstr>PowerPoint Presentation</vt:lpstr>
      <vt:lpstr>PowerPoint Presentation</vt:lpstr>
      <vt:lpstr>PowerPoint Presentation</vt:lpstr>
      <vt:lpstr>Contact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Solution?</dc:title>
  <dc:creator>Matt Hull;Howard Porter</dc:creator>
  <cp:lastModifiedBy>Matt Hull</cp:lastModifiedBy>
  <cp:revision>241</cp:revision>
  <cp:lastPrinted>2014-07-29T13:42:27Z</cp:lastPrinted>
  <dcterms:created xsi:type="dcterms:W3CDTF">2013-06-20T03:30:30Z</dcterms:created>
  <dcterms:modified xsi:type="dcterms:W3CDTF">2015-06-24T20:29:57Z</dcterms:modified>
</cp:coreProperties>
</file>