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5" r:id="rId1"/>
  </p:sldMasterIdLst>
  <p:notesMasterIdLst>
    <p:notesMasterId r:id="rId24"/>
  </p:notesMasterIdLst>
  <p:sldIdLst>
    <p:sldId id="257" r:id="rId2"/>
    <p:sldId id="299" r:id="rId3"/>
    <p:sldId id="282" r:id="rId4"/>
    <p:sldId id="306" r:id="rId5"/>
    <p:sldId id="307" r:id="rId6"/>
    <p:sldId id="308" r:id="rId7"/>
    <p:sldId id="291" r:id="rId8"/>
    <p:sldId id="304" r:id="rId9"/>
    <p:sldId id="300" r:id="rId10"/>
    <p:sldId id="260" r:id="rId11"/>
    <p:sldId id="305" r:id="rId12"/>
    <p:sldId id="261" r:id="rId13"/>
    <p:sldId id="262" r:id="rId14"/>
    <p:sldId id="301" r:id="rId15"/>
    <p:sldId id="266" r:id="rId16"/>
    <p:sldId id="267" r:id="rId17"/>
    <p:sldId id="302" r:id="rId18"/>
    <p:sldId id="270" r:id="rId19"/>
    <p:sldId id="272" r:id="rId20"/>
    <p:sldId id="303" r:id="rId21"/>
    <p:sldId id="283" r:id="rId22"/>
    <p:sldId id="298"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rthur Craig" initials="AC" lastIdx="9" clrIdx="0">
    <p:extLst/>
  </p:cmAuthor>
  <p:cmAuthor id="2" name="Mark Misczak" initials="MM" lastIdx="11" clrIdx="1"/>
  <p:cmAuthor id="3" name="Owner" initials="O" lastIdx="3" clrIdx="2">
    <p:extLst/>
  </p:cmAuthor>
  <p:cmAuthor id="4" name="Deborah Siefert" initials="DS"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1E30"/>
    <a:srgbClr val="2B5282"/>
    <a:srgbClr val="E31836"/>
    <a:srgbClr val="9E1422"/>
    <a:srgbClr val="6A0913"/>
    <a:srgbClr val="C21B2C"/>
    <a:srgbClr val="3F3C3C"/>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05" autoAdjust="0"/>
    <p:restoredTop sz="83880" autoAdjust="0"/>
  </p:normalViewPr>
  <p:slideViewPr>
    <p:cSldViewPr snapToGrid="0" showGuides="1">
      <p:cViewPr>
        <p:scale>
          <a:sx n="54" d="100"/>
          <a:sy n="54" d="100"/>
        </p:scale>
        <p:origin x="-1956" y="-24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BB91FA-149F-AA43-8069-F87133AAD519}" type="doc">
      <dgm:prSet loTypeId="urn:microsoft.com/office/officeart/2005/8/layout/pyramid1" loCatId="" qsTypeId="urn:microsoft.com/office/officeart/2005/8/quickstyle/simple2" qsCatId="simple" csTypeId="urn:microsoft.com/office/officeart/2005/8/colors/colorful3" csCatId="colorful" phldr="1"/>
      <dgm:spPr/>
    </dgm:pt>
    <dgm:pt modelId="{DA17C4CE-E32D-944A-A6F6-258B7BFCCA6D}">
      <dgm:prSet phldrT="[Text]"/>
      <dgm:spPr>
        <a:solidFill>
          <a:srgbClr val="6A0913"/>
        </a:solidFill>
      </dgm:spPr>
      <dgm:t>
        <a:bodyPr/>
        <a:lstStyle/>
        <a:p>
          <a:r>
            <a:rPr lang="en-US" dirty="0" smtClean="0"/>
            <a:t> </a:t>
          </a:r>
          <a:endParaRPr lang="en-US" dirty="0"/>
        </a:p>
      </dgm:t>
    </dgm:pt>
    <dgm:pt modelId="{F4A542D3-0228-CA49-AF3D-A604A7106805}" type="parTrans" cxnId="{3161C56E-4CEC-A04B-8B5E-3ACAE4E7B502}">
      <dgm:prSet/>
      <dgm:spPr/>
      <dgm:t>
        <a:bodyPr/>
        <a:lstStyle/>
        <a:p>
          <a:endParaRPr lang="en-US"/>
        </a:p>
      </dgm:t>
    </dgm:pt>
    <dgm:pt modelId="{AE546271-52FA-B248-869E-EE32E31CA3A3}" type="sibTrans" cxnId="{3161C56E-4CEC-A04B-8B5E-3ACAE4E7B502}">
      <dgm:prSet/>
      <dgm:spPr/>
      <dgm:t>
        <a:bodyPr/>
        <a:lstStyle/>
        <a:p>
          <a:endParaRPr lang="en-US"/>
        </a:p>
      </dgm:t>
    </dgm:pt>
    <dgm:pt modelId="{9078BFB2-1E95-F64A-AB2C-EF6A1115F544}">
      <dgm:prSet phldrT="[Text]"/>
      <dgm:spPr>
        <a:solidFill>
          <a:srgbClr val="9E1422"/>
        </a:solidFill>
      </dgm:spPr>
      <dgm:t>
        <a:bodyPr/>
        <a:lstStyle/>
        <a:p>
          <a:r>
            <a:rPr lang="en-US" dirty="0" smtClean="0"/>
            <a:t> </a:t>
          </a:r>
          <a:endParaRPr lang="en-US" dirty="0"/>
        </a:p>
      </dgm:t>
    </dgm:pt>
    <dgm:pt modelId="{60A2C566-7B14-FF43-AF3A-613312E90D59}" type="parTrans" cxnId="{3BDC86CD-5625-604C-8498-4DC4178C87E9}">
      <dgm:prSet/>
      <dgm:spPr/>
      <dgm:t>
        <a:bodyPr/>
        <a:lstStyle/>
        <a:p>
          <a:endParaRPr lang="en-US"/>
        </a:p>
      </dgm:t>
    </dgm:pt>
    <dgm:pt modelId="{4048DD00-B511-5E46-8D18-55AD893D55EF}" type="sibTrans" cxnId="{3BDC86CD-5625-604C-8498-4DC4178C87E9}">
      <dgm:prSet/>
      <dgm:spPr/>
      <dgm:t>
        <a:bodyPr/>
        <a:lstStyle/>
        <a:p>
          <a:endParaRPr lang="en-US"/>
        </a:p>
      </dgm:t>
    </dgm:pt>
    <dgm:pt modelId="{243F46D7-FE30-6845-8031-46E3EDE5626C}">
      <dgm:prSet phldrT="[Text]"/>
      <dgm:spPr>
        <a:solidFill>
          <a:srgbClr val="C21B2C"/>
        </a:solidFill>
      </dgm:spPr>
      <dgm:t>
        <a:bodyPr/>
        <a:lstStyle/>
        <a:p>
          <a:r>
            <a:rPr lang="en-US" dirty="0" smtClean="0"/>
            <a:t> </a:t>
          </a:r>
          <a:endParaRPr lang="en-US" dirty="0"/>
        </a:p>
      </dgm:t>
    </dgm:pt>
    <dgm:pt modelId="{5C795C80-6D8C-7642-9BB5-8EB214114683}" type="parTrans" cxnId="{F22886BD-36E0-F04D-973B-D37AD400776F}">
      <dgm:prSet/>
      <dgm:spPr/>
      <dgm:t>
        <a:bodyPr/>
        <a:lstStyle/>
        <a:p>
          <a:endParaRPr lang="en-US"/>
        </a:p>
      </dgm:t>
    </dgm:pt>
    <dgm:pt modelId="{A58226EF-1ABA-524E-8068-4A08702C3041}" type="sibTrans" cxnId="{F22886BD-36E0-F04D-973B-D37AD400776F}">
      <dgm:prSet/>
      <dgm:spPr/>
      <dgm:t>
        <a:bodyPr/>
        <a:lstStyle/>
        <a:p>
          <a:endParaRPr lang="en-US"/>
        </a:p>
      </dgm:t>
    </dgm:pt>
    <dgm:pt modelId="{EBB760AC-0FFA-544C-A53F-58C35C6AE840}">
      <dgm:prSet phldrT="[Text]"/>
      <dgm:spPr>
        <a:solidFill>
          <a:srgbClr val="E31836"/>
        </a:solidFill>
      </dgm:spPr>
      <dgm:t>
        <a:bodyPr/>
        <a:lstStyle/>
        <a:p>
          <a:r>
            <a:rPr lang="en-US" dirty="0" smtClean="0"/>
            <a:t> </a:t>
          </a:r>
          <a:endParaRPr lang="en-US" dirty="0"/>
        </a:p>
      </dgm:t>
    </dgm:pt>
    <dgm:pt modelId="{73CD63CF-D5A8-B648-8CA3-655265E9DD78}" type="parTrans" cxnId="{884BB711-5BF4-A34B-9883-C26498262092}">
      <dgm:prSet/>
      <dgm:spPr/>
      <dgm:t>
        <a:bodyPr/>
        <a:lstStyle/>
        <a:p>
          <a:endParaRPr lang="en-US"/>
        </a:p>
      </dgm:t>
    </dgm:pt>
    <dgm:pt modelId="{A367F1A7-FEBC-3E41-BBD7-6049DE1EEA1F}" type="sibTrans" cxnId="{884BB711-5BF4-A34B-9883-C26498262092}">
      <dgm:prSet/>
      <dgm:spPr/>
      <dgm:t>
        <a:bodyPr/>
        <a:lstStyle/>
        <a:p>
          <a:endParaRPr lang="en-US"/>
        </a:p>
      </dgm:t>
    </dgm:pt>
    <dgm:pt modelId="{3EA63C77-74D4-1B40-AB87-070357B6149D}" type="pres">
      <dgm:prSet presAssocID="{8EBB91FA-149F-AA43-8069-F87133AAD519}" presName="Name0" presStyleCnt="0">
        <dgm:presLayoutVars>
          <dgm:dir/>
          <dgm:animLvl val="lvl"/>
          <dgm:resizeHandles val="exact"/>
        </dgm:presLayoutVars>
      </dgm:prSet>
      <dgm:spPr/>
    </dgm:pt>
    <dgm:pt modelId="{DF050AD2-1D85-F649-A7CE-C3951C9FA09D}" type="pres">
      <dgm:prSet presAssocID="{DA17C4CE-E32D-944A-A6F6-258B7BFCCA6D}" presName="Name8" presStyleCnt="0"/>
      <dgm:spPr/>
    </dgm:pt>
    <dgm:pt modelId="{977EAFE6-0D4E-D04B-A301-4D17A2884B3E}" type="pres">
      <dgm:prSet presAssocID="{DA17C4CE-E32D-944A-A6F6-258B7BFCCA6D}" presName="level" presStyleLbl="node1" presStyleIdx="0" presStyleCnt="4">
        <dgm:presLayoutVars>
          <dgm:chMax val="1"/>
          <dgm:bulletEnabled val="1"/>
        </dgm:presLayoutVars>
      </dgm:prSet>
      <dgm:spPr/>
      <dgm:t>
        <a:bodyPr/>
        <a:lstStyle/>
        <a:p>
          <a:endParaRPr lang="en-US"/>
        </a:p>
      </dgm:t>
    </dgm:pt>
    <dgm:pt modelId="{90605123-8A6D-924E-98FC-4BC14599E680}" type="pres">
      <dgm:prSet presAssocID="{DA17C4CE-E32D-944A-A6F6-258B7BFCCA6D}" presName="levelTx" presStyleLbl="revTx" presStyleIdx="0" presStyleCnt="0">
        <dgm:presLayoutVars>
          <dgm:chMax val="1"/>
          <dgm:bulletEnabled val="1"/>
        </dgm:presLayoutVars>
      </dgm:prSet>
      <dgm:spPr/>
      <dgm:t>
        <a:bodyPr/>
        <a:lstStyle/>
        <a:p>
          <a:endParaRPr lang="en-US"/>
        </a:p>
      </dgm:t>
    </dgm:pt>
    <dgm:pt modelId="{70D81DF9-A7CC-374D-94A2-C45403C430C4}" type="pres">
      <dgm:prSet presAssocID="{9078BFB2-1E95-F64A-AB2C-EF6A1115F544}" presName="Name8" presStyleCnt="0"/>
      <dgm:spPr/>
    </dgm:pt>
    <dgm:pt modelId="{2905AEA7-D40A-174E-BCB6-E20F7F802A5C}" type="pres">
      <dgm:prSet presAssocID="{9078BFB2-1E95-F64A-AB2C-EF6A1115F544}" presName="level" presStyleLbl="node1" presStyleIdx="1" presStyleCnt="4">
        <dgm:presLayoutVars>
          <dgm:chMax val="1"/>
          <dgm:bulletEnabled val="1"/>
        </dgm:presLayoutVars>
      </dgm:prSet>
      <dgm:spPr/>
      <dgm:t>
        <a:bodyPr/>
        <a:lstStyle/>
        <a:p>
          <a:endParaRPr lang="en-US"/>
        </a:p>
      </dgm:t>
    </dgm:pt>
    <dgm:pt modelId="{9EAE61AF-875E-8446-82B3-2B55015A21BD}" type="pres">
      <dgm:prSet presAssocID="{9078BFB2-1E95-F64A-AB2C-EF6A1115F544}" presName="levelTx" presStyleLbl="revTx" presStyleIdx="0" presStyleCnt="0">
        <dgm:presLayoutVars>
          <dgm:chMax val="1"/>
          <dgm:bulletEnabled val="1"/>
        </dgm:presLayoutVars>
      </dgm:prSet>
      <dgm:spPr/>
      <dgm:t>
        <a:bodyPr/>
        <a:lstStyle/>
        <a:p>
          <a:endParaRPr lang="en-US"/>
        </a:p>
      </dgm:t>
    </dgm:pt>
    <dgm:pt modelId="{89E1CA3D-FD1F-5D44-8FC4-4F22F58AA907}" type="pres">
      <dgm:prSet presAssocID="{243F46D7-FE30-6845-8031-46E3EDE5626C}" presName="Name8" presStyleCnt="0"/>
      <dgm:spPr/>
    </dgm:pt>
    <dgm:pt modelId="{109EADF2-8526-8F4E-ABA1-EA05DFC0F2E5}" type="pres">
      <dgm:prSet presAssocID="{243F46D7-FE30-6845-8031-46E3EDE5626C}" presName="level" presStyleLbl="node1" presStyleIdx="2" presStyleCnt="4">
        <dgm:presLayoutVars>
          <dgm:chMax val="1"/>
          <dgm:bulletEnabled val="1"/>
        </dgm:presLayoutVars>
      </dgm:prSet>
      <dgm:spPr/>
      <dgm:t>
        <a:bodyPr/>
        <a:lstStyle/>
        <a:p>
          <a:endParaRPr lang="en-US"/>
        </a:p>
      </dgm:t>
    </dgm:pt>
    <dgm:pt modelId="{74D30723-CEDB-7043-9BE9-32D6E0FECC13}" type="pres">
      <dgm:prSet presAssocID="{243F46D7-FE30-6845-8031-46E3EDE5626C}" presName="levelTx" presStyleLbl="revTx" presStyleIdx="0" presStyleCnt="0">
        <dgm:presLayoutVars>
          <dgm:chMax val="1"/>
          <dgm:bulletEnabled val="1"/>
        </dgm:presLayoutVars>
      </dgm:prSet>
      <dgm:spPr/>
      <dgm:t>
        <a:bodyPr/>
        <a:lstStyle/>
        <a:p>
          <a:endParaRPr lang="en-US"/>
        </a:p>
      </dgm:t>
    </dgm:pt>
    <dgm:pt modelId="{A05AC332-0A38-0542-94F8-7C6387018E84}" type="pres">
      <dgm:prSet presAssocID="{EBB760AC-0FFA-544C-A53F-58C35C6AE840}" presName="Name8" presStyleCnt="0"/>
      <dgm:spPr/>
    </dgm:pt>
    <dgm:pt modelId="{EF6EA25F-203D-2944-B7EB-E26A46F553B2}" type="pres">
      <dgm:prSet presAssocID="{EBB760AC-0FFA-544C-A53F-58C35C6AE840}" presName="level" presStyleLbl="node1" presStyleIdx="3" presStyleCnt="4">
        <dgm:presLayoutVars>
          <dgm:chMax val="1"/>
          <dgm:bulletEnabled val="1"/>
        </dgm:presLayoutVars>
      </dgm:prSet>
      <dgm:spPr/>
      <dgm:t>
        <a:bodyPr/>
        <a:lstStyle/>
        <a:p>
          <a:endParaRPr lang="en-US"/>
        </a:p>
      </dgm:t>
    </dgm:pt>
    <dgm:pt modelId="{EA3182D5-EE60-E045-BC88-4CB5406CA997}" type="pres">
      <dgm:prSet presAssocID="{EBB760AC-0FFA-544C-A53F-58C35C6AE840}" presName="levelTx" presStyleLbl="revTx" presStyleIdx="0" presStyleCnt="0">
        <dgm:presLayoutVars>
          <dgm:chMax val="1"/>
          <dgm:bulletEnabled val="1"/>
        </dgm:presLayoutVars>
      </dgm:prSet>
      <dgm:spPr/>
      <dgm:t>
        <a:bodyPr/>
        <a:lstStyle/>
        <a:p>
          <a:endParaRPr lang="en-US"/>
        </a:p>
      </dgm:t>
    </dgm:pt>
  </dgm:ptLst>
  <dgm:cxnLst>
    <dgm:cxn modelId="{3BDC86CD-5625-604C-8498-4DC4178C87E9}" srcId="{8EBB91FA-149F-AA43-8069-F87133AAD519}" destId="{9078BFB2-1E95-F64A-AB2C-EF6A1115F544}" srcOrd="1" destOrd="0" parTransId="{60A2C566-7B14-FF43-AF3A-613312E90D59}" sibTransId="{4048DD00-B511-5E46-8D18-55AD893D55EF}"/>
    <dgm:cxn modelId="{392C5FD7-ADCD-9F41-AE80-6436BC72FCA3}" type="presOf" srcId="{9078BFB2-1E95-F64A-AB2C-EF6A1115F544}" destId="{9EAE61AF-875E-8446-82B3-2B55015A21BD}" srcOrd="1" destOrd="0" presId="urn:microsoft.com/office/officeart/2005/8/layout/pyramid1"/>
    <dgm:cxn modelId="{E818394D-24F1-F844-8E64-938381E186E5}" type="presOf" srcId="{EBB760AC-0FFA-544C-A53F-58C35C6AE840}" destId="{EF6EA25F-203D-2944-B7EB-E26A46F553B2}" srcOrd="0" destOrd="0" presId="urn:microsoft.com/office/officeart/2005/8/layout/pyramid1"/>
    <dgm:cxn modelId="{1F50B52A-2F02-DD4D-9301-CCBC4F517F62}" type="presOf" srcId="{8EBB91FA-149F-AA43-8069-F87133AAD519}" destId="{3EA63C77-74D4-1B40-AB87-070357B6149D}" srcOrd="0" destOrd="0" presId="urn:microsoft.com/office/officeart/2005/8/layout/pyramid1"/>
    <dgm:cxn modelId="{3161C56E-4CEC-A04B-8B5E-3ACAE4E7B502}" srcId="{8EBB91FA-149F-AA43-8069-F87133AAD519}" destId="{DA17C4CE-E32D-944A-A6F6-258B7BFCCA6D}" srcOrd="0" destOrd="0" parTransId="{F4A542D3-0228-CA49-AF3D-A604A7106805}" sibTransId="{AE546271-52FA-B248-869E-EE32E31CA3A3}"/>
    <dgm:cxn modelId="{2A4DD01B-49C3-0043-8021-C2D6C0036322}" type="presOf" srcId="{DA17C4CE-E32D-944A-A6F6-258B7BFCCA6D}" destId="{90605123-8A6D-924E-98FC-4BC14599E680}" srcOrd="1" destOrd="0" presId="urn:microsoft.com/office/officeart/2005/8/layout/pyramid1"/>
    <dgm:cxn modelId="{884BB711-5BF4-A34B-9883-C26498262092}" srcId="{8EBB91FA-149F-AA43-8069-F87133AAD519}" destId="{EBB760AC-0FFA-544C-A53F-58C35C6AE840}" srcOrd="3" destOrd="0" parTransId="{73CD63CF-D5A8-B648-8CA3-655265E9DD78}" sibTransId="{A367F1A7-FEBC-3E41-BBD7-6049DE1EEA1F}"/>
    <dgm:cxn modelId="{11FCBA7F-52EB-C24C-A86B-9E177CCE1B8D}" type="presOf" srcId="{DA17C4CE-E32D-944A-A6F6-258B7BFCCA6D}" destId="{977EAFE6-0D4E-D04B-A301-4D17A2884B3E}" srcOrd="0" destOrd="0" presId="urn:microsoft.com/office/officeart/2005/8/layout/pyramid1"/>
    <dgm:cxn modelId="{8AF58A29-20D2-E047-B7BA-EFA3EF104EDD}" type="presOf" srcId="{EBB760AC-0FFA-544C-A53F-58C35C6AE840}" destId="{EA3182D5-EE60-E045-BC88-4CB5406CA997}" srcOrd="1" destOrd="0" presId="urn:microsoft.com/office/officeart/2005/8/layout/pyramid1"/>
    <dgm:cxn modelId="{F22886BD-36E0-F04D-973B-D37AD400776F}" srcId="{8EBB91FA-149F-AA43-8069-F87133AAD519}" destId="{243F46D7-FE30-6845-8031-46E3EDE5626C}" srcOrd="2" destOrd="0" parTransId="{5C795C80-6D8C-7642-9BB5-8EB214114683}" sibTransId="{A58226EF-1ABA-524E-8068-4A08702C3041}"/>
    <dgm:cxn modelId="{56B5B540-59E4-AA40-B7CE-9FEEB31D43E3}" type="presOf" srcId="{243F46D7-FE30-6845-8031-46E3EDE5626C}" destId="{109EADF2-8526-8F4E-ABA1-EA05DFC0F2E5}" srcOrd="0" destOrd="0" presId="urn:microsoft.com/office/officeart/2005/8/layout/pyramid1"/>
    <dgm:cxn modelId="{0E5DEBA6-DA12-CD4E-BE17-6CBBDBF4FDF5}" type="presOf" srcId="{9078BFB2-1E95-F64A-AB2C-EF6A1115F544}" destId="{2905AEA7-D40A-174E-BCB6-E20F7F802A5C}" srcOrd="0" destOrd="0" presId="urn:microsoft.com/office/officeart/2005/8/layout/pyramid1"/>
    <dgm:cxn modelId="{863C5D47-DE08-044F-BEB3-D418FD6B9695}" type="presOf" srcId="{243F46D7-FE30-6845-8031-46E3EDE5626C}" destId="{74D30723-CEDB-7043-9BE9-32D6E0FECC13}" srcOrd="1" destOrd="0" presId="urn:microsoft.com/office/officeart/2005/8/layout/pyramid1"/>
    <dgm:cxn modelId="{8CE99354-0480-0F42-83C3-47348CF2E94D}" type="presParOf" srcId="{3EA63C77-74D4-1B40-AB87-070357B6149D}" destId="{DF050AD2-1D85-F649-A7CE-C3951C9FA09D}" srcOrd="0" destOrd="0" presId="urn:microsoft.com/office/officeart/2005/8/layout/pyramid1"/>
    <dgm:cxn modelId="{D221FBB1-9D2F-B84B-BF1E-A9C4BE1D5EA9}" type="presParOf" srcId="{DF050AD2-1D85-F649-A7CE-C3951C9FA09D}" destId="{977EAFE6-0D4E-D04B-A301-4D17A2884B3E}" srcOrd="0" destOrd="0" presId="urn:microsoft.com/office/officeart/2005/8/layout/pyramid1"/>
    <dgm:cxn modelId="{3733571D-43B6-7F49-AC72-A32E5BBD228E}" type="presParOf" srcId="{DF050AD2-1D85-F649-A7CE-C3951C9FA09D}" destId="{90605123-8A6D-924E-98FC-4BC14599E680}" srcOrd="1" destOrd="0" presId="urn:microsoft.com/office/officeart/2005/8/layout/pyramid1"/>
    <dgm:cxn modelId="{8E4BB7B1-0A8F-424F-AC87-76012F9A33D5}" type="presParOf" srcId="{3EA63C77-74D4-1B40-AB87-070357B6149D}" destId="{70D81DF9-A7CC-374D-94A2-C45403C430C4}" srcOrd="1" destOrd="0" presId="urn:microsoft.com/office/officeart/2005/8/layout/pyramid1"/>
    <dgm:cxn modelId="{5B198AF2-372D-DB4A-85CA-94551DD6E5FF}" type="presParOf" srcId="{70D81DF9-A7CC-374D-94A2-C45403C430C4}" destId="{2905AEA7-D40A-174E-BCB6-E20F7F802A5C}" srcOrd="0" destOrd="0" presId="urn:microsoft.com/office/officeart/2005/8/layout/pyramid1"/>
    <dgm:cxn modelId="{EAAA0BD7-EBFA-6248-9B37-D80C8D39CBB9}" type="presParOf" srcId="{70D81DF9-A7CC-374D-94A2-C45403C430C4}" destId="{9EAE61AF-875E-8446-82B3-2B55015A21BD}" srcOrd="1" destOrd="0" presId="urn:microsoft.com/office/officeart/2005/8/layout/pyramid1"/>
    <dgm:cxn modelId="{8DB6E326-1853-4740-8A8F-34A3888FD97F}" type="presParOf" srcId="{3EA63C77-74D4-1B40-AB87-070357B6149D}" destId="{89E1CA3D-FD1F-5D44-8FC4-4F22F58AA907}" srcOrd="2" destOrd="0" presId="urn:microsoft.com/office/officeart/2005/8/layout/pyramid1"/>
    <dgm:cxn modelId="{465132B2-5AE7-5B4E-881A-64474CFFF8B1}" type="presParOf" srcId="{89E1CA3D-FD1F-5D44-8FC4-4F22F58AA907}" destId="{109EADF2-8526-8F4E-ABA1-EA05DFC0F2E5}" srcOrd="0" destOrd="0" presId="urn:microsoft.com/office/officeart/2005/8/layout/pyramid1"/>
    <dgm:cxn modelId="{2C12BE2D-84E6-534C-8B59-A755C91AA274}" type="presParOf" srcId="{89E1CA3D-FD1F-5D44-8FC4-4F22F58AA907}" destId="{74D30723-CEDB-7043-9BE9-32D6E0FECC13}" srcOrd="1" destOrd="0" presId="urn:microsoft.com/office/officeart/2005/8/layout/pyramid1"/>
    <dgm:cxn modelId="{06E578C9-A2F7-164D-8901-E11A50722F0D}" type="presParOf" srcId="{3EA63C77-74D4-1B40-AB87-070357B6149D}" destId="{A05AC332-0A38-0542-94F8-7C6387018E84}" srcOrd="3" destOrd="0" presId="urn:microsoft.com/office/officeart/2005/8/layout/pyramid1"/>
    <dgm:cxn modelId="{E2AF2C44-A77E-714E-BA7E-D9D49613A2E9}" type="presParOf" srcId="{A05AC332-0A38-0542-94F8-7C6387018E84}" destId="{EF6EA25F-203D-2944-B7EB-E26A46F553B2}" srcOrd="0" destOrd="0" presId="urn:microsoft.com/office/officeart/2005/8/layout/pyramid1"/>
    <dgm:cxn modelId="{C4D75F77-C674-BD48-A152-797AE5C6178B}" type="presParOf" srcId="{A05AC332-0A38-0542-94F8-7C6387018E84}" destId="{EA3182D5-EE60-E045-BC88-4CB5406CA997}"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74FA6D-9EEB-4312-81A8-17AE53083FB3}" type="doc">
      <dgm:prSet loTypeId="urn:microsoft.com/office/officeart/2008/layout/VerticalCurvedList" loCatId="" qsTypeId="urn:microsoft.com/office/officeart/2005/8/quickstyle/simple4" qsCatId="simple" csTypeId="urn:microsoft.com/office/officeart/2005/8/colors/accent1_2" csCatId="accent1" phldr="1"/>
      <dgm:spPr/>
    </dgm:pt>
    <dgm:pt modelId="{468FCFAF-E7D9-423C-9947-5ACE465637C1}">
      <dgm:prSet phldrT="[Text]" custT="1"/>
      <dgm:spPr>
        <a:solidFill>
          <a:schemeClr val="bg1">
            <a:lumMod val="95000"/>
          </a:schemeClr>
        </a:solidFill>
        <a:ln>
          <a:noFill/>
        </a:ln>
      </dgm:spPr>
      <dgm:t>
        <a:bodyPr/>
        <a:lstStyle/>
        <a:p>
          <a:r>
            <a:rPr lang="en-US" sz="2000" b="1" baseline="0" dirty="0" smtClean="0">
              <a:solidFill>
                <a:srgbClr val="000000"/>
              </a:solidFill>
              <a:latin typeface="Arial Narrow"/>
              <a:cs typeface="Arial Narrow"/>
            </a:rPr>
            <a:t>A:</a:t>
          </a:r>
          <a:r>
            <a:rPr lang="en-US" sz="2000" b="0" baseline="0" dirty="0" smtClean="0">
              <a:solidFill>
                <a:srgbClr val="000000"/>
              </a:solidFill>
              <a:latin typeface="Arial Narrow"/>
              <a:cs typeface="Arial Narrow"/>
            </a:rPr>
            <a:t> Debris Removal</a:t>
          </a:r>
          <a:endParaRPr lang="en-US" sz="2000" b="0" dirty="0">
            <a:solidFill>
              <a:srgbClr val="000000"/>
            </a:solidFill>
            <a:latin typeface="Arial Narrow"/>
            <a:cs typeface="Arial Narrow"/>
          </a:endParaRPr>
        </a:p>
      </dgm:t>
    </dgm:pt>
    <dgm:pt modelId="{DD0462DB-A398-4C5B-9EAC-BD748306BA54}" type="parTrans" cxnId="{20D10451-FBDC-41EA-8742-357E615314E2}">
      <dgm:prSet/>
      <dgm:spPr/>
      <dgm:t>
        <a:bodyPr/>
        <a:lstStyle/>
        <a:p>
          <a:endParaRPr lang="en-US" sz="2000" b="0">
            <a:solidFill>
              <a:srgbClr val="000000"/>
            </a:solidFill>
            <a:latin typeface="Arial Narrow"/>
            <a:cs typeface="Arial Narrow"/>
          </a:endParaRPr>
        </a:p>
      </dgm:t>
    </dgm:pt>
    <dgm:pt modelId="{7DDAA972-02B9-4EA4-8692-5723BBF0679F}" type="sibTrans" cxnId="{20D10451-FBDC-41EA-8742-357E615314E2}">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A2E3AB12-8CD6-4220-A426-2A13087228F6}">
      <dgm:prSet phldrT="[Text]" custT="1"/>
      <dgm:spPr>
        <a:solidFill>
          <a:schemeClr val="bg1">
            <a:lumMod val="95000"/>
          </a:schemeClr>
        </a:solidFill>
        <a:ln>
          <a:noFill/>
        </a:ln>
      </dgm:spPr>
      <dgm:t>
        <a:bodyPr/>
        <a:lstStyle/>
        <a:p>
          <a:r>
            <a:rPr lang="en-US" sz="2000" b="1" dirty="0" smtClean="0">
              <a:solidFill>
                <a:srgbClr val="000000"/>
              </a:solidFill>
              <a:latin typeface="Arial Narrow"/>
              <a:cs typeface="Arial Narrow"/>
            </a:rPr>
            <a:t>B:</a:t>
          </a:r>
          <a:r>
            <a:rPr lang="en-US" sz="2000" dirty="0" smtClean="0">
              <a:solidFill>
                <a:srgbClr val="000000"/>
              </a:solidFill>
              <a:latin typeface="Arial Narrow"/>
              <a:cs typeface="Arial Narrow"/>
            </a:rPr>
            <a:t> Emergency Protective Measures</a:t>
          </a:r>
          <a:endParaRPr lang="en-US" sz="2000" b="0" dirty="0">
            <a:solidFill>
              <a:srgbClr val="000000"/>
            </a:solidFill>
            <a:latin typeface="Arial Narrow"/>
            <a:cs typeface="Arial Narrow"/>
          </a:endParaRPr>
        </a:p>
      </dgm:t>
    </dgm:pt>
    <dgm:pt modelId="{DADA72E3-C458-4276-BADE-B699A34AE2B5}" type="parTrans" cxnId="{65EB2EDF-416B-4BCE-A6D1-0C1E21D1EDE6}">
      <dgm:prSet/>
      <dgm:spPr/>
      <dgm:t>
        <a:bodyPr/>
        <a:lstStyle/>
        <a:p>
          <a:endParaRPr lang="en-US" sz="2000" b="0">
            <a:solidFill>
              <a:srgbClr val="000000"/>
            </a:solidFill>
            <a:latin typeface="Arial Narrow"/>
            <a:cs typeface="Arial Narrow"/>
          </a:endParaRPr>
        </a:p>
      </dgm:t>
    </dgm:pt>
    <dgm:pt modelId="{E8BD3C40-DB1C-4770-8189-55310D1A625F}" type="sibTrans" cxnId="{65EB2EDF-416B-4BCE-A6D1-0C1E21D1EDE6}">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4BFA4362-1EEE-4342-80F9-81DC5945AAF9}">
      <dgm:prSet phldrT="[Text]" custT="1"/>
      <dgm:spPr>
        <a:solidFill>
          <a:schemeClr val="bg1">
            <a:lumMod val="95000"/>
          </a:schemeClr>
        </a:solidFill>
        <a:ln>
          <a:noFill/>
        </a:ln>
      </dgm:spPr>
      <dgm:t>
        <a:bodyPr/>
        <a:lstStyle/>
        <a:p>
          <a:r>
            <a:rPr lang="en-US" sz="2000" b="1" dirty="0" smtClean="0">
              <a:solidFill>
                <a:schemeClr val="bg1">
                  <a:lumMod val="75000"/>
                </a:schemeClr>
              </a:solidFill>
              <a:latin typeface="Arial Narrow"/>
              <a:cs typeface="Arial Narrow"/>
            </a:rPr>
            <a:t>C: </a:t>
          </a:r>
          <a:r>
            <a:rPr lang="en-US" sz="2000" b="0" dirty="0" smtClean="0">
              <a:solidFill>
                <a:schemeClr val="bg1">
                  <a:lumMod val="75000"/>
                </a:schemeClr>
              </a:solidFill>
              <a:latin typeface="Arial Narrow"/>
              <a:cs typeface="Arial Narrow"/>
            </a:rPr>
            <a:t>Road Systems &amp; Bridges</a:t>
          </a:r>
          <a:endParaRPr lang="en-US" sz="2000" b="0" dirty="0">
            <a:solidFill>
              <a:schemeClr val="bg1">
                <a:lumMod val="75000"/>
              </a:schemeClr>
            </a:solidFill>
            <a:latin typeface="Arial Narrow"/>
            <a:cs typeface="Arial Narrow"/>
          </a:endParaRPr>
        </a:p>
      </dgm:t>
    </dgm:pt>
    <dgm:pt modelId="{ACA5382D-1F80-4365-8E9E-D863272BCA09}" type="parTrans" cxnId="{620BD1E8-C3EF-46E6-96F9-DED47DF816C5}">
      <dgm:prSet/>
      <dgm:spPr/>
      <dgm:t>
        <a:bodyPr/>
        <a:lstStyle/>
        <a:p>
          <a:endParaRPr lang="en-US" sz="2000" b="0">
            <a:solidFill>
              <a:srgbClr val="000000"/>
            </a:solidFill>
            <a:latin typeface="Arial Narrow"/>
            <a:cs typeface="Arial Narrow"/>
          </a:endParaRPr>
        </a:p>
      </dgm:t>
    </dgm:pt>
    <dgm:pt modelId="{BBC76BAF-E4D6-49CE-BBB1-ABE82D78678D}" type="sibTrans" cxnId="{620BD1E8-C3EF-46E6-96F9-DED47DF816C5}">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B2AB2286-1B70-4EC2-9EBB-EE004BCB63BA}">
      <dgm:prSet phldrT="[Text]" custT="1"/>
      <dgm:spPr>
        <a:solidFill>
          <a:schemeClr val="bg1">
            <a:lumMod val="95000"/>
          </a:schemeClr>
        </a:solidFill>
        <a:ln>
          <a:noFill/>
        </a:ln>
      </dgm:spPr>
      <dgm:t>
        <a:bodyPr/>
        <a:lstStyle/>
        <a:p>
          <a:r>
            <a:rPr lang="en-US" sz="2000" b="1" dirty="0" smtClean="0">
              <a:solidFill>
                <a:srgbClr val="BFBFBF"/>
              </a:solidFill>
              <a:latin typeface="Arial Narrow"/>
              <a:cs typeface="Arial Narrow"/>
            </a:rPr>
            <a:t>E: </a:t>
          </a:r>
          <a:r>
            <a:rPr lang="en-US" sz="2000" b="0" dirty="0" smtClean="0">
              <a:solidFill>
                <a:srgbClr val="BFBFBF"/>
              </a:solidFill>
              <a:latin typeface="Arial Narrow"/>
              <a:cs typeface="Arial Narrow"/>
            </a:rPr>
            <a:t>Building, Contents, Equipment</a:t>
          </a:r>
          <a:endParaRPr lang="en-US" sz="2000" b="0" dirty="0">
            <a:solidFill>
              <a:srgbClr val="BFBFBF"/>
            </a:solidFill>
            <a:latin typeface="Arial Narrow"/>
            <a:cs typeface="Arial Narrow"/>
          </a:endParaRPr>
        </a:p>
      </dgm:t>
    </dgm:pt>
    <dgm:pt modelId="{3303AEFF-2207-4BB5-A18F-0CC1EEC1D79C}" type="parTrans" cxnId="{DEC957A8-E4BD-4401-ADFD-FDC6BA7B6CA6}">
      <dgm:prSet/>
      <dgm:spPr/>
      <dgm:t>
        <a:bodyPr/>
        <a:lstStyle/>
        <a:p>
          <a:endParaRPr lang="en-US" sz="2000" b="0">
            <a:solidFill>
              <a:srgbClr val="000000"/>
            </a:solidFill>
            <a:latin typeface="Arial Narrow"/>
            <a:cs typeface="Arial Narrow"/>
          </a:endParaRPr>
        </a:p>
      </dgm:t>
    </dgm:pt>
    <dgm:pt modelId="{C6A6EC15-07C5-44AB-A8C7-6C61E65D1D28}" type="sibTrans" cxnId="{DEC957A8-E4BD-4401-ADFD-FDC6BA7B6CA6}">
      <dgm:prSet/>
      <dgm:spPr/>
      <dgm:t>
        <a:bodyPr/>
        <a:lstStyle/>
        <a:p>
          <a:endParaRPr lang="en-US" sz="2000" b="0">
            <a:solidFill>
              <a:srgbClr val="000000"/>
            </a:solidFill>
            <a:latin typeface="Arial Narrow"/>
            <a:cs typeface="Arial Narrow"/>
          </a:endParaRPr>
        </a:p>
      </dgm:t>
    </dgm:pt>
    <dgm:pt modelId="{65CC5834-376C-4872-87E9-318D3714B9CF}">
      <dgm:prSet phldrT="[Text]" custT="1"/>
      <dgm:spPr>
        <a:solidFill>
          <a:schemeClr val="bg1">
            <a:lumMod val="95000"/>
          </a:schemeClr>
        </a:solidFill>
        <a:ln>
          <a:noFill/>
        </a:ln>
      </dgm:spPr>
      <dgm:t>
        <a:bodyPr/>
        <a:lstStyle/>
        <a:p>
          <a:r>
            <a:rPr lang="en-US" sz="2000" b="1" dirty="0" smtClean="0">
              <a:solidFill>
                <a:srgbClr val="BFBFBF"/>
              </a:solidFill>
              <a:latin typeface="Arial Narrow"/>
              <a:cs typeface="Arial Narrow"/>
            </a:rPr>
            <a:t>D: </a:t>
          </a:r>
          <a:r>
            <a:rPr lang="en-US" sz="2000" b="0" dirty="0" smtClean="0">
              <a:solidFill>
                <a:srgbClr val="BFBFBF"/>
              </a:solidFill>
              <a:latin typeface="Arial Narrow"/>
              <a:cs typeface="Arial Narrow"/>
            </a:rPr>
            <a:t>Water Control Facilities</a:t>
          </a:r>
          <a:endParaRPr lang="en-US" sz="2000" b="0" dirty="0">
            <a:solidFill>
              <a:srgbClr val="BFBFBF"/>
            </a:solidFill>
            <a:latin typeface="Arial Narrow"/>
            <a:cs typeface="Arial Narrow"/>
          </a:endParaRPr>
        </a:p>
      </dgm:t>
    </dgm:pt>
    <dgm:pt modelId="{FF32158B-72ED-4B2F-9EE2-D7C4E4739C8D}" type="sibTrans" cxnId="{C20FC43D-15C5-4FFE-9795-8A74469B7592}">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8871B084-F68D-4DAF-9A43-A80FC076BDDB}" type="parTrans" cxnId="{C20FC43D-15C5-4FFE-9795-8A74469B7592}">
      <dgm:prSet/>
      <dgm:spPr/>
      <dgm:t>
        <a:bodyPr/>
        <a:lstStyle/>
        <a:p>
          <a:endParaRPr lang="en-US" sz="2000" b="0">
            <a:solidFill>
              <a:srgbClr val="000000"/>
            </a:solidFill>
            <a:latin typeface="Arial Narrow"/>
            <a:cs typeface="Arial Narrow"/>
          </a:endParaRPr>
        </a:p>
      </dgm:t>
    </dgm:pt>
    <dgm:pt modelId="{3A15BCBE-F469-9C49-9414-51DD43676F6D}">
      <dgm:prSet phldrT="[Text]" custT="1"/>
      <dgm:spPr>
        <a:solidFill>
          <a:schemeClr val="bg1">
            <a:lumMod val="95000"/>
          </a:schemeClr>
        </a:solidFill>
        <a:ln>
          <a:noFill/>
        </a:ln>
      </dgm:spPr>
      <dgm:t>
        <a:bodyPr/>
        <a:lstStyle/>
        <a:p>
          <a:r>
            <a:rPr lang="en-US" sz="2000" b="1" dirty="0" smtClean="0">
              <a:solidFill>
                <a:srgbClr val="BFBFBF"/>
              </a:solidFill>
              <a:latin typeface="Arial Narrow"/>
              <a:cs typeface="Arial Narrow"/>
            </a:rPr>
            <a:t>F: </a:t>
          </a:r>
          <a:r>
            <a:rPr lang="en-US" sz="2000" b="0" dirty="0" smtClean="0">
              <a:solidFill>
                <a:srgbClr val="BFBFBF"/>
              </a:solidFill>
              <a:latin typeface="Arial Narrow"/>
              <a:cs typeface="Arial Narrow"/>
            </a:rPr>
            <a:t>Utilities</a:t>
          </a:r>
          <a:endParaRPr lang="en-US" sz="2000" b="0" dirty="0">
            <a:solidFill>
              <a:srgbClr val="BFBFBF"/>
            </a:solidFill>
            <a:latin typeface="Arial Narrow"/>
            <a:cs typeface="Arial Narrow"/>
          </a:endParaRPr>
        </a:p>
      </dgm:t>
    </dgm:pt>
    <dgm:pt modelId="{CC53A339-89FB-1343-A5D1-D2AAFC13BD17}" type="parTrans" cxnId="{5A755F8D-C079-6D4A-ABD1-76600D901796}">
      <dgm:prSet/>
      <dgm:spPr/>
      <dgm:t>
        <a:bodyPr/>
        <a:lstStyle/>
        <a:p>
          <a:endParaRPr lang="en-US"/>
        </a:p>
      </dgm:t>
    </dgm:pt>
    <dgm:pt modelId="{8159AA74-AFF8-4246-A870-2798EB99BB95}" type="sibTrans" cxnId="{5A755F8D-C079-6D4A-ABD1-76600D901796}">
      <dgm:prSet/>
      <dgm:spPr/>
      <dgm:t>
        <a:bodyPr/>
        <a:lstStyle/>
        <a:p>
          <a:endParaRPr lang="en-US"/>
        </a:p>
      </dgm:t>
    </dgm:pt>
    <dgm:pt modelId="{81C53CC3-5BEC-8447-B889-4CBE180F1F2D}">
      <dgm:prSet phldrT="[Text]" custT="1"/>
      <dgm:spPr>
        <a:solidFill>
          <a:schemeClr val="bg1">
            <a:lumMod val="95000"/>
          </a:schemeClr>
        </a:solidFill>
        <a:ln>
          <a:noFill/>
        </a:ln>
      </dgm:spPr>
      <dgm:t>
        <a:bodyPr/>
        <a:lstStyle/>
        <a:p>
          <a:r>
            <a:rPr lang="en-US" sz="2000" b="1" dirty="0" smtClean="0">
              <a:solidFill>
                <a:srgbClr val="BFBFBF"/>
              </a:solidFill>
              <a:latin typeface="Arial Narrow"/>
              <a:cs typeface="Arial Narrow"/>
            </a:rPr>
            <a:t>G: </a:t>
          </a:r>
          <a:r>
            <a:rPr lang="en-US" sz="2000" b="0" dirty="0" smtClean="0">
              <a:solidFill>
                <a:srgbClr val="BFBFBF"/>
              </a:solidFill>
              <a:latin typeface="Arial Narrow"/>
              <a:cs typeface="Arial Narrow"/>
            </a:rPr>
            <a:t>Parks, Recreational, Other</a:t>
          </a:r>
          <a:endParaRPr lang="en-US" sz="2000" b="0" dirty="0">
            <a:solidFill>
              <a:srgbClr val="BFBFBF"/>
            </a:solidFill>
            <a:latin typeface="Arial Narrow"/>
            <a:cs typeface="Arial Narrow"/>
          </a:endParaRPr>
        </a:p>
      </dgm:t>
    </dgm:pt>
    <dgm:pt modelId="{53596AE0-B669-B544-95BF-FCD0A5A83421}" type="parTrans" cxnId="{7EF9DC88-2DF1-744E-B49A-B70EAB2E2FBA}">
      <dgm:prSet/>
      <dgm:spPr/>
      <dgm:t>
        <a:bodyPr/>
        <a:lstStyle/>
        <a:p>
          <a:endParaRPr lang="en-US"/>
        </a:p>
      </dgm:t>
    </dgm:pt>
    <dgm:pt modelId="{FD5EA5D3-6EB0-B84F-BB00-38864982E60E}" type="sibTrans" cxnId="{7EF9DC88-2DF1-744E-B49A-B70EAB2E2FBA}">
      <dgm:prSet/>
      <dgm:spPr/>
      <dgm:t>
        <a:bodyPr/>
        <a:lstStyle/>
        <a:p>
          <a:endParaRPr lang="en-US"/>
        </a:p>
      </dgm:t>
    </dgm:pt>
    <dgm:pt modelId="{3282A543-1068-1E40-8FA4-DEDA4AE27CFE}" type="pres">
      <dgm:prSet presAssocID="{D274FA6D-9EEB-4312-81A8-17AE53083FB3}" presName="Name0" presStyleCnt="0">
        <dgm:presLayoutVars>
          <dgm:chMax val="7"/>
          <dgm:chPref val="7"/>
          <dgm:dir/>
        </dgm:presLayoutVars>
      </dgm:prSet>
      <dgm:spPr/>
    </dgm:pt>
    <dgm:pt modelId="{BA6C098C-DEB4-4041-A45F-06A71B59EDB2}" type="pres">
      <dgm:prSet presAssocID="{D274FA6D-9EEB-4312-81A8-17AE53083FB3}" presName="Name1" presStyleCnt="0"/>
      <dgm:spPr/>
    </dgm:pt>
    <dgm:pt modelId="{2ACEBA3F-1D47-334C-B8E3-A6F722EBD0ED}" type="pres">
      <dgm:prSet presAssocID="{D274FA6D-9EEB-4312-81A8-17AE53083FB3}" presName="cycle" presStyleCnt="0"/>
      <dgm:spPr/>
    </dgm:pt>
    <dgm:pt modelId="{8A9B79A2-241B-DB40-8DE3-02E6D132BBB4}" type="pres">
      <dgm:prSet presAssocID="{D274FA6D-9EEB-4312-81A8-17AE53083FB3}" presName="srcNode" presStyleLbl="node1" presStyleIdx="0" presStyleCnt="7"/>
      <dgm:spPr/>
    </dgm:pt>
    <dgm:pt modelId="{FAEC43C6-1584-F540-9903-F5E24D99CECC}" type="pres">
      <dgm:prSet presAssocID="{D274FA6D-9EEB-4312-81A8-17AE53083FB3}" presName="conn" presStyleLbl="parChTrans1D2" presStyleIdx="0" presStyleCnt="1"/>
      <dgm:spPr/>
      <dgm:t>
        <a:bodyPr/>
        <a:lstStyle/>
        <a:p>
          <a:endParaRPr lang="en-US"/>
        </a:p>
      </dgm:t>
    </dgm:pt>
    <dgm:pt modelId="{3AACC22E-2B43-5349-B64B-FF19DC097FE6}" type="pres">
      <dgm:prSet presAssocID="{D274FA6D-9EEB-4312-81A8-17AE53083FB3}" presName="extraNode" presStyleLbl="node1" presStyleIdx="0" presStyleCnt="7"/>
      <dgm:spPr/>
    </dgm:pt>
    <dgm:pt modelId="{C0A61A33-F3F8-7546-9829-54370692A320}" type="pres">
      <dgm:prSet presAssocID="{D274FA6D-9EEB-4312-81A8-17AE53083FB3}" presName="dstNode" presStyleLbl="node1" presStyleIdx="0" presStyleCnt="7"/>
      <dgm:spPr/>
    </dgm:pt>
    <dgm:pt modelId="{EAB3C489-0468-EB4C-B6A0-5CAE79EED229}" type="pres">
      <dgm:prSet presAssocID="{468FCFAF-E7D9-423C-9947-5ACE465637C1}" presName="text_1" presStyleLbl="node1" presStyleIdx="0" presStyleCnt="7" custScaleY="81727">
        <dgm:presLayoutVars>
          <dgm:bulletEnabled val="1"/>
        </dgm:presLayoutVars>
      </dgm:prSet>
      <dgm:spPr/>
      <dgm:t>
        <a:bodyPr/>
        <a:lstStyle/>
        <a:p>
          <a:endParaRPr lang="en-US"/>
        </a:p>
      </dgm:t>
    </dgm:pt>
    <dgm:pt modelId="{857EABFF-9324-084F-AE74-BD7CBDBDC94A}" type="pres">
      <dgm:prSet presAssocID="{468FCFAF-E7D9-423C-9947-5ACE465637C1}" presName="accent_1" presStyleCnt="0"/>
      <dgm:spPr/>
    </dgm:pt>
    <dgm:pt modelId="{9E2D5AC7-428A-0F42-8ABD-5F9395DD6D91}" type="pres">
      <dgm:prSet presAssocID="{468FCFAF-E7D9-423C-9947-5ACE465637C1}" presName="accentRepeatNode" presStyleLbl="solidFgAcc1" presStyleIdx="0" presStyleCnt="7" custScaleX="84269" custScaleY="84269"/>
      <dgm:spPr>
        <a:prstGeom prst="diamond">
          <a:avLst/>
        </a:prstGeom>
        <a:solidFill>
          <a:srgbClr val="E31836"/>
        </a:solidFill>
        <a:ln>
          <a:noFill/>
        </a:ln>
      </dgm:spPr>
    </dgm:pt>
    <dgm:pt modelId="{E0514110-F0A1-5540-A96E-C1C9CE638EEF}" type="pres">
      <dgm:prSet presAssocID="{A2E3AB12-8CD6-4220-A426-2A13087228F6}" presName="text_2" presStyleLbl="node1" presStyleIdx="1" presStyleCnt="7" custScaleY="81727">
        <dgm:presLayoutVars>
          <dgm:bulletEnabled val="1"/>
        </dgm:presLayoutVars>
      </dgm:prSet>
      <dgm:spPr/>
      <dgm:t>
        <a:bodyPr/>
        <a:lstStyle/>
        <a:p>
          <a:endParaRPr lang="en-US"/>
        </a:p>
      </dgm:t>
    </dgm:pt>
    <dgm:pt modelId="{FF1380AF-4ADD-2C48-8716-F46BF4710882}" type="pres">
      <dgm:prSet presAssocID="{A2E3AB12-8CD6-4220-A426-2A13087228F6}" presName="accent_2" presStyleCnt="0"/>
      <dgm:spPr/>
    </dgm:pt>
    <dgm:pt modelId="{137219E3-8C64-8F4C-88FD-4FF0D0FA61B7}" type="pres">
      <dgm:prSet presAssocID="{A2E3AB12-8CD6-4220-A426-2A13087228F6}" presName="accentRepeatNode" presStyleLbl="solidFgAcc1" presStyleIdx="1" presStyleCnt="7" custScaleX="84269" custScaleY="84269"/>
      <dgm:spPr>
        <a:prstGeom prst="diamond">
          <a:avLst/>
        </a:prstGeom>
        <a:solidFill>
          <a:srgbClr val="E31836"/>
        </a:solidFill>
        <a:ln>
          <a:noFill/>
        </a:ln>
      </dgm:spPr>
    </dgm:pt>
    <dgm:pt modelId="{815434FF-A6D5-144D-99F2-0C4C2959C106}" type="pres">
      <dgm:prSet presAssocID="{4BFA4362-1EEE-4342-80F9-81DC5945AAF9}" presName="text_3" presStyleLbl="node1" presStyleIdx="2" presStyleCnt="7" custScaleY="81727">
        <dgm:presLayoutVars>
          <dgm:bulletEnabled val="1"/>
        </dgm:presLayoutVars>
      </dgm:prSet>
      <dgm:spPr/>
      <dgm:t>
        <a:bodyPr/>
        <a:lstStyle/>
        <a:p>
          <a:endParaRPr lang="en-US"/>
        </a:p>
      </dgm:t>
    </dgm:pt>
    <dgm:pt modelId="{9B83DEC9-834C-C440-9AE1-186D3D731CEB}" type="pres">
      <dgm:prSet presAssocID="{4BFA4362-1EEE-4342-80F9-81DC5945AAF9}" presName="accent_3" presStyleCnt="0"/>
      <dgm:spPr/>
    </dgm:pt>
    <dgm:pt modelId="{8B1351A2-5B25-6747-93E4-F2D5BBA50C2F}" type="pres">
      <dgm:prSet presAssocID="{4BFA4362-1EEE-4342-80F9-81DC5945AAF9}" presName="accentRepeatNode" presStyleLbl="solidFgAcc1" presStyleIdx="2" presStyleCnt="7" custScaleX="84269" custScaleY="84269"/>
      <dgm:spPr>
        <a:prstGeom prst="diamond">
          <a:avLst/>
        </a:prstGeom>
        <a:solidFill>
          <a:srgbClr val="E31836"/>
        </a:solidFill>
        <a:ln>
          <a:noFill/>
        </a:ln>
      </dgm:spPr>
    </dgm:pt>
    <dgm:pt modelId="{67A9C4BA-EEFA-BF4C-B784-8C27BEA59517}" type="pres">
      <dgm:prSet presAssocID="{65CC5834-376C-4872-87E9-318D3714B9CF}" presName="text_4" presStyleLbl="node1" presStyleIdx="3" presStyleCnt="7" custScaleY="81727">
        <dgm:presLayoutVars>
          <dgm:bulletEnabled val="1"/>
        </dgm:presLayoutVars>
      </dgm:prSet>
      <dgm:spPr/>
      <dgm:t>
        <a:bodyPr/>
        <a:lstStyle/>
        <a:p>
          <a:endParaRPr lang="en-US"/>
        </a:p>
      </dgm:t>
    </dgm:pt>
    <dgm:pt modelId="{E278663D-0C4D-CB4E-9538-12D1F659B45B}" type="pres">
      <dgm:prSet presAssocID="{65CC5834-376C-4872-87E9-318D3714B9CF}" presName="accent_4" presStyleCnt="0"/>
      <dgm:spPr/>
    </dgm:pt>
    <dgm:pt modelId="{BCA6E922-A6AC-3542-A3F7-FD919B50AF95}" type="pres">
      <dgm:prSet presAssocID="{65CC5834-376C-4872-87E9-318D3714B9CF}" presName="accentRepeatNode" presStyleLbl="solidFgAcc1" presStyleIdx="3" presStyleCnt="7" custScaleX="84269" custScaleY="84269"/>
      <dgm:spPr>
        <a:prstGeom prst="diamond">
          <a:avLst/>
        </a:prstGeom>
        <a:solidFill>
          <a:srgbClr val="E31836"/>
        </a:solidFill>
        <a:ln>
          <a:noFill/>
        </a:ln>
      </dgm:spPr>
    </dgm:pt>
    <dgm:pt modelId="{5FB3AEF5-F200-DD48-BE4E-368E9E470398}" type="pres">
      <dgm:prSet presAssocID="{B2AB2286-1B70-4EC2-9EBB-EE004BCB63BA}" presName="text_5" presStyleLbl="node1" presStyleIdx="4" presStyleCnt="7" custScaleY="81727">
        <dgm:presLayoutVars>
          <dgm:bulletEnabled val="1"/>
        </dgm:presLayoutVars>
      </dgm:prSet>
      <dgm:spPr/>
      <dgm:t>
        <a:bodyPr/>
        <a:lstStyle/>
        <a:p>
          <a:endParaRPr lang="en-US"/>
        </a:p>
      </dgm:t>
    </dgm:pt>
    <dgm:pt modelId="{0E4418B1-A807-A148-B2B5-6E73B082EB23}" type="pres">
      <dgm:prSet presAssocID="{B2AB2286-1B70-4EC2-9EBB-EE004BCB63BA}" presName="accent_5" presStyleCnt="0"/>
      <dgm:spPr/>
    </dgm:pt>
    <dgm:pt modelId="{649670DC-8FA1-4F41-9216-08C575F6DE99}" type="pres">
      <dgm:prSet presAssocID="{B2AB2286-1B70-4EC2-9EBB-EE004BCB63BA}" presName="accentRepeatNode" presStyleLbl="solidFgAcc1" presStyleIdx="4" presStyleCnt="7" custScaleX="84269" custScaleY="84269"/>
      <dgm:spPr>
        <a:prstGeom prst="diamond">
          <a:avLst/>
        </a:prstGeom>
        <a:solidFill>
          <a:srgbClr val="E31836"/>
        </a:solidFill>
        <a:ln>
          <a:noFill/>
        </a:ln>
      </dgm:spPr>
    </dgm:pt>
    <dgm:pt modelId="{573D287E-40E5-2141-98D9-A5ECA91F7A2B}" type="pres">
      <dgm:prSet presAssocID="{3A15BCBE-F469-9C49-9414-51DD43676F6D}" presName="text_6" presStyleLbl="node1" presStyleIdx="5" presStyleCnt="7" custScaleY="81727">
        <dgm:presLayoutVars>
          <dgm:bulletEnabled val="1"/>
        </dgm:presLayoutVars>
      </dgm:prSet>
      <dgm:spPr/>
      <dgm:t>
        <a:bodyPr/>
        <a:lstStyle/>
        <a:p>
          <a:endParaRPr lang="en-US"/>
        </a:p>
      </dgm:t>
    </dgm:pt>
    <dgm:pt modelId="{A403DC21-6EDA-2E4A-BA92-3E35544D508E}" type="pres">
      <dgm:prSet presAssocID="{3A15BCBE-F469-9C49-9414-51DD43676F6D}" presName="accent_6" presStyleCnt="0"/>
      <dgm:spPr/>
    </dgm:pt>
    <dgm:pt modelId="{77240605-F6FC-BD42-A1A5-71643C8176AD}" type="pres">
      <dgm:prSet presAssocID="{3A15BCBE-F469-9C49-9414-51DD43676F6D}" presName="accentRepeatNode" presStyleLbl="solidFgAcc1" presStyleIdx="5" presStyleCnt="7" custScaleX="84269" custScaleY="84269"/>
      <dgm:spPr>
        <a:prstGeom prst="diamond">
          <a:avLst/>
        </a:prstGeom>
        <a:solidFill>
          <a:srgbClr val="E31836"/>
        </a:solidFill>
        <a:ln>
          <a:solidFill>
            <a:srgbClr val="FFFFFF"/>
          </a:solidFill>
        </a:ln>
      </dgm:spPr>
    </dgm:pt>
    <dgm:pt modelId="{25CC2095-9030-2E42-AF77-C8CAB1C97695}" type="pres">
      <dgm:prSet presAssocID="{81C53CC3-5BEC-8447-B889-4CBE180F1F2D}" presName="text_7" presStyleLbl="node1" presStyleIdx="6" presStyleCnt="7" custScaleY="81727">
        <dgm:presLayoutVars>
          <dgm:bulletEnabled val="1"/>
        </dgm:presLayoutVars>
      </dgm:prSet>
      <dgm:spPr/>
      <dgm:t>
        <a:bodyPr/>
        <a:lstStyle/>
        <a:p>
          <a:endParaRPr lang="en-US"/>
        </a:p>
      </dgm:t>
    </dgm:pt>
    <dgm:pt modelId="{80DF8298-F153-3245-AB5F-C73E8E653D1A}" type="pres">
      <dgm:prSet presAssocID="{81C53CC3-5BEC-8447-B889-4CBE180F1F2D}" presName="accent_7" presStyleCnt="0"/>
      <dgm:spPr/>
    </dgm:pt>
    <dgm:pt modelId="{489B34E9-131C-604A-B6F6-7AE345D2C90B}" type="pres">
      <dgm:prSet presAssocID="{81C53CC3-5BEC-8447-B889-4CBE180F1F2D}" presName="accentRepeatNode" presStyleLbl="solidFgAcc1" presStyleIdx="6" presStyleCnt="7" custScaleX="84269" custScaleY="84269"/>
      <dgm:spPr>
        <a:prstGeom prst="diamond">
          <a:avLst/>
        </a:prstGeom>
        <a:solidFill>
          <a:srgbClr val="E31836"/>
        </a:solidFill>
        <a:ln>
          <a:noFill/>
        </a:ln>
      </dgm:spPr>
    </dgm:pt>
  </dgm:ptLst>
  <dgm:cxnLst>
    <dgm:cxn modelId="{5A755F8D-C079-6D4A-ABD1-76600D901796}" srcId="{D274FA6D-9EEB-4312-81A8-17AE53083FB3}" destId="{3A15BCBE-F469-9C49-9414-51DD43676F6D}" srcOrd="5" destOrd="0" parTransId="{CC53A339-89FB-1343-A5D1-D2AAFC13BD17}" sibTransId="{8159AA74-AFF8-4246-A870-2798EB99BB95}"/>
    <dgm:cxn modelId="{F423838C-E8B9-4737-9C0C-D85670119FCF}" type="presOf" srcId="{B2AB2286-1B70-4EC2-9EBB-EE004BCB63BA}" destId="{5FB3AEF5-F200-DD48-BE4E-368E9E470398}" srcOrd="0" destOrd="0" presId="urn:microsoft.com/office/officeart/2008/layout/VerticalCurvedList"/>
    <dgm:cxn modelId="{EE58AC5E-C08B-4E4D-965A-4219D1F96CB8}" type="presOf" srcId="{D274FA6D-9EEB-4312-81A8-17AE53083FB3}" destId="{3282A543-1068-1E40-8FA4-DEDA4AE27CFE}" srcOrd="0" destOrd="0" presId="urn:microsoft.com/office/officeart/2008/layout/VerticalCurvedList"/>
    <dgm:cxn modelId="{65EB2EDF-416B-4BCE-A6D1-0C1E21D1EDE6}" srcId="{D274FA6D-9EEB-4312-81A8-17AE53083FB3}" destId="{A2E3AB12-8CD6-4220-A426-2A13087228F6}" srcOrd="1" destOrd="0" parTransId="{DADA72E3-C458-4276-BADE-B699A34AE2B5}" sibTransId="{E8BD3C40-DB1C-4770-8189-55310D1A625F}"/>
    <dgm:cxn modelId="{28CA447F-8BC2-474C-B46B-74BCB4BD9468}" type="presOf" srcId="{81C53CC3-5BEC-8447-B889-4CBE180F1F2D}" destId="{25CC2095-9030-2E42-AF77-C8CAB1C97695}" srcOrd="0" destOrd="0" presId="urn:microsoft.com/office/officeart/2008/layout/VerticalCurvedList"/>
    <dgm:cxn modelId="{20D10451-FBDC-41EA-8742-357E615314E2}" srcId="{D274FA6D-9EEB-4312-81A8-17AE53083FB3}" destId="{468FCFAF-E7D9-423C-9947-5ACE465637C1}" srcOrd="0" destOrd="0" parTransId="{DD0462DB-A398-4C5B-9EAC-BD748306BA54}" sibTransId="{7DDAA972-02B9-4EA4-8692-5723BBF0679F}"/>
    <dgm:cxn modelId="{DEC957A8-E4BD-4401-ADFD-FDC6BA7B6CA6}" srcId="{D274FA6D-9EEB-4312-81A8-17AE53083FB3}" destId="{B2AB2286-1B70-4EC2-9EBB-EE004BCB63BA}" srcOrd="4" destOrd="0" parTransId="{3303AEFF-2207-4BB5-A18F-0CC1EEC1D79C}" sibTransId="{C6A6EC15-07C5-44AB-A8C7-6C61E65D1D28}"/>
    <dgm:cxn modelId="{D917E710-9F71-4DB1-AA5E-FB842EB908D9}" type="presOf" srcId="{A2E3AB12-8CD6-4220-A426-2A13087228F6}" destId="{E0514110-F0A1-5540-A96E-C1C9CE638EEF}" srcOrd="0" destOrd="0" presId="urn:microsoft.com/office/officeart/2008/layout/VerticalCurvedList"/>
    <dgm:cxn modelId="{620BD1E8-C3EF-46E6-96F9-DED47DF816C5}" srcId="{D274FA6D-9EEB-4312-81A8-17AE53083FB3}" destId="{4BFA4362-1EEE-4342-80F9-81DC5945AAF9}" srcOrd="2" destOrd="0" parTransId="{ACA5382D-1F80-4365-8E9E-D863272BCA09}" sibTransId="{BBC76BAF-E4D6-49CE-BBB1-ABE82D78678D}"/>
    <dgm:cxn modelId="{0A7C9852-FFF7-4BC6-8D22-F198E5008848}" type="presOf" srcId="{65CC5834-376C-4872-87E9-318D3714B9CF}" destId="{67A9C4BA-EEFA-BF4C-B784-8C27BEA59517}" srcOrd="0" destOrd="0" presId="urn:microsoft.com/office/officeart/2008/layout/VerticalCurvedList"/>
    <dgm:cxn modelId="{C20FC43D-15C5-4FFE-9795-8A74469B7592}" srcId="{D274FA6D-9EEB-4312-81A8-17AE53083FB3}" destId="{65CC5834-376C-4872-87E9-318D3714B9CF}" srcOrd="3" destOrd="0" parTransId="{8871B084-F68D-4DAF-9A43-A80FC076BDDB}" sibTransId="{FF32158B-72ED-4B2F-9EE2-D7C4E4739C8D}"/>
    <dgm:cxn modelId="{7EF9DC88-2DF1-744E-B49A-B70EAB2E2FBA}" srcId="{D274FA6D-9EEB-4312-81A8-17AE53083FB3}" destId="{81C53CC3-5BEC-8447-B889-4CBE180F1F2D}" srcOrd="6" destOrd="0" parTransId="{53596AE0-B669-B544-95BF-FCD0A5A83421}" sibTransId="{FD5EA5D3-6EB0-B84F-BB00-38864982E60E}"/>
    <dgm:cxn modelId="{5ECA2586-FD01-4019-9ED7-0042DC786E96}" type="presOf" srcId="{3A15BCBE-F469-9C49-9414-51DD43676F6D}" destId="{573D287E-40E5-2141-98D9-A5ECA91F7A2B}" srcOrd="0" destOrd="0" presId="urn:microsoft.com/office/officeart/2008/layout/VerticalCurvedList"/>
    <dgm:cxn modelId="{4AA6DA0A-F196-4493-B0B4-5F7D14730F35}" type="presOf" srcId="{7DDAA972-02B9-4EA4-8692-5723BBF0679F}" destId="{FAEC43C6-1584-F540-9903-F5E24D99CECC}" srcOrd="0" destOrd="0" presId="urn:microsoft.com/office/officeart/2008/layout/VerticalCurvedList"/>
    <dgm:cxn modelId="{C90389E7-BB51-41ED-AB21-2EEAFCDE3A0F}" type="presOf" srcId="{4BFA4362-1EEE-4342-80F9-81DC5945AAF9}" destId="{815434FF-A6D5-144D-99F2-0C4C2959C106}" srcOrd="0" destOrd="0" presId="urn:microsoft.com/office/officeart/2008/layout/VerticalCurvedList"/>
    <dgm:cxn modelId="{C5A4E934-71C1-4270-8E65-7F942CBCA045}" type="presOf" srcId="{468FCFAF-E7D9-423C-9947-5ACE465637C1}" destId="{EAB3C489-0468-EB4C-B6A0-5CAE79EED229}" srcOrd="0" destOrd="0" presId="urn:microsoft.com/office/officeart/2008/layout/VerticalCurvedList"/>
    <dgm:cxn modelId="{6D9645C8-6EC2-4B61-ACA5-0EA94B30F3BC}" type="presParOf" srcId="{3282A543-1068-1E40-8FA4-DEDA4AE27CFE}" destId="{BA6C098C-DEB4-4041-A45F-06A71B59EDB2}" srcOrd="0" destOrd="0" presId="urn:microsoft.com/office/officeart/2008/layout/VerticalCurvedList"/>
    <dgm:cxn modelId="{EA0213A3-77E2-4FC9-B8D5-D150E9929CD7}" type="presParOf" srcId="{BA6C098C-DEB4-4041-A45F-06A71B59EDB2}" destId="{2ACEBA3F-1D47-334C-B8E3-A6F722EBD0ED}" srcOrd="0" destOrd="0" presId="urn:microsoft.com/office/officeart/2008/layout/VerticalCurvedList"/>
    <dgm:cxn modelId="{9852FADB-32A4-45B3-9F61-4E4F178A229A}" type="presParOf" srcId="{2ACEBA3F-1D47-334C-B8E3-A6F722EBD0ED}" destId="{8A9B79A2-241B-DB40-8DE3-02E6D132BBB4}" srcOrd="0" destOrd="0" presId="urn:microsoft.com/office/officeart/2008/layout/VerticalCurvedList"/>
    <dgm:cxn modelId="{A2AD15F2-EA2B-44F8-9CF4-5D16840B0B50}" type="presParOf" srcId="{2ACEBA3F-1D47-334C-B8E3-A6F722EBD0ED}" destId="{FAEC43C6-1584-F540-9903-F5E24D99CECC}" srcOrd="1" destOrd="0" presId="urn:microsoft.com/office/officeart/2008/layout/VerticalCurvedList"/>
    <dgm:cxn modelId="{36B472A2-49A8-475E-9624-1AD42F047CFF}" type="presParOf" srcId="{2ACEBA3F-1D47-334C-B8E3-A6F722EBD0ED}" destId="{3AACC22E-2B43-5349-B64B-FF19DC097FE6}" srcOrd="2" destOrd="0" presId="urn:microsoft.com/office/officeart/2008/layout/VerticalCurvedList"/>
    <dgm:cxn modelId="{75D8257F-F0D5-41B0-A025-9FF3B5FDC77C}" type="presParOf" srcId="{2ACEBA3F-1D47-334C-B8E3-A6F722EBD0ED}" destId="{C0A61A33-F3F8-7546-9829-54370692A320}" srcOrd="3" destOrd="0" presId="urn:microsoft.com/office/officeart/2008/layout/VerticalCurvedList"/>
    <dgm:cxn modelId="{63BE7634-F842-48AD-84A9-1FF5999D4D6D}" type="presParOf" srcId="{BA6C098C-DEB4-4041-A45F-06A71B59EDB2}" destId="{EAB3C489-0468-EB4C-B6A0-5CAE79EED229}" srcOrd="1" destOrd="0" presId="urn:microsoft.com/office/officeart/2008/layout/VerticalCurvedList"/>
    <dgm:cxn modelId="{ACCA2295-C8FB-4F2F-B593-D707EB796EBB}" type="presParOf" srcId="{BA6C098C-DEB4-4041-A45F-06A71B59EDB2}" destId="{857EABFF-9324-084F-AE74-BD7CBDBDC94A}" srcOrd="2" destOrd="0" presId="urn:microsoft.com/office/officeart/2008/layout/VerticalCurvedList"/>
    <dgm:cxn modelId="{6623FC92-7D6A-4998-B504-E5A3003C5AD1}" type="presParOf" srcId="{857EABFF-9324-084F-AE74-BD7CBDBDC94A}" destId="{9E2D5AC7-428A-0F42-8ABD-5F9395DD6D91}" srcOrd="0" destOrd="0" presId="urn:microsoft.com/office/officeart/2008/layout/VerticalCurvedList"/>
    <dgm:cxn modelId="{E5F3EA0C-074B-40A0-B15D-932F1CDC306C}" type="presParOf" srcId="{BA6C098C-DEB4-4041-A45F-06A71B59EDB2}" destId="{E0514110-F0A1-5540-A96E-C1C9CE638EEF}" srcOrd="3" destOrd="0" presId="urn:microsoft.com/office/officeart/2008/layout/VerticalCurvedList"/>
    <dgm:cxn modelId="{E965DD06-67BB-4626-82D1-CF7C51F8B193}" type="presParOf" srcId="{BA6C098C-DEB4-4041-A45F-06A71B59EDB2}" destId="{FF1380AF-4ADD-2C48-8716-F46BF4710882}" srcOrd="4" destOrd="0" presId="urn:microsoft.com/office/officeart/2008/layout/VerticalCurvedList"/>
    <dgm:cxn modelId="{25D55591-57BD-4CAF-89F0-F8AD44FFC0B7}" type="presParOf" srcId="{FF1380AF-4ADD-2C48-8716-F46BF4710882}" destId="{137219E3-8C64-8F4C-88FD-4FF0D0FA61B7}" srcOrd="0" destOrd="0" presId="urn:microsoft.com/office/officeart/2008/layout/VerticalCurvedList"/>
    <dgm:cxn modelId="{59720194-DA1D-4ACC-BE80-E0558FFE5336}" type="presParOf" srcId="{BA6C098C-DEB4-4041-A45F-06A71B59EDB2}" destId="{815434FF-A6D5-144D-99F2-0C4C2959C106}" srcOrd="5" destOrd="0" presId="urn:microsoft.com/office/officeart/2008/layout/VerticalCurvedList"/>
    <dgm:cxn modelId="{2E1B5D73-EBDB-4200-A51C-F6F90FBC90EC}" type="presParOf" srcId="{BA6C098C-DEB4-4041-A45F-06A71B59EDB2}" destId="{9B83DEC9-834C-C440-9AE1-186D3D731CEB}" srcOrd="6" destOrd="0" presId="urn:microsoft.com/office/officeart/2008/layout/VerticalCurvedList"/>
    <dgm:cxn modelId="{5BB0C0E6-A4AF-4D87-BDA7-3CF10E3E74BB}" type="presParOf" srcId="{9B83DEC9-834C-C440-9AE1-186D3D731CEB}" destId="{8B1351A2-5B25-6747-93E4-F2D5BBA50C2F}" srcOrd="0" destOrd="0" presId="urn:microsoft.com/office/officeart/2008/layout/VerticalCurvedList"/>
    <dgm:cxn modelId="{62F9D76F-7D97-46FC-988C-C59CB32BDFE4}" type="presParOf" srcId="{BA6C098C-DEB4-4041-A45F-06A71B59EDB2}" destId="{67A9C4BA-EEFA-BF4C-B784-8C27BEA59517}" srcOrd="7" destOrd="0" presId="urn:microsoft.com/office/officeart/2008/layout/VerticalCurvedList"/>
    <dgm:cxn modelId="{32DC3AE4-D352-40D4-B98A-F10C58FB3427}" type="presParOf" srcId="{BA6C098C-DEB4-4041-A45F-06A71B59EDB2}" destId="{E278663D-0C4D-CB4E-9538-12D1F659B45B}" srcOrd="8" destOrd="0" presId="urn:microsoft.com/office/officeart/2008/layout/VerticalCurvedList"/>
    <dgm:cxn modelId="{AC20F7E5-1ED2-44BA-864E-3538C421BC2B}" type="presParOf" srcId="{E278663D-0C4D-CB4E-9538-12D1F659B45B}" destId="{BCA6E922-A6AC-3542-A3F7-FD919B50AF95}" srcOrd="0" destOrd="0" presId="urn:microsoft.com/office/officeart/2008/layout/VerticalCurvedList"/>
    <dgm:cxn modelId="{04FFFB5B-B5BF-40B3-9E9D-B2FF3213B8E7}" type="presParOf" srcId="{BA6C098C-DEB4-4041-A45F-06A71B59EDB2}" destId="{5FB3AEF5-F200-DD48-BE4E-368E9E470398}" srcOrd="9" destOrd="0" presId="urn:microsoft.com/office/officeart/2008/layout/VerticalCurvedList"/>
    <dgm:cxn modelId="{0D2852C0-F049-4855-855E-B6BCA859E01F}" type="presParOf" srcId="{BA6C098C-DEB4-4041-A45F-06A71B59EDB2}" destId="{0E4418B1-A807-A148-B2B5-6E73B082EB23}" srcOrd="10" destOrd="0" presId="urn:microsoft.com/office/officeart/2008/layout/VerticalCurvedList"/>
    <dgm:cxn modelId="{25673AF6-BD8F-40FE-9549-71F6B0D679C3}" type="presParOf" srcId="{0E4418B1-A807-A148-B2B5-6E73B082EB23}" destId="{649670DC-8FA1-4F41-9216-08C575F6DE99}" srcOrd="0" destOrd="0" presId="urn:microsoft.com/office/officeart/2008/layout/VerticalCurvedList"/>
    <dgm:cxn modelId="{CD79C33E-6BC0-4F94-B285-1C614DDDE1D1}" type="presParOf" srcId="{BA6C098C-DEB4-4041-A45F-06A71B59EDB2}" destId="{573D287E-40E5-2141-98D9-A5ECA91F7A2B}" srcOrd="11" destOrd="0" presId="urn:microsoft.com/office/officeart/2008/layout/VerticalCurvedList"/>
    <dgm:cxn modelId="{971B48B9-BC9F-411C-B181-46236097E6C0}" type="presParOf" srcId="{BA6C098C-DEB4-4041-A45F-06A71B59EDB2}" destId="{A403DC21-6EDA-2E4A-BA92-3E35544D508E}" srcOrd="12" destOrd="0" presId="urn:microsoft.com/office/officeart/2008/layout/VerticalCurvedList"/>
    <dgm:cxn modelId="{F76772F9-1139-4BBB-BE01-58B1EDFE34CE}" type="presParOf" srcId="{A403DC21-6EDA-2E4A-BA92-3E35544D508E}" destId="{77240605-F6FC-BD42-A1A5-71643C8176AD}" srcOrd="0" destOrd="0" presId="urn:microsoft.com/office/officeart/2008/layout/VerticalCurvedList"/>
    <dgm:cxn modelId="{9B2F8A40-6C42-42C7-AFB5-09D427846B53}" type="presParOf" srcId="{BA6C098C-DEB4-4041-A45F-06A71B59EDB2}" destId="{25CC2095-9030-2E42-AF77-C8CAB1C97695}" srcOrd="13" destOrd="0" presId="urn:microsoft.com/office/officeart/2008/layout/VerticalCurvedList"/>
    <dgm:cxn modelId="{D9D92F10-C36C-4646-8E17-3170BACD1525}" type="presParOf" srcId="{BA6C098C-DEB4-4041-A45F-06A71B59EDB2}" destId="{80DF8298-F153-3245-AB5F-C73E8E653D1A}" srcOrd="14" destOrd="0" presId="urn:microsoft.com/office/officeart/2008/layout/VerticalCurvedList"/>
    <dgm:cxn modelId="{C3ED5E39-B895-4397-8E78-197D3664667E}" type="presParOf" srcId="{80DF8298-F153-3245-AB5F-C73E8E653D1A}" destId="{489B34E9-131C-604A-B6F6-7AE345D2C90B}"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74FA6D-9EEB-4312-81A8-17AE53083FB3}" type="doc">
      <dgm:prSet loTypeId="urn:microsoft.com/office/officeart/2008/layout/VerticalCurvedList" loCatId="" qsTypeId="urn:microsoft.com/office/officeart/2005/8/quickstyle/simple4" qsCatId="simple" csTypeId="urn:microsoft.com/office/officeart/2005/8/colors/accent1_2" csCatId="accent1" phldr="1"/>
      <dgm:spPr/>
    </dgm:pt>
    <dgm:pt modelId="{468FCFAF-E7D9-423C-9947-5ACE465637C1}">
      <dgm:prSet phldrT="[Text]" custT="1"/>
      <dgm:spPr>
        <a:solidFill>
          <a:schemeClr val="bg1">
            <a:lumMod val="95000"/>
          </a:schemeClr>
        </a:solidFill>
        <a:ln>
          <a:noFill/>
        </a:ln>
      </dgm:spPr>
      <dgm:t>
        <a:bodyPr/>
        <a:lstStyle/>
        <a:p>
          <a:r>
            <a:rPr lang="en-US" sz="2000" b="1" baseline="0" dirty="0" smtClean="0">
              <a:solidFill>
                <a:srgbClr val="BFBFBF"/>
              </a:solidFill>
              <a:latin typeface="Arial Narrow"/>
              <a:cs typeface="Arial Narrow"/>
            </a:rPr>
            <a:t>A:</a:t>
          </a:r>
          <a:r>
            <a:rPr lang="en-US" sz="2000" b="0" baseline="0" dirty="0" smtClean="0">
              <a:solidFill>
                <a:srgbClr val="BFBFBF"/>
              </a:solidFill>
              <a:latin typeface="Arial Narrow"/>
              <a:cs typeface="Arial Narrow"/>
            </a:rPr>
            <a:t> Debris Removal</a:t>
          </a:r>
          <a:endParaRPr lang="en-US" sz="2000" b="0" dirty="0">
            <a:solidFill>
              <a:srgbClr val="BFBFBF"/>
            </a:solidFill>
            <a:latin typeface="Arial Narrow"/>
            <a:cs typeface="Arial Narrow"/>
          </a:endParaRPr>
        </a:p>
      </dgm:t>
    </dgm:pt>
    <dgm:pt modelId="{DD0462DB-A398-4C5B-9EAC-BD748306BA54}" type="parTrans" cxnId="{20D10451-FBDC-41EA-8742-357E615314E2}">
      <dgm:prSet/>
      <dgm:spPr/>
      <dgm:t>
        <a:bodyPr/>
        <a:lstStyle/>
        <a:p>
          <a:endParaRPr lang="en-US" sz="2000" b="0">
            <a:solidFill>
              <a:srgbClr val="000000"/>
            </a:solidFill>
            <a:latin typeface="Arial Narrow"/>
            <a:cs typeface="Arial Narrow"/>
          </a:endParaRPr>
        </a:p>
      </dgm:t>
    </dgm:pt>
    <dgm:pt modelId="{7DDAA972-02B9-4EA4-8692-5723BBF0679F}" type="sibTrans" cxnId="{20D10451-FBDC-41EA-8742-357E615314E2}">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A2E3AB12-8CD6-4220-A426-2A13087228F6}">
      <dgm:prSet phldrT="[Text]" custT="1"/>
      <dgm:spPr>
        <a:solidFill>
          <a:schemeClr val="bg1">
            <a:lumMod val="95000"/>
          </a:schemeClr>
        </a:solidFill>
        <a:ln>
          <a:noFill/>
        </a:ln>
      </dgm:spPr>
      <dgm:t>
        <a:bodyPr/>
        <a:lstStyle/>
        <a:p>
          <a:r>
            <a:rPr lang="en-US" sz="2000" b="1" dirty="0" smtClean="0">
              <a:solidFill>
                <a:srgbClr val="BFBFBF"/>
              </a:solidFill>
              <a:latin typeface="Arial Narrow"/>
              <a:cs typeface="Arial Narrow"/>
            </a:rPr>
            <a:t>B:</a:t>
          </a:r>
          <a:r>
            <a:rPr lang="en-US" sz="2000" dirty="0" smtClean="0">
              <a:solidFill>
                <a:srgbClr val="BFBFBF"/>
              </a:solidFill>
              <a:latin typeface="Arial Narrow"/>
              <a:cs typeface="Arial Narrow"/>
            </a:rPr>
            <a:t> Emergency Protective Measures</a:t>
          </a:r>
          <a:endParaRPr lang="en-US" sz="2000" b="0" dirty="0">
            <a:solidFill>
              <a:srgbClr val="BFBFBF"/>
            </a:solidFill>
            <a:latin typeface="Arial Narrow"/>
            <a:cs typeface="Arial Narrow"/>
          </a:endParaRPr>
        </a:p>
      </dgm:t>
    </dgm:pt>
    <dgm:pt modelId="{DADA72E3-C458-4276-BADE-B699A34AE2B5}" type="parTrans" cxnId="{65EB2EDF-416B-4BCE-A6D1-0C1E21D1EDE6}">
      <dgm:prSet/>
      <dgm:spPr/>
      <dgm:t>
        <a:bodyPr/>
        <a:lstStyle/>
        <a:p>
          <a:endParaRPr lang="en-US" sz="2000" b="0">
            <a:solidFill>
              <a:srgbClr val="000000"/>
            </a:solidFill>
            <a:latin typeface="Arial Narrow"/>
            <a:cs typeface="Arial Narrow"/>
          </a:endParaRPr>
        </a:p>
      </dgm:t>
    </dgm:pt>
    <dgm:pt modelId="{E8BD3C40-DB1C-4770-8189-55310D1A625F}" type="sibTrans" cxnId="{65EB2EDF-416B-4BCE-A6D1-0C1E21D1EDE6}">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4BFA4362-1EEE-4342-80F9-81DC5945AAF9}">
      <dgm:prSet phldrT="[Text]" custT="1"/>
      <dgm:spPr>
        <a:solidFill>
          <a:schemeClr val="bg1">
            <a:lumMod val="95000"/>
          </a:schemeClr>
        </a:solidFill>
        <a:ln>
          <a:noFill/>
        </a:ln>
      </dgm:spPr>
      <dgm:t>
        <a:bodyPr/>
        <a:lstStyle/>
        <a:p>
          <a:r>
            <a:rPr lang="en-US" sz="2000" b="1" dirty="0" smtClean="0">
              <a:solidFill>
                <a:srgbClr val="000000"/>
              </a:solidFill>
              <a:latin typeface="Arial Narrow"/>
              <a:cs typeface="Arial Narrow"/>
            </a:rPr>
            <a:t>C: </a:t>
          </a:r>
          <a:r>
            <a:rPr lang="en-US" sz="2000" b="0" dirty="0" smtClean="0">
              <a:solidFill>
                <a:srgbClr val="000000"/>
              </a:solidFill>
              <a:latin typeface="Arial Narrow"/>
              <a:cs typeface="Arial Narrow"/>
            </a:rPr>
            <a:t>Road Systems &amp; Bridges</a:t>
          </a:r>
          <a:endParaRPr lang="en-US" sz="2000" b="0" dirty="0">
            <a:solidFill>
              <a:srgbClr val="000000"/>
            </a:solidFill>
            <a:latin typeface="Arial Narrow"/>
            <a:cs typeface="Arial Narrow"/>
          </a:endParaRPr>
        </a:p>
      </dgm:t>
    </dgm:pt>
    <dgm:pt modelId="{ACA5382D-1F80-4365-8E9E-D863272BCA09}" type="parTrans" cxnId="{620BD1E8-C3EF-46E6-96F9-DED47DF816C5}">
      <dgm:prSet/>
      <dgm:spPr/>
      <dgm:t>
        <a:bodyPr/>
        <a:lstStyle/>
        <a:p>
          <a:endParaRPr lang="en-US" sz="2000" b="0">
            <a:solidFill>
              <a:srgbClr val="000000"/>
            </a:solidFill>
            <a:latin typeface="Arial Narrow"/>
            <a:cs typeface="Arial Narrow"/>
          </a:endParaRPr>
        </a:p>
      </dgm:t>
    </dgm:pt>
    <dgm:pt modelId="{BBC76BAF-E4D6-49CE-BBB1-ABE82D78678D}" type="sibTrans" cxnId="{620BD1E8-C3EF-46E6-96F9-DED47DF816C5}">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B2AB2286-1B70-4EC2-9EBB-EE004BCB63BA}">
      <dgm:prSet phldrT="[Text]" custT="1"/>
      <dgm:spPr>
        <a:solidFill>
          <a:schemeClr val="bg1">
            <a:lumMod val="95000"/>
          </a:schemeClr>
        </a:solidFill>
        <a:ln>
          <a:noFill/>
        </a:ln>
      </dgm:spPr>
      <dgm:t>
        <a:bodyPr/>
        <a:lstStyle/>
        <a:p>
          <a:r>
            <a:rPr lang="en-US" sz="2000" b="1" dirty="0" smtClean="0">
              <a:solidFill>
                <a:srgbClr val="000000"/>
              </a:solidFill>
              <a:latin typeface="Arial Narrow"/>
              <a:cs typeface="Arial Narrow"/>
            </a:rPr>
            <a:t>E: </a:t>
          </a:r>
          <a:r>
            <a:rPr lang="en-US" sz="2000" b="0" dirty="0" smtClean="0">
              <a:solidFill>
                <a:srgbClr val="000000"/>
              </a:solidFill>
              <a:latin typeface="Arial Narrow"/>
              <a:cs typeface="Arial Narrow"/>
            </a:rPr>
            <a:t>Building, Contents, Equipment</a:t>
          </a:r>
          <a:endParaRPr lang="en-US" sz="2000" b="0" dirty="0">
            <a:solidFill>
              <a:srgbClr val="000000"/>
            </a:solidFill>
            <a:latin typeface="Arial Narrow"/>
            <a:cs typeface="Arial Narrow"/>
          </a:endParaRPr>
        </a:p>
      </dgm:t>
    </dgm:pt>
    <dgm:pt modelId="{3303AEFF-2207-4BB5-A18F-0CC1EEC1D79C}" type="parTrans" cxnId="{DEC957A8-E4BD-4401-ADFD-FDC6BA7B6CA6}">
      <dgm:prSet/>
      <dgm:spPr/>
      <dgm:t>
        <a:bodyPr/>
        <a:lstStyle/>
        <a:p>
          <a:endParaRPr lang="en-US" sz="2000" b="0">
            <a:solidFill>
              <a:srgbClr val="000000"/>
            </a:solidFill>
            <a:latin typeface="Arial Narrow"/>
            <a:cs typeface="Arial Narrow"/>
          </a:endParaRPr>
        </a:p>
      </dgm:t>
    </dgm:pt>
    <dgm:pt modelId="{C6A6EC15-07C5-44AB-A8C7-6C61E65D1D28}" type="sibTrans" cxnId="{DEC957A8-E4BD-4401-ADFD-FDC6BA7B6CA6}">
      <dgm:prSet/>
      <dgm:spPr/>
      <dgm:t>
        <a:bodyPr/>
        <a:lstStyle/>
        <a:p>
          <a:endParaRPr lang="en-US" sz="2000" b="0">
            <a:solidFill>
              <a:srgbClr val="000000"/>
            </a:solidFill>
            <a:latin typeface="Arial Narrow"/>
            <a:cs typeface="Arial Narrow"/>
          </a:endParaRPr>
        </a:p>
      </dgm:t>
    </dgm:pt>
    <dgm:pt modelId="{65CC5834-376C-4872-87E9-318D3714B9CF}">
      <dgm:prSet phldrT="[Text]" custT="1"/>
      <dgm:spPr>
        <a:solidFill>
          <a:schemeClr val="bg1">
            <a:lumMod val="95000"/>
          </a:schemeClr>
        </a:solidFill>
        <a:ln>
          <a:noFill/>
        </a:ln>
      </dgm:spPr>
      <dgm:t>
        <a:bodyPr/>
        <a:lstStyle/>
        <a:p>
          <a:r>
            <a:rPr lang="en-US" sz="2000" b="1" dirty="0" smtClean="0">
              <a:solidFill>
                <a:srgbClr val="000000"/>
              </a:solidFill>
              <a:latin typeface="Arial Narrow"/>
              <a:cs typeface="Arial Narrow"/>
            </a:rPr>
            <a:t>D: </a:t>
          </a:r>
          <a:r>
            <a:rPr lang="en-US" sz="2000" b="0" dirty="0" smtClean="0">
              <a:solidFill>
                <a:srgbClr val="000000"/>
              </a:solidFill>
              <a:latin typeface="Arial Narrow"/>
              <a:cs typeface="Arial Narrow"/>
            </a:rPr>
            <a:t>Water Control Facilities</a:t>
          </a:r>
          <a:endParaRPr lang="en-US" sz="2000" b="0" dirty="0">
            <a:solidFill>
              <a:srgbClr val="000000"/>
            </a:solidFill>
            <a:latin typeface="Arial Narrow"/>
            <a:cs typeface="Arial Narrow"/>
          </a:endParaRPr>
        </a:p>
      </dgm:t>
    </dgm:pt>
    <dgm:pt modelId="{FF32158B-72ED-4B2F-9EE2-D7C4E4739C8D}" type="sibTrans" cxnId="{C20FC43D-15C5-4FFE-9795-8A74469B7592}">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8871B084-F68D-4DAF-9A43-A80FC076BDDB}" type="parTrans" cxnId="{C20FC43D-15C5-4FFE-9795-8A74469B7592}">
      <dgm:prSet/>
      <dgm:spPr/>
      <dgm:t>
        <a:bodyPr/>
        <a:lstStyle/>
        <a:p>
          <a:endParaRPr lang="en-US" sz="2000" b="0">
            <a:solidFill>
              <a:srgbClr val="000000"/>
            </a:solidFill>
            <a:latin typeface="Arial Narrow"/>
            <a:cs typeface="Arial Narrow"/>
          </a:endParaRPr>
        </a:p>
      </dgm:t>
    </dgm:pt>
    <dgm:pt modelId="{3A15BCBE-F469-9C49-9414-51DD43676F6D}">
      <dgm:prSet phldrT="[Text]" custT="1"/>
      <dgm:spPr>
        <a:solidFill>
          <a:schemeClr val="bg1">
            <a:lumMod val="95000"/>
          </a:schemeClr>
        </a:solidFill>
        <a:ln>
          <a:noFill/>
        </a:ln>
      </dgm:spPr>
      <dgm:t>
        <a:bodyPr/>
        <a:lstStyle/>
        <a:p>
          <a:r>
            <a:rPr lang="en-US" sz="2000" b="1" dirty="0" smtClean="0">
              <a:solidFill>
                <a:srgbClr val="000000"/>
              </a:solidFill>
              <a:latin typeface="Arial Narrow"/>
              <a:cs typeface="Arial Narrow"/>
            </a:rPr>
            <a:t>F: </a:t>
          </a:r>
          <a:r>
            <a:rPr lang="en-US" sz="2000" b="0" dirty="0" smtClean="0">
              <a:solidFill>
                <a:srgbClr val="000000"/>
              </a:solidFill>
              <a:latin typeface="Arial Narrow"/>
              <a:cs typeface="Arial Narrow"/>
            </a:rPr>
            <a:t>Utilities</a:t>
          </a:r>
          <a:endParaRPr lang="en-US" sz="2000" b="0" dirty="0">
            <a:solidFill>
              <a:srgbClr val="000000"/>
            </a:solidFill>
            <a:latin typeface="Arial Narrow"/>
            <a:cs typeface="Arial Narrow"/>
          </a:endParaRPr>
        </a:p>
      </dgm:t>
    </dgm:pt>
    <dgm:pt modelId="{CC53A339-89FB-1343-A5D1-D2AAFC13BD17}" type="parTrans" cxnId="{5A755F8D-C079-6D4A-ABD1-76600D901796}">
      <dgm:prSet/>
      <dgm:spPr/>
      <dgm:t>
        <a:bodyPr/>
        <a:lstStyle/>
        <a:p>
          <a:endParaRPr lang="en-US"/>
        </a:p>
      </dgm:t>
    </dgm:pt>
    <dgm:pt modelId="{8159AA74-AFF8-4246-A870-2798EB99BB95}" type="sibTrans" cxnId="{5A755F8D-C079-6D4A-ABD1-76600D901796}">
      <dgm:prSet/>
      <dgm:spPr/>
      <dgm:t>
        <a:bodyPr/>
        <a:lstStyle/>
        <a:p>
          <a:endParaRPr lang="en-US"/>
        </a:p>
      </dgm:t>
    </dgm:pt>
    <dgm:pt modelId="{81C53CC3-5BEC-8447-B889-4CBE180F1F2D}">
      <dgm:prSet phldrT="[Text]" custT="1"/>
      <dgm:spPr>
        <a:solidFill>
          <a:schemeClr val="bg1">
            <a:lumMod val="95000"/>
          </a:schemeClr>
        </a:solidFill>
        <a:ln>
          <a:noFill/>
        </a:ln>
      </dgm:spPr>
      <dgm:t>
        <a:bodyPr/>
        <a:lstStyle/>
        <a:p>
          <a:r>
            <a:rPr lang="en-US" sz="2000" b="1" dirty="0" smtClean="0">
              <a:solidFill>
                <a:srgbClr val="000000"/>
              </a:solidFill>
              <a:latin typeface="Arial Narrow"/>
              <a:cs typeface="Arial Narrow"/>
            </a:rPr>
            <a:t>G: </a:t>
          </a:r>
          <a:r>
            <a:rPr lang="en-US" sz="2000" b="0" dirty="0" smtClean="0">
              <a:solidFill>
                <a:srgbClr val="000000"/>
              </a:solidFill>
              <a:latin typeface="Arial Narrow"/>
              <a:cs typeface="Arial Narrow"/>
            </a:rPr>
            <a:t>Parks, Recreational, Other</a:t>
          </a:r>
          <a:endParaRPr lang="en-US" sz="2000" b="0" dirty="0">
            <a:solidFill>
              <a:srgbClr val="000000"/>
            </a:solidFill>
            <a:latin typeface="Arial Narrow"/>
            <a:cs typeface="Arial Narrow"/>
          </a:endParaRPr>
        </a:p>
      </dgm:t>
    </dgm:pt>
    <dgm:pt modelId="{53596AE0-B669-B544-95BF-FCD0A5A83421}" type="parTrans" cxnId="{7EF9DC88-2DF1-744E-B49A-B70EAB2E2FBA}">
      <dgm:prSet/>
      <dgm:spPr/>
      <dgm:t>
        <a:bodyPr/>
        <a:lstStyle/>
        <a:p>
          <a:endParaRPr lang="en-US"/>
        </a:p>
      </dgm:t>
    </dgm:pt>
    <dgm:pt modelId="{FD5EA5D3-6EB0-B84F-BB00-38864982E60E}" type="sibTrans" cxnId="{7EF9DC88-2DF1-744E-B49A-B70EAB2E2FBA}">
      <dgm:prSet/>
      <dgm:spPr/>
      <dgm:t>
        <a:bodyPr/>
        <a:lstStyle/>
        <a:p>
          <a:endParaRPr lang="en-US"/>
        </a:p>
      </dgm:t>
    </dgm:pt>
    <dgm:pt modelId="{3282A543-1068-1E40-8FA4-DEDA4AE27CFE}" type="pres">
      <dgm:prSet presAssocID="{D274FA6D-9EEB-4312-81A8-17AE53083FB3}" presName="Name0" presStyleCnt="0">
        <dgm:presLayoutVars>
          <dgm:chMax val="7"/>
          <dgm:chPref val="7"/>
          <dgm:dir/>
        </dgm:presLayoutVars>
      </dgm:prSet>
      <dgm:spPr/>
    </dgm:pt>
    <dgm:pt modelId="{BA6C098C-DEB4-4041-A45F-06A71B59EDB2}" type="pres">
      <dgm:prSet presAssocID="{D274FA6D-9EEB-4312-81A8-17AE53083FB3}" presName="Name1" presStyleCnt="0"/>
      <dgm:spPr/>
    </dgm:pt>
    <dgm:pt modelId="{2ACEBA3F-1D47-334C-B8E3-A6F722EBD0ED}" type="pres">
      <dgm:prSet presAssocID="{D274FA6D-9EEB-4312-81A8-17AE53083FB3}" presName="cycle" presStyleCnt="0"/>
      <dgm:spPr/>
    </dgm:pt>
    <dgm:pt modelId="{8A9B79A2-241B-DB40-8DE3-02E6D132BBB4}" type="pres">
      <dgm:prSet presAssocID="{D274FA6D-9EEB-4312-81A8-17AE53083FB3}" presName="srcNode" presStyleLbl="node1" presStyleIdx="0" presStyleCnt="7"/>
      <dgm:spPr/>
    </dgm:pt>
    <dgm:pt modelId="{FAEC43C6-1584-F540-9903-F5E24D99CECC}" type="pres">
      <dgm:prSet presAssocID="{D274FA6D-9EEB-4312-81A8-17AE53083FB3}" presName="conn" presStyleLbl="parChTrans1D2" presStyleIdx="0" presStyleCnt="1"/>
      <dgm:spPr/>
      <dgm:t>
        <a:bodyPr/>
        <a:lstStyle/>
        <a:p>
          <a:endParaRPr lang="en-US"/>
        </a:p>
      </dgm:t>
    </dgm:pt>
    <dgm:pt modelId="{3AACC22E-2B43-5349-B64B-FF19DC097FE6}" type="pres">
      <dgm:prSet presAssocID="{D274FA6D-9EEB-4312-81A8-17AE53083FB3}" presName="extraNode" presStyleLbl="node1" presStyleIdx="0" presStyleCnt="7"/>
      <dgm:spPr/>
    </dgm:pt>
    <dgm:pt modelId="{C0A61A33-F3F8-7546-9829-54370692A320}" type="pres">
      <dgm:prSet presAssocID="{D274FA6D-9EEB-4312-81A8-17AE53083FB3}" presName="dstNode" presStyleLbl="node1" presStyleIdx="0" presStyleCnt="7"/>
      <dgm:spPr/>
    </dgm:pt>
    <dgm:pt modelId="{EAB3C489-0468-EB4C-B6A0-5CAE79EED229}" type="pres">
      <dgm:prSet presAssocID="{468FCFAF-E7D9-423C-9947-5ACE465637C1}" presName="text_1" presStyleLbl="node1" presStyleIdx="0" presStyleCnt="7" custScaleY="81727">
        <dgm:presLayoutVars>
          <dgm:bulletEnabled val="1"/>
        </dgm:presLayoutVars>
      </dgm:prSet>
      <dgm:spPr/>
      <dgm:t>
        <a:bodyPr/>
        <a:lstStyle/>
        <a:p>
          <a:endParaRPr lang="en-US"/>
        </a:p>
      </dgm:t>
    </dgm:pt>
    <dgm:pt modelId="{857EABFF-9324-084F-AE74-BD7CBDBDC94A}" type="pres">
      <dgm:prSet presAssocID="{468FCFAF-E7D9-423C-9947-5ACE465637C1}" presName="accent_1" presStyleCnt="0"/>
      <dgm:spPr/>
    </dgm:pt>
    <dgm:pt modelId="{9E2D5AC7-428A-0F42-8ABD-5F9395DD6D91}" type="pres">
      <dgm:prSet presAssocID="{468FCFAF-E7D9-423C-9947-5ACE465637C1}" presName="accentRepeatNode" presStyleLbl="solidFgAcc1" presStyleIdx="0" presStyleCnt="7" custScaleX="84269" custScaleY="84269"/>
      <dgm:spPr>
        <a:prstGeom prst="diamond">
          <a:avLst/>
        </a:prstGeom>
        <a:solidFill>
          <a:srgbClr val="E31836"/>
        </a:solidFill>
        <a:ln>
          <a:noFill/>
        </a:ln>
      </dgm:spPr>
    </dgm:pt>
    <dgm:pt modelId="{E0514110-F0A1-5540-A96E-C1C9CE638EEF}" type="pres">
      <dgm:prSet presAssocID="{A2E3AB12-8CD6-4220-A426-2A13087228F6}" presName="text_2" presStyleLbl="node1" presStyleIdx="1" presStyleCnt="7" custScaleY="81727">
        <dgm:presLayoutVars>
          <dgm:bulletEnabled val="1"/>
        </dgm:presLayoutVars>
      </dgm:prSet>
      <dgm:spPr/>
      <dgm:t>
        <a:bodyPr/>
        <a:lstStyle/>
        <a:p>
          <a:endParaRPr lang="en-US"/>
        </a:p>
      </dgm:t>
    </dgm:pt>
    <dgm:pt modelId="{FF1380AF-4ADD-2C48-8716-F46BF4710882}" type="pres">
      <dgm:prSet presAssocID="{A2E3AB12-8CD6-4220-A426-2A13087228F6}" presName="accent_2" presStyleCnt="0"/>
      <dgm:spPr/>
    </dgm:pt>
    <dgm:pt modelId="{137219E3-8C64-8F4C-88FD-4FF0D0FA61B7}" type="pres">
      <dgm:prSet presAssocID="{A2E3AB12-8CD6-4220-A426-2A13087228F6}" presName="accentRepeatNode" presStyleLbl="solidFgAcc1" presStyleIdx="1" presStyleCnt="7" custScaleX="84269" custScaleY="84269"/>
      <dgm:spPr>
        <a:prstGeom prst="diamond">
          <a:avLst/>
        </a:prstGeom>
        <a:solidFill>
          <a:srgbClr val="E31836"/>
        </a:solidFill>
        <a:ln>
          <a:noFill/>
        </a:ln>
      </dgm:spPr>
    </dgm:pt>
    <dgm:pt modelId="{815434FF-A6D5-144D-99F2-0C4C2959C106}" type="pres">
      <dgm:prSet presAssocID="{4BFA4362-1EEE-4342-80F9-81DC5945AAF9}" presName="text_3" presStyleLbl="node1" presStyleIdx="2" presStyleCnt="7" custScaleY="81727">
        <dgm:presLayoutVars>
          <dgm:bulletEnabled val="1"/>
        </dgm:presLayoutVars>
      </dgm:prSet>
      <dgm:spPr/>
      <dgm:t>
        <a:bodyPr/>
        <a:lstStyle/>
        <a:p>
          <a:endParaRPr lang="en-US"/>
        </a:p>
      </dgm:t>
    </dgm:pt>
    <dgm:pt modelId="{9B83DEC9-834C-C440-9AE1-186D3D731CEB}" type="pres">
      <dgm:prSet presAssocID="{4BFA4362-1EEE-4342-80F9-81DC5945AAF9}" presName="accent_3" presStyleCnt="0"/>
      <dgm:spPr/>
    </dgm:pt>
    <dgm:pt modelId="{8B1351A2-5B25-6747-93E4-F2D5BBA50C2F}" type="pres">
      <dgm:prSet presAssocID="{4BFA4362-1EEE-4342-80F9-81DC5945AAF9}" presName="accentRepeatNode" presStyleLbl="solidFgAcc1" presStyleIdx="2" presStyleCnt="7" custScaleX="84269" custScaleY="84269"/>
      <dgm:spPr>
        <a:prstGeom prst="diamond">
          <a:avLst/>
        </a:prstGeom>
        <a:solidFill>
          <a:srgbClr val="E31836"/>
        </a:solidFill>
        <a:ln>
          <a:noFill/>
        </a:ln>
      </dgm:spPr>
    </dgm:pt>
    <dgm:pt modelId="{67A9C4BA-EEFA-BF4C-B784-8C27BEA59517}" type="pres">
      <dgm:prSet presAssocID="{65CC5834-376C-4872-87E9-318D3714B9CF}" presName="text_4" presStyleLbl="node1" presStyleIdx="3" presStyleCnt="7" custScaleY="81727">
        <dgm:presLayoutVars>
          <dgm:bulletEnabled val="1"/>
        </dgm:presLayoutVars>
      </dgm:prSet>
      <dgm:spPr/>
      <dgm:t>
        <a:bodyPr/>
        <a:lstStyle/>
        <a:p>
          <a:endParaRPr lang="en-US"/>
        </a:p>
      </dgm:t>
    </dgm:pt>
    <dgm:pt modelId="{E278663D-0C4D-CB4E-9538-12D1F659B45B}" type="pres">
      <dgm:prSet presAssocID="{65CC5834-376C-4872-87E9-318D3714B9CF}" presName="accent_4" presStyleCnt="0"/>
      <dgm:spPr/>
    </dgm:pt>
    <dgm:pt modelId="{BCA6E922-A6AC-3542-A3F7-FD919B50AF95}" type="pres">
      <dgm:prSet presAssocID="{65CC5834-376C-4872-87E9-318D3714B9CF}" presName="accentRepeatNode" presStyleLbl="solidFgAcc1" presStyleIdx="3" presStyleCnt="7" custScaleX="84269" custScaleY="84269"/>
      <dgm:spPr>
        <a:prstGeom prst="diamond">
          <a:avLst/>
        </a:prstGeom>
        <a:solidFill>
          <a:srgbClr val="E31836"/>
        </a:solidFill>
        <a:ln>
          <a:noFill/>
        </a:ln>
      </dgm:spPr>
    </dgm:pt>
    <dgm:pt modelId="{5FB3AEF5-F200-DD48-BE4E-368E9E470398}" type="pres">
      <dgm:prSet presAssocID="{B2AB2286-1B70-4EC2-9EBB-EE004BCB63BA}" presName="text_5" presStyleLbl="node1" presStyleIdx="4" presStyleCnt="7" custScaleY="81727">
        <dgm:presLayoutVars>
          <dgm:bulletEnabled val="1"/>
        </dgm:presLayoutVars>
      </dgm:prSet>
      <dgm:spPr/>
      <dgm:t>
        <a:bodyPr/>
        <a:lstStyle/>
        <a:p>
          <a:endParaRPr lang="en-US"/>
        </a:p>
      </dgm:t>
    </dgm:pt>
    <dgm:pt modelId="{0E4418B1-A807-A148-B2B5-6E73B082EB23}" type="pres">
      <dgm:prSet presAssocID="{B2AB2286-1B70-4EC2-9EBB-EE004BCB63BA}" presName="accent_5" presStyleCnt="0"/>
      <dgm:spPr/>
    </dgm:pt>
    <dgm:pt modelId="{649670DC-8FA1-4F41-9216-08C575F6DE99}" type="pres">
      <dgm:prSet presAssocID="{B2AB2286-1B70-4EC2-9EBB-EE004BCB63BA}" presName="accentRepeatNode" presStyleLbl="solidFgAcc1" presStyleIdx="4" presStyleCnt="7" custScaleX="84269" custScaleY="84269"/>
      <dgm:spPr>
        <a:prstGeom prst="diamond">
          <a:avLst/>
        </a:prstGeom>
        <a:solidFill>
          <a:srgbClr val="E31836"/>
        </a:solidFill>
        <a:ln>
          <a:noFill/>
        </a:ln>
      </dgm:spPr>
    </dgm:pt>
    <dgm:pt modelId="{573D287E-40E5-2141-98D9-A5ECA91F7A2B}" type="pres">
      <dgm:prSet presAssocID="{3A15BCBE-F469-9C49-9414-51DD43676F6D}" presName="text_6" presStyleLbl="node1" presStyleIdx="5" presStyleCnt="7" custScaleY="81727">
        <dgm:presLayoutVars>
          <dgm:bulletEnabled val="1"/>
        </dgm:presLayoutVars>
      </dgm:prSet>
      <dgm:spPr/>
      <dgm:t>
        <a:bodyPr/>
        <a:lstStyle/>
        <a:p>
          <a:endParaRPr lang="en-US"/>
        </a:p>
      </dgm:t>
    </dgm:pt>
    <dgm:pt modelId="{A403DC21-6EDA-2E4A-BA92-3E35544D508E}" type="pres">
      <dgm:prSet presAssocID="{3A15BCBE-F469-9C49-9414-51DD43676F6D}" presName="accent_6" presStyleCnt="0"/>
      <dgm:spPr/>
    </dgm:pt>
    <dgm:pt modelId="{77240605-F6FC-BD42-A1A5-71643C8176AD}" type="pres">
      <dgm:prSet presAssocID="{3A15BCBE-F469-9C49-9414-51DD43676F6D}" presName="accentRepeatNode" presStyleLbl="solidFgAcc1" presStyleIdx="5" presStyleCnt="7" custScaleX="84269" custScaleY="84269"/>
      <dgm:spPr>
        <a:prstGeom prst="diamond">
          <a:avLst/>
        </a:prstGeom>
        <a:solidFill>
          <a:srgbClr val="E31836"/>
        </a:solidFill>
        <a:ln>
          <a:solidFill>
            <a:srgbClr val="FFFFFF"/>
          </a:solidFill>
        </a:ln>
      </dgm:spPr>
    </dgm:pt>
    <dgm:pt modelId="{25CC2095-9030-2E42-AF77-C8CAB1C97695}" type="pres">
      <dgm:prSet presAssocID="{81C53CC3-5BEC-8447-B889-4CBE180F1F2D}" presName="text_7" presStyleLbl="node1" presStyleIdx="6" presStyleCnt="7" custScaleY="81727">
        <dgm:presLayoutVars>
          <dgm:bulletEnabled val="1"/>
        </dgm:presLayoutVars>
      </dgm:prSet>
      <dgm:spPr/>
      <dgm:t>
        <a:bodyPr/>
        <a:lstStyle/>
        <a:p>
          <a:endParaRPr lang="en-US"/>
        </a:p>
      </dgm:t>
    </dgm:pt>
    <dgm:pt modelId="{80DF8298-F153-3245-AB5F-C73E8E653D1A}" type="pres">
      <dgm:prSet presAssocID="{81C53CC3-5BEC-8447-B889-4CBE180F1F2D}" presName="accent_7" presStyleCnt="0"/>
      <dgm:spPr/>
    </dgm:pt>
    <dgm:pt modelId="{489B34E9-131C-604A-B6F6-7AE345D2C90B}" type="pres">
      <dgm:prSet presAssocID="{81C53CC3-5BEC-8447-B889-4CBE180F1F2D}" presName="accentRepeatNode" presStyleLbl="solidFgAcc1" presStyleIdx="6" presStyleCnt="7" custScaleX="84269" custScaleY="84269"/>
      <dgm:spPr>
        <a:prstGeom prst="diamond">
          <a:avLst/>
        </a:prstGeom>
        <a:solidFill>
          <a:srgbClr val="E31836"/>
        </a:solidFill>
        <a:ln>
          <a:noFill/>
        </a:ln>
      </dgm:spPr>
    </dgm:pt>
  </dgm:ptLst>
  <dgm:cxnLst>
    <dgm:cxn modelId="{5A755F8D-C079-6D4A-ABD1-76600D901796}" srcId="{D274FA6D-9EEB-4312-81A8-17AE53083FB3}" destId="{3A15BCBE-F469-9C49-9414-51DD43676F6D}" srcOrd="5" destOrd="0" parTransId="{CC53A339-89FB-1343-A5D1-D2AAFC13BD17}" sibTransId="{8159AA74-AFF8-4246-A870-2798EB99BB95}"/>
    <dgm:cxn modelId="{50B96FA9-99C6-4227-A01A-57732A0BCDDB}" type="presOf" srcId="{4BFA4362-1EEE-4342-80F9-81DC5945AAF9}" destId="{815434FF-A6D5-144D-99F2-0C4C2959C106}" srcOrd="0" destOrd="0" presId="urn:microsoft.com/office/officeart/2008/layout/VerticalCurvedList"/>
    <dgm:cxn modelId="{65EB2EDF-416B-4BCE-A6D1-0C1E21D1EDE6}" srcId="{D274FA6D-9EEB-4312-81A8-17AE53083FB3}" destId="{A2E3AB12-8CD6-4220-A426-2A13087228F6}" srcOrd="1" destOrd="0" parTransId="{DADA72E3-C458-4276-BADE-B699A34AE2B5}" sibTransId="{E8BD3C40-DB1C-4770-8189-55310D1A625F}"/>
    <dgm:cxn modelId="{91B958AB-ACBA-4380-B90C-116D26735A1A}" type="presOf" srcId="{B2AB2286-1B70-4EC2-9EBB-EE004BCB63BA}" destId="{5FB3AEF5-F200-DD48-BE4E-368E9E470398}" srcOrd="0" destOrd="0" presId="urn:microsoft.com/office/officeart/2008/layout/VerticalCurvedList"/>
    <dgm:cxn modelId="{A978314B-1A99-4BD8-93A3-1C8E3CB0556D}" type="presOf" srcId="{D274FA6D-9EEB-4312-81A8-17AE53083FB3}" destId="{3282A543-1068-1E40-8FA4-DEDA4AE27CFE}" srcOrd="0" destOrd="0" presId="urn:microsoft.com/office/officeart/2008/layout/VerticalCurvedList"/>
    <dgm:cxn modelId="{20D10451-FBDC-41EA-8742-357E615314E2}" srcId="{D274FA6D-9EEB-4312-81A8-17AE53083FB3}" destId="{468FCFAF-E7D9-423C-9947-5ACE465637C1}" srcOrd="0" destOrd="0" parTransId="{DD0462DB-A398-4C5B-9EAC-BD748306BA54}" sibTransId="{7DDAA972-02B9-4EA4-8692-5723BBF0679F}"/>
    <dgm:cxn modelId="{DEC957A8-E4BD-4401-ADFD-FDC6BA7B6CA6}" srcId="{D274FA6D-9EEB-4312-81A8-17AE53083FB3}" destId="{B2AB2286-1B70-4EC2-9EBB-EE004BCB63BA}" srcOrd="4" destOrd="0" parTransId="{3303AEFF-2207-4BB5-A18F-0CC1EEC1D79C}" sibTransId="{C6A6EC15-07C5-44AB-A8C7-6C61E65D1D28}"/>
    <dgm:cxn modelId="{68DFC634-B359-4982-8472-84E269850774}" type="presOf" srcId="{468FCFAF-E7D9-423C-9947-5ACE465637C1}" destId="{EAB3C489-0468-EB4C-B6A0-5CAE79EED229}" srcOrd="0" destOrd="0" presId="urn:microsoft.com/office/officeart/2008/layout/VerticalCurvedList"/>
    <dgm:cxn modelId="{2D11F79F-2477-44C7-B9FA-B235BA66181D}" type="presOf" srcId="{3A15BCBE-F469-9C49-9414-51DD43676F6D}" destId="{573D287E-40E5-2141-98D9-A5ECA91F7A2B}" srcOrd="0" destOrd="0" presId="urn:microsoft.com/office/officeart/2008/layout/VerticalCurvedList"/>
    <dgm:cxn modelId="{620BD1E8-C3EF-46E6-96F9-DED47DF816C5}" srcId="{D274FA6D-9EEB-4312-81A8-17AE53083FB3}" destId="{4BFA4362-1EEE-4342-80F9-81DC5945AAF9}" srcOrd="2" destOrd="0" parTransId="{ACA5382D-1F80-4365-8E9E-D863272BCA09}" sibTransId="{BBC76BAF-E4D6-49CE-BBB1-ABE82D78678D}"/>
    <dgm:cxn modelId="{C20FC43D-15C5-4FFE-9795-8A74469B7592}" srcId="{D274FA6D-9EEB-4312-81A8-17AE53083FB3}" destId="{65CC5834-376C-4872-87E9-318D3714B9CF}" srcOrd="3" destOrd="0" parTransId="{8871B084-F68D-4DAF-9A43-A80FC076BDDB}" sibTransId="{FF32158B-72ED-4B2F-9EE2-D7C4E4739C8D}"/>
    <dgm:cxn modelId="{6D814459-E3E6-4482-A8AB-93BD49A87632}" type="presOf" srcId="{81C53CC3-5BEC-8447-B889-4CBE180F1F2D}" destId="{25CC2095-9030-2E42-AF77-C8CAB1C97695}" srcOrd="0" destOrd="0" presId="urn:microsoft.com/office/officeart/2008/layout/VerticalCurvedList"/>
    <dgm:cxn modelId="{7EF9DC88-2DF1-744E-B49A-B70EAB2E2FBA}" srcId="{D274FA6D-9EEB-4312-81A8-17AE53083FB3}" destId="{81C53CC3-5BEC-8447-B889-4CBE180F1F2D}" srcOrd="6" destOrd="0" parTransId="{53596AE0-B669-B544-95BF-FCD0A5A83421}" sibTransId="{FD5EA5D3-6EB0-B84F-BB00-38864982E60E}"/>
    <dgm:cxn modelId="{723A35D8-3155-46C2-B298-F1339FC3DF72}" type="presOf" srcId="{A2E3AB12-8CD6-4220-A426-2A13087228F6}" destId="{E0514110-F0A1-5540-A96E-C1C9CE638EEF}" srcOrd="0" destOrd="0" presId="urn:microsoft.com/office/officeart/2008/layout/VerticalCurvedList"/>
    <dgm:cxn modelId="{757A9CF1-6043-4519-AEB1-9C3682A79FC5}" type="presOf" srcId="{65CC5834-376C-4872-87E9-318D3714B9CF}" destId="{67A9C4BA-EEFA-BF4C-B784-8C27BEA59517}" srcOrd="0" destOrd="0" presId="urn:microsoft.com/office/officeart/2008/layout/VerticalCurvedList"/>
    <dgm:cxn modelId="{0F27F9C9-9012-40B4-987F-2700C4A27C3E}" type="presOf" srcId="{7DDAA972-02B9-4EA4-8692-5723BBF0679F}" destId="{FAEC43C6-1584-F540-9903-F5E24D99CECC}" srcOrd="0" destOrd="0" presId="urn:microsoft.com/office/officeart/2008/layout/VerticalCurvedList"/>
    <dgm:cxn modelId="{AAC186E8-AC64-4045-B41D-FE044EB359FE}" type="presParOf" srcId="{3282A543-1068-1E40-8FA4-DEDA4AE27CFE}" destId="{BA6C098C-DEB4-4041-A45F-06A71B59EDB2}" srcOrd="0" destOrd="0" presId="urn:microsoft.com/office/officeart/2008/layout/VerticalCurvedList"/>
    <dgm:cxn modelId="{0D91AF31-B278-4FF5-B10D-5FD71A0197E1}" type="presParOf" srcId="{BA6C098C-DEB4-4041-A45F-06A71B59EDB2}" destId="{2ACEBA3F-1D47-334C-B8E3-A6F722EBD0ED}" srcOrd="0" destOrd="0" presId="urn:microsoft.com/office/officeart/2008/layout/VerticalCurvedList"/>
    <dgm:cxn modelId="{9028DAD5-AE95-40B2-976A-3404A801D871}" type="presParOf" srcId="{2ACEBA3F-1D47-334C-B8E3-A6F722EBD0ED}" destId="{8A9B79A2-241B-DB40-8DE3-02E6D132BBB4}" srcOrd="0" destOrd="0" presId="urn:microsoft.com/office/officeart/2008/layout/VerticalCurvedList"/>
    <dgm:cxn modelId="{6D94EBAC-A4CF-43DE-85EB-1253CE8AFA1D}" type="presParOf" srcId="{2ACEBA3F-1D47-334C-B8E3-A6F722EBD0ED}" destId="{FAEC43C6-1584-F540-9903-F5E24D99CECC}" srcOrd="1" destOrd="0" presId="urn:microsoft.com/office/officeart/2008/layout/VerticalCurvedList"/>
    <dgm:cxn modelId="{95400A45-FA61-4161-AA7B-BBE8C1769607}" type="presParOf" srcId="{2ACEBA3F-1D47-334C-B8E3-A6F722EBD0ED}" destId="{3AACC22E-2B43-5349-B64B-FF19DC097FE6}" srcOrd="2" destOrd="0" presId="urn:microsoft.com/office/officeart/2008/layout/VerticalCurvedList"/>
    <dgm:cxn modelId="{5A4E226D-DCC3-420B-828C-D867E7488370}" type="presParOf" srcId="{2ACEBA3F-1D47-334C-B8E3-A6F722EBD0ED}" destId="{C0A61A33-F3F8-7546-9829-54370692A320}" srcOrd="3" destOrd="0" presId="urn:microsoft.com/office/officeart/2008/layout/VerticalCurvedList"/>
    <dgm:cxn modelId="{60F8525A-8E56-4218-9B01-D3AEA1569E90}" type="presParOf" srcId="{BA6C098C-DEB4-4041-A45F-06A71B59EDB2}" destId="{EAB3C489-0468-EB4C-B6A0-5CAE79EED229}" srcOrd="1" destOrd="0" presId="urn:microsoft.com/office/officeart/2008/layout/VerticalCurvedList"/>
    <dgm:cxn modelId="{8E246E46-28B4-4507-801A-91696EA91D85}" type="presParOf" srcId="{BA6C098C-DEB4-4041-A45F-06A71B59EDB2}" destId="{857EABFF-9324-084F-AE74-BD7CBDBDC94A}" srcOrd="2" destOrd="0" presId="urn:microsoft.com/office/officeart/2008/layout/VerticalCurvedList"/>
    <dgm:cxn modelId="{675F7D1E-D1C9-43FD-B63E-2C6A05B7885B}" type="presParOf" srcId="{857EABFF-9324-084F-AE74-BD7CBDBDC94A}" destId="{9E2D5AC7-428A-0F42-8ABD-5F9395DD6D91}" srcOrd="0" destOrd="0" presId="urn:microsoft.com/office/officeart/2008/layout/VerticalCurvedList"/>
    <dgm:cxn modelId="{5EB036AC-02B2-4230-8776-EBE564A08135}" type="presParOf" srcId="{BA6C098C-DEB4-4041-A45F-06A71B59EDB2}" destId="{E0514110-F0A1-5540-A96E-C1C9CE638EEF}" srcOrd="3" destOrd="0" presId="urn:microsoft.com/office/officeart/2008/layout/VerticalCurvedList"/>
    <dgm:cxn modelId="{F22A561C-6D38-410B-BC02-9265C4C26191}" type="presParOf" srcId="{BA6C098C-DEB4-4041-A45F-06A71B59EDB2}" destId="{FF1380AF-4ADD-2C48-8716-F46BF4710882}" srcOrd="4" destOrd="0" presId="urn:microsoft.com/office/officeart/2008/layout/VerticalCurvedList"/>
    <dgm:cxn modelId="{6FEE0AD1-1349-48E6-953F-3937644A8391}" type="presParOf" srcId="{FF1380AF-4ADD-2C48-8716-F46BF4710882}" destId="{137219E3-8C64-8F4C-88FD-4FF0D0FA61B7}" srcOrd="0" destOrd="0" presId="urn:microsoft.com/office/officeart/2008/layout/VerticalCurvedList"/>
    <dgm:cxn modelId="{735B097B-5AE3-4F51-B38E-150038044A91}" type="presParOf" srcId="{BA6C098C-DEB4-4041-A45F-06A71B59EDB2}" destId="{815434FF-A6D5-144D-99F2-0C4C2959C106}" srcOrd="5" destOrd="0" presId="urn:microsoft.com/office/officeart/2008/layout/VerticalCurvedList"/>
    <dgm:cxn modelId="{585DC55D-6E9F-4687-8246-9053BD887267}" type="presParOf" srcId="{BA6C098C-DEB4-4041-A45F-06A71B59EDB2}" destId="{9B83DEC9-834C-C440-9AE1-186D3D731CEB}" srcOrd="6" destOrd="0" presId="urn:microsoft.com/office/officeart/2008/layout/VerticalCurvedList"/>
    <dgm:cxn modelId="{C6D0E6E4-2FA0-474C-BC83-D7FD827614D1}" type="presParOf" srcId="{9B83DEC9-834C-C440-9AE1-186D3D731CEB}" destId="{8B1351A2-5B25-6747-93E4-F2D5BBA50C2F}" srcOrd="0" destOrd="0" presId="urn:microsoft.com/office/officeart/2008/layout/VerticalCurvedList"/>
    <dgm:cxn modelId="{4F26CC0E-9960-45D6-8ADA-FBA1DE9DCEB5}" type="presParOf" srcId="{BA6C098C-DEB4-4041-A45F-06A71B59EDB2}" destId="{67A9C4BA-EEFA-BF4C-B784-8C27BEA59517}" srcOrd="7" destOrd="0" presId="urn:microsoft.com/office/officeart/2008/layout/VerticalCurvedList"/>
    <dgm:cxn modelId="{B0F90AED-8EAF-4AE4-A26E-C2509AEBD068}" type="presParOf" srcId="{BA6C098C-DEB4-4041-A45F-06A71B59EDB2}" destId="{E278663D-0C4D-CB4E-9538-12D1F659B45B}" srcOrd="8" destOrd="0" presId="urn:microsoft.com/office/officeart/2008/layout/VerticalCurvedList"/>
    <dgm:cxn modelId="{01EA2FC6-E448-4FB0-A47C-6A560ED815B1}" type="presParOf" srcId="{E278663D-0C4D-CB4E-9538-12D1F659B45B}" destId="{BCA6E922-A6AC-3542-A3F7-FD919B50AF95}" srcOrd="0" destOrd="0" presId="urn:microsoft.com/office/officeart/2008/layout/VerticalCurvedList"/>
    <dgm:cxn modelId="{691B188F-65EF-4CC6-AEB5-DFB7B5707AA3}" type="presParOf" srcId="{BA6C098C-DEB4-4041-A45F-06A71B59EDB2}" destId="{5FB3AEF5-F200-DD48-BE4E-368E9E470398}" srcOrd="9" destOrd="0" presId="urn:microsoft.com/office/officeart/2008/layout/VerticalCurvedList"/>
    <dgm:cxn modelId="{166BFD09-AA79-46B5-889B-C957AC353F29}" type="presParOf" srcId="{BA6C098C-DEB4-4041-A45F-06A71B59EDB2}" destId="{0E4418B1-A807-A148-B2B5-6E73B082EB23}" srcOrd="10" destOrd="0" presId="urn:microsoft.com/office/officeart/2008/layout/VerticalCurvedList"/>
    <dgm:cxn modelId="{EB299E64-F399-4B53-93A5-2D6870B5C83A}" type="presParOf" srcId="{0E4418B1-A807-A148-B2B5-6E73B082EB23}" destId="{649670DC-8FA1-4F41-9216-08C575F6DE99}" srcOrd="0" destOrd="0" presId="urn:microsoft.com/office/officeart/2008/layout/VerticalCurvedList"/>
    <dgm:cxn modelId="{2B5DA715-933B-440A-9859-7269850084F4}" type="presParOf" srcId="{BA6C098C-DEB4-4041-A45F-06A71B59EDB2}" destId="{573D287E-40E5-2141-98D9-A5ECA91F7A2B}" srcOrd="11" destOrd="0" presId="urn:microsoft.com/office/officeart/2008/layout/VerticalCurvedList"/>
    <dgm:cxn modelId="{173FF2BF-BF13-49B0-AD5C-246A7B52A251}" type="presParOf" srcId="{BA6C098C-DEB4-4041-A45F-06A71B59EDB2}" destId="{A403DC21-6EDA-2E4A-BA92-3E35544D508E}" srcOrd="12" destOrd="0" presId="urn:microsoft.com/office/officeart/2008/layout/VerticalCurvedList"/>
    <dgm:cxn modelId="{E3EA4AC1-72C5-4671-AE8D-FE4E1B2CBE79}" type="presParOf" srcId="{A403DC21-6EDA-2E4A-BA92-3E35544D508E}" destId="{77240605-F6FC-BD42-A1A5-71643C8176AD}" srcOrd="0" destOrd="0" presId="urn:microsoft.com/office/officeart/2008/layout/VerticalCurvedList"/>
    <dgm:cxn modelId="{3D6DFD39-DF03-4229-8C9A-E6AD2C778D91}" type="presParOf" srcId="{BA6C098C-DEB4-4041-A45F-06A71B59EDB2}" destId="{25CC2095-9030-2E42-AF77-C8CAB1C97695}" srcOrd="13" destOrd="0" presId="urn:microsoft.com/office/officeart/2008/layout/VerticalCurvedList"/>
    <dgm:cxn modelId="{99536829-F9C3-4F56-B04C-07D09D2552D5}" type="presParOf" srcId="{BA6C098C-DEB4-4041-A45F-06A71B59EDB2}" destId="{80DF8298-F153-3245-AB5F-C73E8E653D1A}" srcOrd="14" destOrd="0" presId="urn:microsoft.com/office/officeart/2008/layout/VerticalCurvedList"/>
    <dgm:cxn modelId="{C6149383-7615-49F7-955B-455D037BFE21}" type="presParOf" srcId="{80DF8298-F153-3245-AB5F-C73E8E653D1A}" destId="{489B34E9-131C-604A-B6F6-7AE345D2C90B}"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EAFE6-0D4E-D04B-A301-4D17A2884B3E}">
      <dsp:nvSpPr>
        <dsp:cNvPr id="0" name=""/>
        <dsp:cNvSpPr/>
      </dsp:nvSpPr>
      <dsp:spPr>
        <a:xfrm>
          <a:off x="2286000" y="0"/>
          <a:ext cx="1524000" cy="1176098"/>
        </a:xfrm>
        <a:prstGeom prst="trapezoid">
          <a:avLst>
            <a:gd name="adj" fmla="val 64790"/>
          </a:avLst>
        </a:prstGeom>
        <a:solidFill>
          <a:srgbClr val="6A0913"/>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a:off x="2286000" y="0"/>
        <a:ext cx="1524000" cy="1176098"/>
      </dsp:txXfrm>
    </dsp:sp>
    <dsp:sp modelId="{2905AEA7-D40A-174E-BCB6-E20F7F802A5C}">
      <dsp:nvSpPr>
        <dsp:cNvPr id="0" name=""/>
        <dsp:cNvSpPr/>
      </dsp:nvSpPr>
      <dsp:spPr>
        <a:xfrm>
          <a:off x="1524000" y="1176098"/>
          <a:ext cx="3048000" cy="1176098"/>
        </a:xfrm>
        <a:prstGeom prst="trapezoid">
          <a:avLst>
            <a:gd name="adj" fmla="val 64790"/>
          </a:avLst>
        </a:prstGeom>
        <a:solidFill>
          <a:srgbClr val="9E1422"/>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a:off x="2057400" y="1176098"/>
        <a:ext cx="1981200" cy="1176098"/>
      </dsp:txXfrm>
    </dsp:sp>
    <dsp:sp modelId="{109EADF2-8526-8F4E-ABA1-EA05DFC0F2E5}">
      <dsp:nvSpPr>
        <dsp:cNvPr id="0" name=""/>
        <dsp:cNvSpPr/>
      </dsp:nvSpPr>
      <dsp:spPr>
        <a:xfrm>
          <a:off x="761999" y="2352197"/>
          <a:ext cx="4572000" cy="1176098"/>
        </a:xfrm>
        <a:prstGeom prst="trapezoid">
          <a:avLst>
            <a:gd name="adj" fmla="val 64790"/>
          </a:avLst>
        </a:prstGeom>
        <a:solidFill>
          <a:srgbClr val="C21B2C"/>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a:off x="1562099" y="2352197"/>
        <a:ext cx="2971800" cy="1176098"/>
      </dsp:txXfrm>
    </dsp:sp>
    <dsp:sp modelId="{EF6EA25F-203D-2944-B7EB-E26A46F553B2}">
      <dsp:nvSpPr>
        <dsp:cNvPr id="0" name=""/>
        <dsp:cNvSpPr/>
      </dsp:nvSpPr>
      <dsp:spPr>
        <a:xfrm>
          <a:off x="0" y="3528296"/>
          <a:ext cx="6096000" cy="1176098"/>
        </a:xfrm>
        <a:prstGeom prst="trapezoid">
          <a:avLst>
            <a:gd name="adj" fmla="val 64790"/>
          </a:avLst>
        </a:prstGeom>
        <a:solidFill>
          <a:srgbClr val="E31836"/>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a:off x="1066799" y="3528296"/>
        <a:ext cx="3962400" cy="11760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EC43C6-1584-F540-9903-F5E24D99CECC}">
      <dsp:nvSpPr>
        <dsp:cNvPr id="0" name=""/>
        <dsp:cNvSpPr/>
      </dsp:nvSpPr>
      <dsp:spPr>
        <a:xfrm>
          <a:off x="-4697362" y="-720070"/>
          <a:ext cx="5595204" cy="5595204"/>
        </a:xfrm>
        <a:prstGeom prst="blockArc">
          <a:avLst>
            <a:gd name="adj1" fmla="val 18900000"/>
            <a:gd name="adj2" fmla="val 2700000"/>
            <a:gd name="adj3" fmla="val 386"/>
          </a:avLst>
        </a:prstGeom>
        <a:solidFill>
          <a:srgbClr val="E31836"/>
        </a:solidFill>
        <a:ln w="6350" cap="flat" cmpd="sng" algn="ctr">
          <a:noFill/>
          <a:prstDash val="solid"/>
          <a:miter lim="800000"/>
        </a:ln>
        <a:effectLst/>
      </dsp:spPr>
      <dsp:style>
        <a:lnRef idx="1">
          <a:scrgbClr r="0" g="0" b="0"/>
        </a:lnRef>
        <a:fillRef idx="0">
          <a:scrgbClr r="0" g="0" b="0"/>
        </a:fillRef>
        <a:effectRef idx="0">
          <a:scrgbClr r="0" g="0" b="0"/>
        </a:effectRef>
        <a:fontRef idx="minor"/>
      </dsp:style>
    </dsp:sp>
    <dsp:sp modelId="{EAB3C489-0468-EB4C-B6A0-5CAE79EED229}">
      <dsp:nvSpPr>
        <dsp:cNvPr id="0" name=""/>
        <dsp:cNvSpPr/>
      </dsp:nvSpPr>
      <dsp:spPr>
        <a:xfrm>
          <a:off x="290322" y="223389"/>
          <a:ext cx="4043106"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baseline="0" dirty="0" smtClean="0">
              <a:solidFill>
                <a:srgbClr val="000000"/>
              </a:solidFill>
              <a:latin typeface="Arial Narrow"/>
              <a:cs typeface="Arial Narrow"/>
            </a:rPr>
            <a:t>A:</a:t>
          </a:r>
          <a:r>
            <a:rPr lang="en-US" sz="2000" b="0" kern="1200" baseline="0" dirty="0" smtClean="0">
              <a:solidFill>
                <a:srgbClr val="000000"/>
              </a:solidFill>
              <a:latin typeface="Arial Narrow"/>
              <a:cs typeface="Arial Narrow"/>
            </a:rPr>
            <a:t> Debris Removal</a:t>
          </a:r>
          <a:endParaRPr lang="en-US" sz="2000" b="0" kern="1200" dirty="0">
            <a:solidFill>
              <a:srgbClr val="000000"/>
            </a:solidFill>
            <a:latin typeface="Arial Narrow"/>
            <a:cs typeface="Arial Narrow"/>
          </a:endParaRPr>
        </a:p>
      </dsp:txBody>
      <dsp:txXfrm>
        <a:off x="290322" y="223389"/>
        <a:ext cx="4043106" cy="308611"/>
      </dsp:txXfrm>
    </dsp:sp>
    <dsp:sp modelId="{9E2D5AC7-428A-0F42-8ABD-5F9395DD6D91}">
      <dsp:nvSpPr>
        <dsp:cNvPr id="0" name=""/>
        <dsp:cNvSpPr/>
      </dsp:nvSpPr>
      <dsp:spPr>
        <a:xfrm>
          <a:off x="91441" y="178814"/>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E0514110-F0A1-5540-A96E-C1C9CE638EEF}">
      <dsp:nvSpPr>
        <dsp:cNvPr id="0" name=""/>
        <dsp:cNvSpPr/>
      </dsp:nvSpPr>
      <dsp:spPr>
        <a:xfrm>
          <a:off x="632284" y="790140"/>
          <a:ext cx="3701144"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000000"/>
              </a:solidFill>
              <a:latin typeface="Arial Narrow"/>
              <a:cs typeface="Arial Narrow"/>
            </a:rPr>
            <a:t>B:</a:t>
          </a:r>
          <a:r>
            <a:rPr lang="en-US" sz="2000" kern="1200" dirty="0" smtClean="0">
              <a:solidFill>
                <a:srgbClr val="000000"/>
              </a:solidFill>
              <a:latin typeface="Arial Narrow"/>
              <a:cs typeface="Arial Narrow"/>
            </a:rPr>
            <a:t> Emergency Protective Measures</a:t>
          </a:r>
          <a:endParaRPr lang="en-US" sz="2000" b="0" kern="1200" dirty="0">
            <a:solidFill>
              <a:srgbClr val="000000"/>
            </a:solidFill>
            <a:latin typeface="Arial Narrow"/>
            <a:cs typeface="Arial Narrow"/>
          </a:endParaRPr>
        </a:p>
      </dsp:txBody>
      <dsp:txXfrm>
        <a:off x="632284" y="790140"/>
        <a:ext cx="3701144" cy="308611"/>
      </dsp:txXfrm>
    </dsp:sp>
    <dsp:sp modelId="{137219E3-8C64-8F4C-88FD-4FF0D0FA61B7}">
      <dsp:nvSpPr>
        <dsp:cNvPr id="0" name=""/>
        <dsp:cNvSpPr/>
      </dsp:nvSpPr>
      <dsp:spPr>
        <a:xfrm>
          <a:off x="433403" y="745564"/>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815434FF-A6D5-144D-99F2-0C4C2959C106}">
      <dsp:nvSpPr>
        <dsp:cNvPr id="0" name=""/>
        <dsp:cNvSpPr/>
      </dsp:nvSpPr>
      <dsp:spPr>
        <a:xfrm>
          <a:off x="819677" y="1356475"/>
          <a:ext cx="3513751"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bg1">
                  <a:lumMod val="75000"/>
                </a:schemeClr>
              </a:solidFill>
              <a:latin typeface="Arial Narrow"/>
              <a:cs typeface="Arial Narrow"/>
            </a:rPr>
            <a:t>C: </a:t>
          </a:r>
          <a:r>
            <a:rPr lang="en-US" sz="2000" b="0" kern="1200" dirty="0" smtClean="0">
              <a:solidFill>
                <a:schemeClr val="bg1">
                  <a:lumMod val="75000"/>
                </a:schemeClr>
              </a:solidFill>
              <a:latin typeface="Arial Narrow"/>
              <a:cs typeface="Arial Narrow"/>
            </a:rPr>
            <a:t>Road Systems &amp; Bridges</a:t>
          </a:r>
          <a:endParaRPr lang="en-US" sz="2000" b="0" kern="1200" dirty="0">
            <a:solidFill>
              <a:schemeClr val="bg1">
                <a:lumMod val="75000"/>
              </a:schemeClr>
            </a:solidFill>
            <a:latin typeface="Arial Narrow"/>
            <a:cs typeface="Arial Narrow"/>
          </a:endParaRPr>
        </a:p>
      </dsp:txBody>
      <dsp:txXfrm>
        <a:off x="819677" y="1356475"/>
        <a:ext cx="3513751" cy="308611"/>
      </dsp:txXfrm>
    </dsp:sp>
    <dsp:sp modelId="{8B1351A2-5B25-6747-93E4-F2D5BBA50C2F}">
      <dsp:nvSpPr>
        <dsp:cNvPr id="0" name=""/>
        <dsp:cNvSpPr/>
      </dsp:nvSpPr>
      <dsp:spPr>
        <a:xfrm>
          <a:off x="620796" y="1311899"/>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67A9C4BA-EEFA-BF4C-B784-8C27BEA59517}">
      <dsp:nvSpPr>
        <dsp:cNvPr id="0" name=""/>
        <dsp:cNvSpPr/>
      </dsp:nvSpPr>
      <dsp:spPr>
        <a:xfrm>
          <a:off x="879510" y="1923225"/>
          <a:ext cx="3453918"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BFBFBF"/>
              </a:solidFill>
              <a:latin typeface="Arial Narrow"/>
              <a:cs typeface="Arial Narrow"/>
            </a:rPr>
            <a:t>D: </a:t>
          </a:r>
          <a:r>
            <a:rPr lang="en-US" sz="2000" b="0" kern="1200" dirty="0" smtClean="0">
              <a:solidFill>
                <a:srgbClr val="BFBFBF"/>
              </a:solidFill>
              <a:latin typeface="Arial Narrow"/>
              <a:cs typeface="Arial Narrow"/>
            </a:rPr>
            <a:t>Water Control Facilities</a:t>
          </a:r>
          <a:endParaRPr lang="en-US" sz="2000" b="0" kern="1200" dirty="0">
            <a:solidFill>
              <a:srgbClr val="BFBFBF"/>
            </a:solidFill>
            <a:latin typeface="Arial Narrow"/>
            <a:cs typeface="Arial Narrow"/>
          </a:endParaRPr>
        </a:p>
      </dsp:txBody>
      <dsp:txXfrm>
        <a:off x="879510" y="1923225"/>
        <a:ext cx="3453918" cy="308611"/>
      </dsp:txXfrm>
    </dsp:sp>
    <dsp:sp modelId="{BCA6E922-A6AC-3542-A3F7-FD919B50AF95}">
      <dsp:nvSpPr>
        <dsp:cNvPr id="0" name=""/>
        <dsp:cNvSpPr/>
      </dsp:nvSpPr>
      <dsp:spPr>
        <a:xfrm>
          <a:off x="680629" y="1878650"/>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5FB3AEF5-F200-DD48-BE4E-368E9E470398}">
      <dsp:nvSpPr>
        <dsp:cNvPr id="0" name=""/>
        <dsp:cNvSpPr/>
      </dsp:nvSpPr>
      <dsp:spPr>
        <a:xfrm>
          <a:off x="819677" y="2489976"/>
          <a:ext cx="3513751"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BFBFBF"/>
              </a:solidFill>
              <a:latin typeface="Arial Narrow"/>
              <a:cs typeface="Arial Narrow"/>
            </a:rPr>
            <a:t>E: </a:t>
          </a:r>
          <a:r>
            <a:rPr lang="en-US" sz="2000" b="0" kern="1200" dirty="0" smtClean="0">
              <a:solidFill>
                <a:srgbClr val="BFBFBF"/>
              </a:solidFill>
              <a:latin typeface="Arial Narrow"/>
              <a:cs typeface="Arial Narrow"/>
            </a:rPr>
            <a:t>Building, Contents, Equipment</a:t>
          </a:r>
          <a:endParaRPr lang="en-US" sz="2000" b="0" kern="1200" dirty="0">
            <a:solidFill>
              <a:srgbClr val="BFBFBF"/>
            </a:solidFill>
            <a:latin typeface="Arial Narrow"/>
            <a:cs typeface="Arial Narrow"/>
          </a:endParaRPr>
        </a:p>
      </dsp:txBody>
      <dsp:txXfrm>
        <a:off x="819677" y="2489976"/>
        <a:ext cx="3513751" cy="308611"/>
      </dsp:txXfrm>
    </dsp:sp>
    <dsp:sp modelId="{649670DC-8FA1-4F41-9216-08C575F6DE99}">
      <dsp:nvSpPr>
        <dsp:cNvPr id="0" name=""/>
        <dsp:cNvSpPr/>
      </dsp:nvSpPr>
      <dsp:spPr>
        <a:xfrm>
          <a:off x="620796" y="2445400"/>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573D287E-40E5-2141-98D9-A5ECA91F7A2B}">
      <dsp:nvSpPr>
        <dsp:cNvPr id="0" name=""/>
        <dsp:cNvSpPr/>
      </dsp:nvSpPr>
      <dsp:spPr>
        <a:xfrm>
          <a:off x="632284" y="3056311"/>
          <a:ext cx="3701144"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BFBFBF"/>
              </a:solidFill>
              <a:latin typeface="Arial Narrow"/>
              <a:cs typeface="Arial Narrow"/>
            </a:rPr>
            <a:t>F: </a:t>
          </a:r>
          <a:r>
            <a:rPr lang="en-US" sz="2000" b="0" kern="1200" dirty="0" smtClean="0">
              <a:solidFill>
                <a:srgbClr val="BFBFBF"/>
              </a:solidFill>
              <a:latin typeface="Arial Narrow"/>
              <a:cs typeface="Arial Narrow"/>
            </a:rPr>
            <a:t>Utilities</a:t>
          </a:r>
          <a:endParaRPr lang="en-US" sz="2000" b="0" kern="1200" dirty="0">
            <a:solidFill>
              <a:srgbClr val="BFBFBF"/>
            </a:solidFill>
            <a:latin typeface="Arial Narrow"/>
            <a:cs typeface="Arial Narrow"/>
          </a:endParaRPr>
        </a:p>
      </dsp:txBody>
      <dsp:txXfrm>
        <a:off x="632284" y="3056311"/>
        <a:ext cx="3701144" cy="308611"/>
      </dsp:txXfrm>
    </dsp:sp>
    <dsp:sp modelId="{77240605-F6FC-BD42-A1A5-71643C8176AD}">
      <dsp:nvSpPr>
        <dsp:cNvPr id="0" name=""/>
        <dsp:cNvSpPr/>
      </dsp:nvSpPr>
      <dsp:spPr>
        <a:xfrm>
          <a:off x="433403" y="3011735"/>
          <a:ext cx="397762" cy="397762"/>
        </a:xfrm>
        <a:prstGeom prst="diamond">
          <a:avLst/>
        </a:prstGeom>
        <a:solidFill>
          <a:srgbClr val="E31836"/>
        </a:solidFill>
        <a:ln w="6350" cap="flat" cmpd="sng" algn="ctr">
          <a:solidFill>
            <a:srgbClr val="FFFFFF"/>
          </a:solidFill>
          <a:prstDash val="solid"/>
          <a:miter lim="800000"/>
        </a:ln>
        <a:effectLst/>
      </dsp:spPr>
      <dsp:style>
        <a:lnRef idx="1">
          <a:scrgbClr r="0" g="0" b="0"/>
        </a:lnRef>
        <a:fillRef idx="1">
          <a:scrgbClr r="0" g="0" b="0"/>
        </a:fillRef>
        <a:effectRef idx="0">
          <a:scrgbClr r="0" g="0" b="0"/>
        </a:effectRef>
        <a:fontRef idx="minor"/>
      </dsp:style>
    </dsp:sp>
    <dsp:sp modelId="{25CC2095-9030-2E42-AF77-C8CAB1C97695}">
      <dsp:nvSpPr>
        <dsp:cNvPr id="0" name=""/>
        <dsp:cNvSpPr/>
      </dsp:nvSpPr>
      <dsp:spPr>
        <a:xfrm>
          <a:off x="290322" y="3623062"/>
          <a:ext cx="4043106"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BFBFBF"/>
              </a:solidFill>
              <a:latin typeface="Arial Narrow"/>
              <a:cs typeface="Arial Narrow"/>
            </a:rPr>
            <a:t>G: </a:t>
          </a:r>
          <a:r>
            <a:rPr lang="en-US" sz="2000" b="0" kern="1200" dirty="0" smtClean="0">
              <a:solidFill>
                <a:srgbClr val="BFBFBF"/>
              </a:solidFill>
              <a:latin typeface="Arial Narrow"/>
              <a:cs typeface="Arial Narrow"/>
            </a:rPr>
            <a:t>Parks, Recreational, Other</a:t>
          </a:r>
          <a:endParaRPr lang="en-US" sz="2000" b="0" kern="1200" dirty="0">
            <a:solidFill>
              <a:srgbClr val="BFBFBF"/>
            </a:solidFill>
            <a:latin typeface="Arial Narrow"/>
            <a:cs typeface="Arial Narrow"/>
          </a:endParaRPr>
        </a:p>
      </dsp:txBody>
      <dsp:txXfrm>
        <a:off x="290322" y="3623062"/>
        <a:ext cx="4043106" cy="308611"/>
      </dsp:txXfrm>
    </dsp:sp>
    <dsp:sp modelId="{489B34E9-131C-604A-B6F6-7AE345D2C90B}">
      <dsp:nvSpPr>
        <dsp:cNvPr id="0" name=""/>
        <dsp:cNvSpPr/>
      </dsp:nvSpPr>
      <dsp:spPr>
        <a:xfrm>
          <a:off x="91441" y="3578486"/>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EC43C6-1584-F540-9903-F5E24D99CECC}">
      <dsp:nvSpPr>
        <dsp:cNvPr id="0" name=""/>
        <dsp:cNvSpPr/>
      </dsp:nvSpPr>
      <dsp:spPr>
        <a:xfrm>
          <a:off x="-4697362" y="-720070"/>
          <a:ext cx="5595204" cy="5595204"/>
        </a:xfrm>
        <a:prstGeom prst="blockArc">
          <a:avLst>
            <a:gd name="adj1" fmla="val 18900000"/>
            <a:gd name="adj2" fmla="val 2700000"/>
            <a:gd name="adj3" fmla="val 386"/>
          </a:avLst>
        </a:prstGeom>
        <a:solidFill>
          <a:srgbClr val="E31836"/>
        </a:solidFill>
        <a:ln w="6350" cap="flat" cmpd="sng" algn="ctr">
          <a:noFill/>
          <a:prstDash val="solid"/>
          <a:miter lim="800000"/>
        </a:ln>
        <a:effectLst/>
      </dsp:spPr>
      <dsp:style>
        <a:lnRef idx="1">
          <a:scrgbClr r="0" g="0" b="0"/>
        </a:lnRef>
        <a:fillRef idx="0">
          <a:scrgbClr r="0" g="0" b="0"/>
        </a:fillRef>
        <a:effectRef idx="0">
          <a:scrgbClr r="0" g="0" b="0"/>
        </a:effectRef>
        <a:fontRef idx="minor"/>
      </dsp:style>
    </dsp:sp>
    <dsp:sp modelId="{EAB3C489-0468-EB4C-B6A0-5CAE79EED229}">
      <dsp:nvSpPr>
        <dsp:cNvPr id="0" name=""/>
        <dsp:cNvSpPr/>
      </dsp:nvSpPr>
      <dsp:spPr>
        <a:xfrm>
          <a:off x="290322" y="223389"/>
          <a:ext cx="4043106"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baseline="0" dirty="0" smtClean="0">
              <a:solidFill>
                <a:srgbClr val="BFBFBF"/>
              </a:solidFill>
              <a:latin typeface="Arial Narrow"/>
              <a:cs typeface="Arial Narrow"/>
            </a:rPr>
            <a:t>A:</a:t>
          </a:r>
          <a:r>
            <a:rPr lang="en-US" sz="2000" b="0" kern="1200" baseline="0" dirty="0" smtClean="0">
              <a:solidFill>
                <a:srgbClr val="BFBFBF"/>
              </a:solidFill>
              <a:latin typeface="Arial Narrow"/>
              <a:cs typeface="Arial Narrow"/>
            </a:rPr>
            <a:t> Debris Removal</a:t>
          </a:r>
          <a:endParaRPr lang="en-US" sz="2000" b="0" kern="1200" dirty="0">
            <a:solidFill>
              <a:srgbClr val="BFBFBF"/>
            </a:solidFill>
            <a:latin typeface="Arial Narrow"/>
            <a:cs typeface="Arial Narrow"/>
          </a:endParaRPr>
        </a:p>
      </dsp:txBody>
      <dsp:txXfrm>
        <a:off x="290322" y="223389"/>
        <a:ext cx="4043106" cy="308611"/>
      </dsp:txXfrm>
    </dsp:sp>
    <dsp:sp modelId="{9E2D5AC7-428A-0F42-8ABD-5F9395DD6D91}">
      <dsp:nvSpPr>
        <dsp:cNvPr id="0" name=""/>
        <dsp:cNvSpPr/>
      </dsp:nvSpPr>
      <dsp:spPr>
        <a:xfrm>
          <a:off x="91441" y="178814"/>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E0514110-F0A1-5540-A96E-C1C9CE638EEF}">
      <dsp:nvSpPr>
        <dsp:cNvPr id="0" name=""/>
        <dsp:cNvSpPr/>
      </dsp:nvSpPr>
      <dsp:spPr>
        <a:xfrm>
          <a:off x="632284" y="790140"/>
          <a:ext cx="3701144"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BFBFBF"/>
              </a:solidFill>
              <a:latin typeface="Arial Narrow"/>
              <a:cs typeface="Arial Narrow"/>
            </a:rPr>
            <a:t>B:</a:t>
          </a:r>
          <a:r>
            <a:rPr lang="en-US" sz="2000" kern="1200" dirty="0" smtClean="0">
              <a:solidFill>
                <a:srgbClr val="BFBFBF"/>
              </a:solidFill>
              <a:latin typeface="Arial Narrow"/>
              <a:cs typeface="Arial Narrow"/>
            </a:rPr>
            <a:t> Emergency Protective Measures</a:t>
          </a:r>
          <a:endParaRPr lang="en-US" sz="2000" b="0" kern="1200" dirty="0">
            <a:solidFill>
              <a:srgbClr val="BFBFBF"/>
            </a:solidFill>
            <a:latin typeface="Arial Narrow"/>
            <a:cs typeface="Arial Narrow"/>
          </a:endParaRPr>
        </a:p>
      </dsp:txBody>
      <dsp:txXfrm>
        <a:off x="632284" y="790140"/>
        <a:ext cx="3701144" cy="308611"/>
      </dsp:txXfrm>
    </dsp:sp>
    <dsp:sp modelId="{137219E3-8C64-8F4C-88FD-4FF0D0FA61B7}">
      <dsp:nvSpPr>
        <dsp:cNvPr id="0" name=""/>
        <dsp:cNvSpPr/>
      </dsp:nvSpPr>
      <dsp:spPr>
        <a:xfrm>
          <a:off x="433403" y="745564"/>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815434FF-A6D5-144D-99F2-0C4C2959C106}">
      <dsp:nvSpPr>
        <dsp:cNvPr id="0" name=""/>
        <dsp:cNvSpPr/>
      </dsp:nvSpPr>
      <dsp:spPr>
        <a:xfrm>
          <a:off x="819677" y="1356475"/>
          <a:ext cx="3513751"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000000"/>
              </a:solidFill>
              <a:latin typeface="Arial Narrow"/>
              <a:cs typeface="Arial Narrow"/>
            </a:rPr>
            <a:t>C: </a:t>
          </a:r>
          <a:r>
            <a:rPr lang="en-US" sz="2000" b="0" kern="1200" dirty="0" smtClean="0">
              <a:solidFill>
                <a:srgbClr val="000000"/>
              </a:solidFill>
              <a:latin typeface="Arial Narrow"/>
              <a:cs typeface="Arial Narrow"/>
            </a:rPr>
            <a:t>Road Systems &amp; Bridges</a:t>
          </a:r>
          <a:endParaRPr lang="en-US" sz="2000" b="0" kern="1200" dirty="0">
            <a:solidFill>
              <a:srgbClr val="000000"/>
            </a:solidFill>
            <a:latin typeface="Arial Narrow"/>
            <a:cs typeface="Arial Narrow"/>
          </a:endParaRPr>
        </a:p>
      </dsp:txBody>
      <dsp:txXfrm>
        <a:off x="819677" y="1356475"/>
        <a:ext cx="3513751" cy="308611"/>
      </dsp:txXfrm>
    </dsp:sp>
    <dsp:sp modelId="{8B1351A2-5B25-6747-93E4-F2D5BBA50C2F}">
      <dsp:nvSpPr>
        <dsp:cNvPr id="0" name=""/>
        <dsp:cNvSpPr/>
      </dsp:nvSpPr>
      <dsp:spPr>
        <a:xfrm>
          <a:off x="620796" y="1311899"/>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67A9C4BA-EEFA-BF4C-B784-8C27BEA59517}">
      <dsp:nvSpPr>
        <dsp:cNvPr id="0" name=""/>
        <dsp:cNvSpPr/>
      </dsp:nvSpPr>
      <dsp:spPr>
        <a:xfrm>
          <a:off x="879510" y="1923225"/>
          <a:ext cx="3453918"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000000"/>
              </a:solidFill>
              <a:latin typeface="Arial Narrow"/>
              <a:cs typeface="Arial Narrow"/>
            </a:rPr>
            <a:t>D: </a:t>
          </a:r>
          <a:r>
            <a:rPr lang="en-US" sz="2000" b="0" kern="1200" dirty="0" smtClean="0">
              <a:solidFill>
                <a:srgbClr val="000000"/>
              </a:solidFill>
              <a:latin typeface="Arial Narrow"/>
              <a:cs typeface="Arial Narrow"/>
            </a:rPr>
            <a:t>Water Control Facilities</a:t>
          </a:r>
          <a:endParaRPr lang="en-US" sz="2000" b="0" kern="1200" dirty="0">
            <a:solidFill>
              <a:srgbClr val="000000"/>
            </a:solidFill>
            <a:latin typeface="Arial Narrow"/>
            <a:cs typeface="Arial Narrow"/>
          </a:endParaRPr>
        </a:p>
      </dsp:txBody>
      <dsp:txXfrm>
        <a:off x="879510" y="1923225"/>
        <a:ext cx="3453918" cy="308611"/>
      </dsp:txXfrm>
    </dsp:sp>
    <dsp:sp modelId="{BCA6E922-A6AC-3542-A3F7-FD919B50AF95}">
      <dsp:nvSpPr>
        <dsp:cNvPr id="0" name=""/>
        <dsp:cNvSpPr/>
      </dsp:nvSpPr>
      <dsp:spPr>
        <a:xfrm>
          <a:off x="680629" y="1878650"/>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5FB3AEF5-F200-DD48-BE4E-368E9E470398}">
      <dsp:nvSpPr>
        <dsp:cNvPr id="0" name=""/>
        <dsp:cNvSpPr/>
      </dsp:nvSpPr>
      <dsp:spPr>
        <a:xfrm>
          <a:off x="819677" y="2489976"/>
          <a:ext cx="3513751"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000000"/>
              </a:solidFill>
              <a:latin typeface="Arial Narrow"/>
              <a:cs typeface="Arial Narrow"/>
            </a:rPr>
            <a:t>E: </a:t>
          </a:r>
          <a:r>
            <a:rPr lang="en-US" sz="2000" b="0" kern="1200" dirty="0" smtClean="0">
              <a:solidFill>
                <a:srgbClr val="000000"/>
              </a:solidFill>
              <a:latin typeface="Arial Narrow"/>
              <a:cs typeface="Arial Narrow"/>
            </a:rPr>
            <a:t>Building, Contents, Equipment</a:t>
          </a:r>
          <a:endParaRPr lang="en-US" sz="2000" b="0" kern="1200" dirty="0">
            <a:solidFill>
              <a:srgbClr val="000000"/>
            </a:solidFill>
            <a:latin typeface="Arial Narrow"/>
            <a:cs typeface="Arial Narrow"/>
          </a:endParaRPr>
        </a:p>
      </dsp:txBody>
      <dsp:txXfrm>
        <a:off x="819677" y="2489976"/>
        <a:ext cx="3513751" cy="308611"/>
      </dsp:txXfrm>
    </dsp:sp>
    <dsp:sp modelId="{649670DC-8FA1-4F41-9216-08C575F6DE99}">
      <dsp:nvSpPr>
        <dsp:cNvPr id="0" name=""/>
        <dsp:cNvSpPr/>
      </dsp:nvSpPr>
      <dsp:spPr>
        <a:xfrm>
          <a:off x="620796" y="2445400"/>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573D287E-40E5-2141-98D9-A5ECA91F7A2B}">
      <dsp:nvSpPr>
        <dsp:cNvPr id="0" name=""/>
        <dsp:cNvSpPr/>
      </dsp:nvSpPr>
      <dsp:spPr>
        <a:xfrm>
          <a:off x="632284" y="3056311"/>
          <a:ext cx="3701144"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000000"/>
              </a:solidFill>
              <a:latin typeface="Arial Narrow"/>
              <a:cs typeface="Arial Narrow"/>
            </a:rPr>
            <a:t>F: </a:t>
          </a:r>
          <a:r>
            <a:rPr lang="en-US" sz="2000" b="0" kern="1200" dirty="0" smtClean="0">
              <a:solidFill>
                <a:srgbClr val="000000"/>
              </a:solidFill>
              <a:latin typeface="Arial Narrow"/>
              <a:cs typeface="Arial Narrow"/>
            </a:rPr>
            <a:t>Utilities</a:t>
          </a:r>
          <a:endParaRPr lang="en-US" sz="2000" b="0" kern="1200" dirty="0">
            <a:solidFill>
              <a:srgbClr val="000000"/>
            </a:solidFill>
            <a:latin typeface="Arial Narrow"/>
            <a:cs typeface="Arial Narrow"/>
          </a:endParaRPr>
        </a:p>
      </dsp:txBody>
      <dsp:txXfrm>
        <a:off x="632284" y="3056311"/>
        <a:ext cx="3701144" cy="308611"/>
      </dsp:txXfrm>
    </dsp:sp>
    <dsp:sp modelId="{77240605-F6FC-BD42-A1A5-71643C8176AD}">
      <dsp:nvSpPr>
        <dsp:cNvPr id="0" name=""/>
        <dsp:cNvSpPr/>
      </dsp:nvSpPr>
      <dsp:spPr>
        <a:xfrm>
          <a:off x="433403" y="3011735"/>
          <a:ext cx="397762" cy="397762"/>
        </a:xfrm>
        <a:prstGeom prst="diamond">
          <a:avLst/>
        </a:prstGeom>
        <a:solidFill>
          <a:srgbClr val="E31836"/>
        </a:solidFill>
        <a:ln w="6350" cap="flat" cmpd="sng" algn="ctr">
          <a:solidFill>
            <a:srgbClr val="FFFFFF"/>
          </a:solidFill>
          <a:prstDash val="solid"/>
          <a:miter lim="800000"/>
        </a:ln>
        <a:effectLst/>
      </dsp:spPr>
      <dsp:style>
        <a:lnRef idx="1">
          <a:scrgbClr r="0" g="0" b="0"/>
        </a:lnRef>
        <a:fillRef idx="1">
          <a:scrgbClr r="0" g="0" b="0"/>
        </a:fillRef>
        <a:effectRef idx="0">
          <a:scrgbClr r="0" g="0" b="0"/>
        </a:effectRef>
        <a:fontRef idx="minor"/>
      </dsp:style>
    </dsp:sp>
    <dsp:sp modelId="{25CC2095-9030-2E42-AF77-C8CAB1C97695}">
      <dsp:nvSpPr>
        <dsp:cNvPr id="0" name=""/>
        <dsp:cNvSpPr/>
      </dsp:nvSpPr>
      <dsp:spPr>
        <a:xfrm>
          <a:off x="290322" y="3623062"/>
          <a:ext cx="4043106"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000000"/>
              </a:solidFill>
              <a:latin typeface="Arial Narrow"/>
              <a:cs typeface="Arial Narrow"/>
            </a:rPr>
            <a:t>G: </a:t>
          </a:r>
          <a:r>
            <a:rPr lang="en-US" sz="2000" b="0" kern="1200" dirty="0" smtClean="0">
              <a:solidFill>
                <a:srgbClr val="000000"/>
              </a:solidFill>
              <a:latin typeface="Arial Narrow"/>
              <a:cs typeface="Arial Narrow"/>
            </a:rPr>
            <a:t>Parks, Recreational, Other</a:t>
          </a:r>
          <a:endParaRPr lang="en-US" sz="2000" b="0" kern="1200" dirty="0">
            <a:solidFill>
              <a:srgbClr val="000000"/>
            </a:solidFill>
            <a:latin typeface="Arial Narrow"/>
            <a:cs typeface="Arial Narrow"/>
          </a:endParaRPr>
        </a:p>
      </dsp:txBody>
      <dsp:txXfrm>
        <a:off x="290322" y="3623062"/>
        <a:ext cx="4043106" cy="308611"/>
      </dsp:txXfrm>
    </dsp:sp>
    <dsp:sp modelId="{489B34E9-131C-604A-B6F6-7AE345D2C90B}">
      <dsp:nvSpPr>
        <dsp:cNvPr id="0" name=""/>
        <dsp:cNvSpPr/>
      </dsp:nvSpPr>
      <dsp:spPr>
        <a:xfrm>
          <a:off x="91441" y="3578486"/>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8E3260-13FE-4CCD-A7EF-611BB85F32A0}" type="datetimeFigureOut">
              <a:rPr lang="en-US" smtClean="0"/>
              <a:t>6/25/2015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6C98E-3301-4089-BEAC-0891F3908265}" type="slidenum">
              <a:rPr lang="en-US" smtClean="0"/>
              <a:t>‹#›</a:t>
            </a:fld>
            <a:endParaRPr lang="en-US"/>
          </a:p>
        </p:txBody>
      </p:sp>
    </p:spTree>
    <p:extLst>
      <p:ext uri="{BB962C8B-B14F-4D97-AF65-F5344CB8AC3E}">
        <p14:creationId xmlns:p14="http://schemas.microsoft.com/office/powerpoint/2010/main" val="36534953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ipcc.ch/docs/UNEP_GC-14_decision_IPCC_1987.pdf" TargetMode="External"/><Relationship Id="rId2" Type="http://schemas.openxmlformats.org/officeDocument/2006/relationships/slide" Target="../slides/slide5.xml"/><Relationship Id="rId1" Type="http://schemas.openxmlformats.org/officeDocument/2006/relationships/notesMaster" Target="../notesMasters/notesMaster1.xml"/><Relationship Id="rId5" Type="http://schemas.openxmlformats.org/officeDocument/2006/relationships/hyperlink" Target="http://www.ipcc.ch/docs/UNGA43-53.pdf" TargetMode="External"/><Relationship Id="rId4" Type="http://schemas.openxmlformats.org/officeDocument/2006/relationships/hyperlink" Target="http://www.ipcc.ch/docs/WMO_resolution4_on_IPCC_1988.pdf"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ipcc.ch/docs/UNEP_GC-14_decision_IPCC_1987.pdf"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www.ipcc.ch/docs/UNGA43-53.pdf" TargetMode="External"/><Relationship Id="rId4" Type="http://schemas.openxmlformats.org/officeDocument/2006/relationships/hyperlink" Target="http://www.ipcc.ch/docs/WMO_resolution4_on_IPCC_1988.pdf"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E6C98E-3301-4089-BEAC-0891F3908265}" type="slidenum">
              <a:rPr lang="en-US" smtClean="0"/>
              <a:t>1</a:t>
            </a:fld>
            <a:endParaRPr lang="en-US"/>
          </a:p>
        </p:txBody>
      </p:sp>
    </p:spTree>
    <p:extLst>
      <p:ext uri="{BB962C8B-B14F-4D97-AF65-F5344CB8AC3E}">
        <p14:creationId xmlns:p14="http://schemas.microsoft.com/office/powerpoint/2010/main" val="15835710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E6C98E-3301-4089-BEAC-0891F3908265}" type="slidenum">
              <a:rPr lang="en-US" smtClean="0"/>
              <a:t>2</a:t>
            </a:fld>
            <a:endParaRPr lang="en-US"/>
          </a:p>
        </p:txBody>
      </p:sp>
    </p:spTree>
    <p:extLst>
      <p:ext uri="{BB962C8B-B14F-4D97-AF65-F5344CB8AC3E}">
        <p14:creationId xmlns:p14="http://schemas.microsoft.com/office/powerpoint/2010/main" val="559301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Source for this information is:</a:t>
            </a:r>
          </a:p>
          <a:p>
            <a:r>
              <a:rPr lang="en-US" dirty="0" smtClean="0"/>
              <a:t>National</a:t>
            </a:r>
            <a:r>
              <a:rPr lang="en-US" baseline="0" dirty="0" smtClean="0"/>
              <a:t> Oceanic and Atmospheric Administration, Centers for Environmental Information, Billion-Dollar Weather and Climate Disasters: Table of Events. Data is for events between 2000 and 2014. Dollars adjusted for inflation. </a:t>
            </a:r>
          </a:p>
          <a:p>
            <a:endParaRPr lang="en-US" baseline="0" dirty="0" smtClean="0"/>
          </a:p>
          <a:p>
            <a:r>
              <a:rPr lang="en-US" dirty="0" smtClean="0"/>
              <a:t>https://www.ncdc.noaa.gov/billions/events </a:t>
            </a:r>
          </a:p>
        </p:txBody>
      </p:sp>
      <p:sp>
        <p:nvSpPr>
          <p:cNvPr id="4" name="Slide Number Placeholder 3"/>
          <p:cNvSpPr>
            <a:spLocks noGrp="1"/>
          </p:cNvSpPr>
          <p:nvPr>
            <p:ph type="sldNum" sz="quarter" idx="10"/>
          </p:nvPr>
        </p:nvSpPr>
        <p:spPr/>
        <p:txBody>
          <a:bodyPr/>
          <a:lstStyle/>
          <a:p>
            <a:fld id="{7EE6C98E-3301-4089-BEAC-0891F3908265}" type="slidenum">
              <a:rPr lang="en-US" smtClean="0"/>
              <a:t>4</a:t>
            </a:fld>
            <a:endParaRPr lang="en-US"/>
          </a:p>
        </p:txBody>
      </p:sp>
    </p:spTree>
    <p:extLst>
      <p:ext uri="{BB962C8B-B14F-4D97-AF65-F5344CB8AC3E}">
        <p14:creationId xmlns:p14="http://schemas.microsoft.com/office/powerpoint/2010/main" val="95443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Source for</a:t>
            </a:r>
            <a:r>
              <a:rPr lang="en-US" baseline="0" dirty="0" smtClean="0"/>
              <a:t> this Information:</a:t>
            </a:r>
          </a:p>
          <a:p>
            <a:r>
              <a:rPr lang="en-US" baseline="0" dirty="0" smtClean="0"/>
              <a:t>Intergovernmental Panel on Climate Change, Final Assessment Report (AR5). </a:t>
            </a: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t>
            </a:r>
            <a:br>
              <a:rPr lang="en-US" sz="1200" b="0" i="0" kern="1200" dirty="0" smtClean="0">
                <a:solidFill>
                  <a:schemeClr val="tx1"/>
                </a:solidFill>
                <a:effectLst/>
                <a:latin typeface="+mn-lt"/>
                <a:ea typeface="+mn-ea"/>
                <a:cs typeface="+mn-cs"/>
              </a:rPr>
            </a:br>
            <a:r>
              <a:rPr lang="en-US" sz="1200" b="0" i="1" kern="1200" dirty="0" smtClean="0">
                <a:solidFill>
                  <a:schemeClr val="tx1"/>
                </a:solidFill>
                <a:effectLst/>
                <a:latin typeface="+mn-lt"/>
                <a:ea typeface="+mn-ea"/>
                <a:cs typeface="+mn-cs"/>
              </a:rPr>
              <a:t>The World Meteorological Organization </a:t>
            </a:r>
            <a:br>
              <a:rPr lang="en-US" sz="1200" b="0" i="1" kern="1200" dirty="0" smtClean="0">
                <a:solidFill>
                  <a:schemeClr val="tx1"/>
                </a:solidFill>
                <a:effectLst/>
                <a:latin typeface="+mn-lt"/>
                <a:ea typeface="+mn-ea"/>
                <a:cs typeface="+mn-cs"/>
              </a:rPr>
            </a:br>
            <a:r>
              <a:rPr lang="en-US" sz="1200" b="0" i="1" kern="1200" dirty="0" smtClean="0">
                <a:solidFill>
                  <a:schemeClr val="tx1"/>
                </a:solidFill>
                <a:effectLst/>
                <a:latin typeface="+mn-lt"/>
                <a:ea typeface="+mn-ea"/>
                <a:cs typeface="+mn-cs"/>
              </a:rPr>
              <a:t>Headquarters in Geneva. IPCC Secretariat</a:t>
            </a:r>
            <a:br>
              <a:rPr lang="en-US" sz="1200" b="0" i="1" kern="1200" dirty="0" smtClean="0">
                <a:solidFill>
                  <a:schemeClr val="tx1"/>
                </a:solidFill>
                <a:effectLst/>
                <a:latin typeface="+mn-lt"/>
                <a:ea typeface="+mn-ea"/>
                <a:cs typeface="+mn-cs"/>
              </a:rPr>
            </a:br>
            <a:r>
              <a:rPr lang="en-US" sz="1200" b="0" i="1" kern="1200" dirty="0" smtClean="0">
                <a:solidFill>
                  <a:schemeClr val="tx1"/>
                </a:solidFill>
                <a:effectLst/>
                <a:latin typeface="+mn-lt"/>
                <a:ea typeface="+mn-ea"/>
                <a:cs typeface="+mn-cs"/>
              </a:rPr>
              <a:t>is hosted by WMO</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Intergovernmental Panel on Climate Change (IPCC) is the leading international body for the assessment of climate change. It was established by the </a:t>
            </a:r>
            <a:r>
              <a:rPr lang="en-US" sz="1200" b="0" i="0" u="sng" kern="1200" dirty="0" smtClean="0">
                <a:solidFill>
                  <a:schemeClr val="tx1"/>
                </a:solidFill>
                <a:effectLst/>
                <a:latin typeface="+mn-lt"/>
                <a:ea typeface="+mn-ea"/>
                <a:cs typeface="+mn-cs"/>
                <a:hlinkClick r:id="rId3"/>
              </a:rPr>
              <a:t>United Nations Environment </a:t>
            </a:r>
            <a:r>
              <a:rPr lang="en-US" sz="1200" b="0" i="0" u="sng" kern="1200" dirty="0" err="1" smtClean="0">
                <a:solidFill>
                  <a:schemeClr val="tx1"/>
                </a:solidFill>
                <a:effectLst/>
                <a:latin typeface="+mn-lt"/>
                <a:ea typeface="+mn-ea"/>
                <a:cs typeface="+mn-cs"/>
                <a:hlinkClick r:id="rId3"/>
              </a:rPr>
              <a:t>Programme</a:t>
            </a:r>
            <a:r>
              <a:rPr lang="en-US" sz="1200" b="0" i="0" u="sng" kern="1200" dirty="0" smtClean="0">
                <a:solidFill>
                  <a:schemeClr val="tx1"/>
                </a:solidFill>
                <a:effectLst/>
                <a:latin typeface="+mn-lt"/>
                <a:ea typeface="+mn-ea"/>
                <a:cs typeface="+mn-cs"/>
                <a:hlinkClick r:id="rId3"/>
              </a:rPr>
              <a:t> (UNEP)</a:t>
            </a:r>
            <a:r>
              <a:rPr lang="en-US" sz="1200" b="0" i="0" kern="1200" dirty="0" smtClean="0">
                <a:solidFill>
                  <a:schemeClr val="tx1"/>
                </a:solidFill>
                <a:effectLst/>
                <a:latin typeface="+mn-lt"/>
                <a:ea typeface="+mn-ea"/>
                <a:cs typeface="+mn-cs"/>
              </a:rPr>
              <a:t> and the </a:t>
            </a:r>
            <a:r>
              <a:rPr lang="en-US" sz="1200" b="0" i="0" u="sng" kern="1200" dirty="0" smtClean="0">
                <a:solidFill>
                  <a:schemeClr val="tx1"/>
                </a:solidFill>
                <a:effectLst/>
                <a:latin typeface="+mn-lt"/>
                <a:ea typeface="+mn-ea"/>
                <a:cs typeface="+mn-cs"/>
                <a:hlinkClick r:id="rId4"/>
              </a:rPr>
              <a:t>World Meteorological Organization (WMO)</a:t>
            </a:r>
            <a:r>
              <a:rPr lang="en-US" sz="1200" b="0" i="0" kern="1200" dirty="0" smtClean="0">
                <a:solidFill>
                  <a:schemeClr val="tx1"/>
                </a:solidFill>
                <a:effectLst/>
                <a:latin typeface="+mn-lt"/>
                <a:ea typeface="+mn-ea"/>
                <a:cs typeface="+mn-cs"/>
              </a:rPr>
              <a:t> in 1988 to provide the world with a clear scientific view on the current state of knowledge in climate change and its potential environmental and socio-economic impacts. In the same year, the UN General Assembly </a:t>
            </a:r>
            <a:r>
              <a:rPr lang="en-US" sz="1200" b="0" i="0" u="sng" kern="1200" dirty="0" smtClean="0">
                <a:solidFill>
                  <a:schemeClr val="tx1"/>
                </a:solidFill>
                <a:effectLst/>
                <a:latin typeface="+mn-lt"/>
                <a:ea typeface="+mn-ea"/>
                <a:cs typeface="+mn-cs"/>
                <a:hlinkClick r:id="rId5"/>
              </a:rPr>
              <a:t>endorsed the action by WMO and UNEP in jointly establishing the IPCC</a:t>
            </a:r>
            <a:r>
              <a:rPr lang="en-US" sz="1200" b="0" i="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5</a:t>
            </a:fld>
            <a:endParaRPr lang="en-US"/>
          </a:p>
        </p:txBody>
      </p:sp>
    </p:spTree>
    <p:extLst>
      <p:ext uri="{BB962C8B-B14F-4D97-AF65-F5344CB8AC3E}">
        <p14:creationId xmlns:p14="http://schemas.microsoft.com/office/powerpoint/2010/main" val="380902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Source for</a:t>
            </a:r>
            <a:r>
              <a:rPr lang="en-US" baseline="0" dirty="0" smtClean="0"/>
              <a:t> this Information:</a:t>
            </a:r>
          </a:p>
          <a:p>
            <a:r>
              <a:rPr lang="en-US" baseline="0" dirty="0" smtClean="0"/>
              <a:t>Intergovernmental Panel on Climate Change, Final Assessment Report (AR5). </a:t>
            </a: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t>
            </a:r>
            <a:br>
              <a:rPr lang="en-US" sz="1200" b="0" i="0" kern="1200" dirty="0" smtClean="0">
                <a:solidFill>
                  <a:schemeClr val="tx1"/>
                </a:solidFill>
                <a:effectLst/>
                <a:latin typeface="+mn-lt"/>
                <a:ea typeface="+mn-ea"/>
                <a:cs typeface="+mn-cs"/>
              </a:rPr>
            </a:br>
            <a:r>
              <a:rPr lang="en-US" sz="1200" b="0" i="1" kern="1200" dirty="0" smtClean="0">
                <a:solidFill>
                  <a:schemeClr val="tx1"/>
                </a:solidFill>
                <a:effectLst/>
                <a:latin typeface="+mn-lt"/>
                <a:ea typeface="+mn-ea"/>
                <a:cs typeface="+mn-cs"/>
              </a:rPr>
              <a:t>The World Meteorological Organization </a:t>
            </a:r>
            <a:br>
              <a:rPr lang="en-US" sz="1200" b="0" i="1" kern="1200" dirty="0" smtClean="0">
                <a:solidFill>
                  <a:schemeClr val="tx1"/>
                </a:solidFill>
                <a:effectLst/>
                <a:latin typeface="+mn-lt"/>
                <a:ea typeface="+mn-ea"/>
                <a:cs typeface="+mn-cs"/>
              </a:rPr>
            </a:br>
            <a:r>
              <a:rPr lang="en-US" sz="1200" b="0" i="1" kern="1200" dirty="0" smtClean="0">
                <a:solidFill>
                  <a:schemeClr val="tx1"/>
                </a:solidFill>
                <a:effectLst/>
                <a:latin typeface="+mn-lt"/>
                <a:ea typeface="+mn-ea"/>
                <a:cs typeface="+mn-cs"/>
              </a:rPr>
              <a:t>Headquarters in Geneva. IPCC Secretariat</a:t>
            </a:r>
            <a:br>
              <a:rPr lang="en-US" sz="1200" b="0" i="1" kern="1200" dirty="0" smtClean="0">
                <a:solidFill>
                  <a:schemeClr val="tx1"/>
                </a:solidFill>
                <a:effectLst/>
                <a:latin typeface="+mn-lt"/>
                <a:ea typeface="+mn-ea"/>
                <a:cs typeface="+mn-cs"/>
              </a:rPr>
            </a:br>
            <a:r>
              <a:rPr lang="en-US" sz="1200" b="0" i="1" kern="1200" dirty="0" smtClean="0">
                <a:solidFill>
                  <a:schemeClr val="tx1"/>
                </a:solidFill>
                <a:effectLst/>
                <a:latin typeface="+mn-lt"/>
                <a:ea typeface="+mn-ea"/>
                <a:cs typeface="+mn-cs"/>
              </a:rPr>
              <a:t>is hosted by WMO</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Intergovernmental Panel on Climate Change (IPCC) is the leading international body for the assessment of climate change. It was established by the </a:t>
            </a:r>
            <a:r>
              <a:rPr lang="en-US" sz="1200" b="0" i="0" u="sng" kern="1200" dirty="0" smtClean="0">
                <a:solidFill>
                  <a:schemeClr val="tx1"/>
                </a:solidFill>
                <a:effectLst/>
                <a:latin typeface="+mn-lt"/>
                <a:ea typeface="+mn-ea"/>
                <a:cs typeface="+mn-cs"/>
                <a:hlinkClick r:id="rId3"/>
              </a:rPr>
              <a:t>United Nations Environment </a:t>
            </a:r>
            <a:r>
              <a:rPr lang="en-US" sz="1200" b="0" i="0" u="sng" kern="1200" dirty="0" err="1" smtClean="0">
                <a:solidFill>
                  <a:schemeClr val="tx1"/>
                </a:solidFill>
                <a:effectLst/>
                <a:latin typeface="+mn-lt"/>
                <a:ea typeface="+mn-ea"/>
                <a:cs typeface="+mn-cs"/>
                <a:hlinkClick r:id="rId3"/>
              </a:rPr>
              <a:t>Programme</a:t>
            </a:r>
            <a:r>
              <a:rPr lang="en-US" sz="1200" b="0" i="0" u="sng" kern="1200" dirty="0" smtClean="0">
                <a:solidFill>
                  <a:schemeClr val="tx1"/>
                </a:solidFill>
                <a:effectLst/>
                <a:latin typeface="+mn-lt"/>
                <a:ea typeface="+mn-ea"/>
                <a:cs typeface="+mn-cs"/>
                <a:hlinkClick r:id="rId3"/>
              </a:rPr>
              <a:t> (UNEP)</a:t>
            </a:r>
            <a:r>
              <a:rPr lang="en-US" sz="1200" b="0" i="0" kern="1200" dirty="0" smtClean="0">
                <a:solidFill>
                  <a:schemeClr val="tx1"/>
                </a:solidFill>
                <a:effectLst/>
                <a:latin typeface="+mn-lt"/>
                <a:ea typeface="+mn-ea"/>
                <a:cs typeface="+mn-cs"/>
              </a:rPr>
              <a:t> and the </a:t>
            </a:r>
            <a:r>
              <a:rPr lang="en-US" sz="1200" b="0" i="0" u="sng" kern="1200" dirty="0" smtClean="0">
                <a:solidFill>
                  <a:schemeClr val="tx1"/>
                </a:solidFill>
                <a:effectLst/>
                <a:latin typeface="+mn-lt"/>
                <a:ea typeface="+mn-ea"/>
                <a:cs typeface="+mn-cs"/>
                <a:hlinkClick r:id="rId4"/>
              </a:rPr>
              <a:t>World Meteorological Organization (WMO)</a:t>
            </a:r>
            <a:r>
              <a:rPr lang="en-US" sz="1200" b="0" i="0" kern="1200" dirty="0" smtClean="0">
                <a:solidFill>
                  <a:schemeClr val="tx1"/>
                </a:solidFill>
                <a:effectLst/>
                <a:latin typeface="+mn-lt"/>
                <a:ea typeface="+mn-ea"/>
                <a:cs typeface="+mn-cs"/>
              </a:rPr>
              <a:t> in 1988 to provide the world with a clear scientific view on the current state of knowledge in climate change and its potential environmental and socio-economic impacts. In the same year, the UN General Assembly </a:t>
            </a:r>
            <a:r>
              <a:rPr lang="en-US" sz="1200" b="0" i="0" u="sng" kern="1200" dirty="0" smtClean="0">
                <a:solidFill>
                  <a:schemeClr val="tx1"/>
                </a:solidFill>
                <a:effectLst/>
                <a:latin typeface="+mn-lt"/>
                <a:ea typeface="+mn-ea"/>
                <a:cs typeface="+mn-cs"/>
                <a:hlinkClick r:id="rId5"/>
              </a:rPr>
              <a:t>endorsed the action by WMO and UNEP in jointly establishing the IPCC</a:t>
            </a:r>
            <a:r>
              <a:rPr lang="en-US" sz="1200" b="0" i="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6</a:t>
            </a:fld>
            <a:endParaRPr lang="en-US"/>
          </a:p>
        </p:txBody>
      </p:sp>
    </p:spTree>
    <p:extLst>
      <p:ext uri="{BB962C8B-B14F-4D97-AF65-F5344CB8AC3E}">
        <p14:creationId xmlns:p14="http://schemas.microsoft.com/office/powerpoint/2010/main" val="1925598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1" indent="0">
              <a:buFont typeface="+mj-lt"/>
              <a:buNone/>
            </a:pPr>
            <a:r>
              <a:rPr lang="en-US" sz="2000" dirty="0" smtClean="0"/>
              <a:t>Programs: </a:t>
            </a:r>
          </a:p>
          <a:p>
            <a:pPr marL="342900" lvl="1" indent="0">
              <a:buFont typeface="+mj-lt"/>
              <a:buNone/>
            </a:pPr>
            <a:endParaRPr lang="en-US" sz="2000" dirty="0" smtClean="0"/>
          </a:p>
          <a:p>
            <a:pPr marL="728663" lvl="1" indent="-385763">
              <a:buFont typeface="+mj-lt"/>
              <a:buAutoNum type="arabicPeriod"/>
            </a:pPr>
            <a:r>
              <a:rPr lang="en-US" sz="2000" dirty="0" smtClean="0"/>
              <a:t>Public Assistance (FEMA)</a:t>
            </a:r>
          </a:p>
          <a:p>
            <a:pPr marL="728663" lvl="1" indent="-385763">
              <a:buFont typeface="+mj-lt"/>
              <a:buAutoNum type="arabicPeriod"/>
            </a:pPr>
            <a:r>
              <a:rPr lang="en-US" sz="2000" dirty="0" smtClean="0"/>
              <a:t>Section 406 Hazard Mitigation (FEMA)</a:t>
            </a:r>
          </a:p>
          <a:p>
            <a:pPr marL="728663" lvl="1" indent="-385763">
              <a:buFont typeface="+mj-lt"/>
              <a:buAutoNum type="arabicPeriod"/>
            </a:pPr>
            <a:r>
              <a:rPr lang="en-US" sz="2000" dirty="0" smtClean="0"/>
              <a:t>Hazard Mitigation Grant Program (FEMA)</a:t>
            </a:r>
          </a:p>
          <a:p>
            <a:pPr marL="728663" lvl="1" indent="-385763">
              <a:buFont typeface="+mj-lt"/>
              <a:buAutoNum type="arabicPeriod"/>
            </a:pPr>
            <a:r>
              <a:rPr lang="en-US" sz="2000" dirty="0" smtClean="0"/>
              <a:t>Community Development Block Grant – Disaster Recovery (HUD)</a:t>
            </a:r>
            <a:r>
              <a:rPr lang="en-US" sz="2400" dirty="0" smtClean="0"/>
              <a:t>	</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8</a:t>
            </a:fld>
            <a:endParaRPr lang="en-US"/>
          </a:p>
        </p:txBody>
      </p:sp>
    </p:spTree>
    <p:extLst>
      <p:ext uri="{BB962C8B-B14F-4D97-AF65-F5344CB8AC3E}">
        <p14:creationId xmlns:p14="http://schemas.microsoft.com/office/powerpoint/2010/main" val="272312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KILL THE ROCKET</a:t>
            </a:r>
            <a:endParaRPr lang="en-US" dirty="0"/>
          </a:p>
        </p:txBody>
      </p:sp>
      <p:sp>
        <p:nvSpPr>
          <p:cNvPr id="4" name="Slide Number Placeholder 3"/>
          <p:cNvSpPr>
            <a:spLocks noGrp="1"/>
          </p:cNvSpPr>
          <p:nvPr>
            <p:ph type="sldNum" sz="quarter" idx="10"/>
          </p:nvPr>
        </p:nvSpPr>
        <p:spPr/>
        <p:txBody>
          <a:bodyPr/>
          <a:lstStyle/>
          <a:p>
            <a:fld id="{E49CE496-68B4-4BAF-8481-BE3DFC946B54}"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3021529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Legal responsibility</a:t>
            </a:r>
            <a:r>
              <a:rPr lang="en-US" baseline="0" dirty="0" smtClean="0"/>
              <a:t> runs throughout the pyramid</a:t>
            </a:r>
          </a:p>
          <a:p>
            <a:pPr marL="171450" indent="-171450">
              <a:buFontTx/>
              <a:buChar char="-"/>
            </a:pPr>
            <a:r>
              <a:rPr lang="en-US" baseline="0" dirty="0" smtClean="0"/>
              <a:t>You can be an eligible applicant, but not have eligible facility</a:t>
            </a:r>
          </a:p>
          <a:p>
            <a:pPr marL="171450" indent="-171450">
              <a:buFontTx/>
              <a:buChar char="-"/>
            </a:pPr>
            <a:r>
              <a:rPr lang="en-US" baseline="0" dirty="0" smtClean="0"/>
              <a:t>You can be an eligible applicant, have an eligible facility, but not have eligible work</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baseline="0" dirty="0" smtClean="0"/>
              <a:t>You can be an eligible applicant, have an eligible facility, have eligible work, but not have eligible costs</a:t>
            </a:r>
          </a:p>
        </p:txBody>
      </p:sp>
      <p:sp>
        <p:nvSpPr>
          <p:cNvPr id="4" name="Slide Number Placeholder 3"/>
          <p:cNvSpPr>
            <a:spLocks noGrp="1"/>
          </p:cNvSpPr>
          <p:nvPr>
            <p:ph type="sldNum" sz="quarter" idx="10"/>
          </p:nvPr>
        </p:nvSpPr>
        <p:spPr/>
        <p:txBody>
          <a:bodyPr/>
          <a:lstStyle/>
          <a:p>
            <a:fld id="{5FAEEAB8-1E74-4392-B612-720FE19227A7}" type="slidenum">
              <a:rPr lang="en-US" smtClean="0">
                <a:solidFill>
                  <a:prstClr val="black"/>
                </a:solidFill>
              </a:rPr>
              <a:pPr/>
              <a:t>11</a:t>
            </a:fld>
            <a:endParaRPr lang="en-US" dirty="0">
              <a:solidFill>
                <a:prstClr val="black"/>
              </a:solidFill>
            </a:endParaRPr>
          </a:p>
        </p:txBody>
      </p:sp>
    </p:spTree>
    <p:extLst>
      <p:ext uri="{BB962C8B-B14F-4D97-AF65-F5344CB8AC3E}">
        <p14:creationId xmlns:p14="http://schemas.microsoft.com/office/powerpoint/2010/main" val="631340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Treatment of Force Account Labor for Debris Removal:</a:t>
            </a:r>
            <a:r>
              <a:rPr lang="en-US" baseline="0" dirty="0" smtClean="0"/>
              <a:t> </a:t>
            </a:r>
            <a:r>
              <a:rPr lang="en-US" dirty="0" smtClean="0"/>
              <a:t>Reimbursing your physical plant employees for both straight time and overtime for one consecutive, 30-day period</a:t>
            </a:r>
          </a:p>
          <a:p>
            <a:endParaRPr lang="en-US" dirty="0" smtClean="0"/>
          </a:p>
          <a:p>
            <a:r>
              <a:rPr lang="en-US" dirty="0" smtClean="0"/>
              <a:t>Sheltering</a:t>
            </a:r>
            <a:r>
              <a:rPr lang="en-US" baseline="0" dirty="0" smtClean="0"/>
              <a:t> and Temporary Essential Power Program: Using the more flexible Section 403 authorities to create a </a:t>
            </a:r>
            <a:endParaRPr lang="en-US" dirty="0" smtClean="0"/>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12</a:t>
            </a:fld>
            <a:endParaRPr lang="en-US"/>
          </a:p>
        </p:txBody>
      </p:sp>
    </p:spTree>
    <p:extLst>
      <p:ext uri="{BB962C8B-B14F-4D97-AF65-F5344CB8AC3E}">
        <p14:creationId xmlns:p14="http://schemas.microsoft.com/office/powerpoint/2010/main" val="3414426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Public Assistance Alternative Procedures Pilot Program</a:t>
            </a:r>
          </a:p>
          <a:p>
            <a:pPr lvl="1"/>
            <a:r>
              <a:rPr lang="en-US" dirty="0" smtClean="0"/>
              <a:t>Permanent work grants made on a capped estimate basis</a:t>
            </a:r>
          </a:p>
          <a:p>
            <a:r>
              <a:rPr lang="en-US" dirty="0" smtClean="0"/>
              <a:t>New Small and Large Project Thresholds</a:t>
            </a:r>
          </a:p>
          <a:p>
            <a:pPr lvl="1"/>
            <a:r>
              <a:rPr lang="en-US" dirty="0" smtClean="0"/>
              <a:t>Increasing the large project threshold to $120,000 </a:t>
            </a:r>
          </a:p>
          <a:p>
            <a:pPr lvl="1"/>
            <a:r>
              <a:rPr lang="en-US" dirty="0" smtClean="0"/>
              <a:t>Increasing the minimum amount that can be claimed on a project worksheet to $3,000</a:t>
            </a:r>
          </a:p>
          <a:p>
            <a:endParaRPr lang="en-US" dirty="0"/>
          </a:p>
        </p:txBody>
      </p:sp>
      <p:sp>
        <p:nvSpPr>
          <p:cNvPr id="4" name="Slide Number Placeholder 3"/>
          <p:cNvSpPr>
            <a:spLocks noGrp="1"/>
          </p:cNvSpPr>
          <p:nvPr>
            <p:ph type="sldNum" sz="quarter" idx="10"/>
          </p:nvPr>
        </p:nvSpPr>
        <p:spPr/>
        <p:txBody>
          <a:bodyPr/>
          <a:lstStyle/>
          <a:p>
            <a:fld id="{E49CE496-68B4-4BAF-8481-BE3DFC946B54}"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2593030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Up to 15% of total eligible project repair cost</a:t>
            </a:r>
          </a:p>
          <a:p>
            <a:pPr lvl="1"/>
            <a:r>
              <a:rPr lang="en-US" dirty="0" smtClean="0"/>
              <a:t>Up to 100% of total eligible repair cost for certain pre-approved measures </a:t>
            </a:r>
          </a:p>
          <a:p>
            <a:pPr lvl="1"/>
            <a:r>
              <a:rPr lang="en-US" dirty="0" smtClean="0"/>
              <a:t>Determined cost effective through a cost/benefit analysis</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15</a:t>
            </a:fld>
            <a:endParaRPr lang="en-US"/>
          </a:p>
        </p:txBody>
      </p:sp>
    </p:spTree>
    <p:extLst>
      <p:ext uri="{BB962C8B-B14F-4D97-AF65-F5344CB8AC3E}">
        <p14:creationId xmlns:p14="http://schemas.microsoft.com/office/powerpoint/2010/main" val="1890102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Funding Formula: up to 15% of first $2B of estimated aggregate amount of disaster assistance, up to 10% for amounts between $2B and $10B, and up to 7.5% between $10B and $35.3B</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16</a:t>
            </a:fld>
            <a:endParaRPr lang="en-US"/>
          </a:p>
        </p:txBody>
      </p:sp>
    </p:spTree>
    <p:extLst>
      <p:ext uri="{BB962C8B-B14F-4D97-AF65-F5344CB8AC3E}">
        <p14:creationId xmlns:p14="http://schemas.microsoft.com/office/powerpoint/2010/main" val="605506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Emphasize</a:t>
            </a:r>
            <a:r>
              <a:rPr lang="en-US" baseline="0" dirty="0" smtClean="0"/>
              <a:t> Hagerty’s role in aiding recovery from some of the largest add most disruptive disasters in the nation’s history. </a:t>
            </a:r>
          </a:p>
          <a:p>
            <a:pPr marL="171450" indent="-171450">
              <a:buFont typeface="Arial" panose="020B0604020202020204" pitchFamily="34" charset="0"/>
              <a:buChar char="•"/>
            </a:pPr>
            <a:r>
              <a:rPr lang="en-US" baseline="0" dirty="0" smtClean="0"/>
              <a:t>Consistently recognized as an innovator.</a:t>
            </a:r>
          </a:p>
          <a:p>
            <a:pPr marL="171450" indent="-171450">
              <a:buFont typeface="Arial" panose="020B0604020202020204" pitchFamily="34" charset="0"/>
              <a:buChar char="•"/>
            </a:pPr>
            <a:r>
              <a:rPr lang="en-US" baseline="0" dirty="0" smtClean="0"/>
              <a:t>Overwhelmingly positive ratings from present and past clients.</a:t>
            </a:r>
          </a:p>
          <a:p>
            <a:pPr marL="171450" indent="-171450">
              <a:buFont typeface="Arial" panose="020B0604020202020204" pitchFamily="34" charset="0"/>
              <a:buChar char="•"/>
            </a:pPr>
            <a:r>
              <a:rPr lang="en-US" baseline="0" dirty="0" smtClean="0"/>
              <a:t>Strong reputation with FEMA</a:t>
            </a:r>
          </a:p>
          <a:p>
            <a:endParaRPr lang="en-US" dirty="0"/>
          </a:p>
        </p:txBody>
      </p:sp>
      <p:sp>
        <p:nvSpPr>
          <p:cNvPr id="4" name="Date Placeholder 3"/>
          <p:cNvSpPr>
            <a:spLocks noGrp="1"/>
          </p:cNvSpPr>
          <p:nvPr>
            <p:ph type="dt" idx="10"/>
          </p:nvPr>
        </p:nvSpPr>
        <p:spPr/>
        <p:txBody>
          <a:bodyPr/>
          <a:lstStyle/>
          <a:p>
            <a:pPr>
              <a:defRPr/>
            </a:pPr>
            <a:endParaRPr lang="en-US" dirty="0">
              <a:solidFill>
                <a:prstClr val="black"/>
              </a:solidFill>
            </a:endParaRPr>
          </a:p>
        </p:txBody>
      </p:sp>
      <p:sp>
        <p:nvSpPr>
          <p:cNvPr id="5" name="Slide Number Placeholder 4"/>
          <p:cNvSpPr>
            <a:spLocks noGrp="1"/>
          </p:cNvSpPr>
          <p:nvPr>
            <p:ph type="sldNum" sz="quarter" idx="11"/>
          </p:nvPr>
        </p:nvSpPr>
        <p:spPr/>
        <p:txBody>
          <a:bodyPr/>
          <a:lstStyle/>
          <a:p>
            <a:fld id="{3B532C81-1673-4F29-A24F-80AFAF3A6D9C}" type="slidenum">
              <a:rPr lang="en-US" smtClean="0">
                <a:solidFill>
                  <a:prstClr val="black"/>
                </a:solidFill>
              </a:rPr>
              <a:pPr/>
              <a:t>21</a:t>
            </a:fld>
            <a:endParaRPr lang="en-US" dirty="0">
              <a:solidFill>
                <a:prstClr val="black"/>
              </a:solidFill>
            </a:endParaRPr>
          </a:p>
        </p:txBody>
      </p:sp>
    </p:spTree>
    <p:extLst>
      <p:ext uri="{BB962C8B-B14F-4D97-AF65-F5344CB8AC3E}">
        <p14:creationId xmlns:p14="http://schemas.microsoft.com/office/powerpoint/2010/main" val="7699460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22</a:t>
            </a:fld>
            <a:endParaRPr lang="en-US"/>
          </a:p>
        </p:txBody>
      </p:sp>
    </p:spTree>
    <p:extLst>
      <p:ext uri="{BB962C8B-B14F-4D97-AF65-F5344CB8AC3E}">
        <p14:creationId xmlns:p14="http://schemas.microsoft.com/office/powerpoint/2010/main" val="931476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5" name="Title 1"/>
          <p:cNvSpPr>
            <a:spLocks noGrp="1"/>
          </p:cNvSpPr>
          <p:nvPr>
            <p:ph type="title"/>
          </p:nvPr>
        </p:nvSpPr>
        <p:spPr>
          <a:xfrm>
            <a:off x="114301" y="304800"/>
            <a:ext cx="8853437" cy="470488"/>
          </a:xfrm>
          <a:prstGeom prst="rect">
            <a:avLst/>
          </a:prstGeom>
        </p:spPr>
        <p:txBody>
          <a:bodyPr/>
          <a:lstStyle>
            <a:lvl1pPr algn="l">
              <a:defRPr sz="2400" b="1" i="0" cap="all">
                <a:solidFill>
                  <a:srgbClr val="262626"/>
                </a:solidFill>
                <a:latin typeface="Arial Narrow"/>
                <a:cs typeface="Arial Narrow"/>
              </a:defRPr>
            </a:lvl1pPr>
          </a:lstStyle>
          <a:p>
            <a:r>
              <a:rPr lang="en-US" dirty="0" smtClean="0"/>
              <a:t>Click to edit Master title style</a:t>
            </a:r>
            <a:endParaRPr lang="en-US" dirty="0"/>
          </a:p>
        </p:txBody>
      </p:sp>
      <p:sp>
        <p:nvSpPr>
          <p:cNvPr id="26" name="Content Placeholder 2"/>
          <p:cNvSpPr>
            <a:spLocks noGrp="1"/>
          </p:cNvSpPr>
          <p:nvPr>
            <p:ph idx="1"/>
          </p:nvPr>
        </p:nvSpPr>
        <p:spPr>
          <a:xfrm>
            <a:off x="126731" y="772945"/>
            <a:ext cx="8828637" cy="4862513"/>
          </a:xfrm>
          <a:prstGeom prst="rect">
            <a:avLst/>
          </a:prstGeom>
        </p:spPr>
        <p:txBody>
          <a:bodyPr/>
          <a:lstStyle>
            <a:lvl1pPr marL="296459" indent="-296459">
              <a:lnSpc>
                <a:spcPct val="100000"/>
              </a:lnSpc>
              <a:buClr>
                <a:srgbClr val="E31836"/>
              </a:buClr>
              <a:buSzPct val="50000"/>
              <a:buFont typeface="Wingdings" charset="2"/>
              <a:buChar char="u"/>
              <a:defRPr sz="2100">
                <a:latin typeface="Arial Narrow"/>
                <a:cs typeface="Arial Narrow"/>
              </a:defRPr>
            </a:lvl1pPr>
            <a:lvl2pPr marL="606014" indent="-259550">
              <a:lnSpc>
                <a:spcPct val="100000"/>
              </a:lnSpc>
              <a:buClrTx/>
              <a:defRPr>
                <a:solidFill>
                  <a:schemeClr val="tx1">
                    <a:lumMod val="75000"/>
                    <a:lumOff val="25000"/>
                  </a:schemeClr>
                </a:solidFill>
                <a:latin typeface="Arial Narrow"/>
                <a:cs typeface="Arial Narrow"/>
              </a:defRPr>
            </a:lvl2pPr>
            <a:lvl3pPr marL="940571" indent="-254788">
              <a:lnSpc>
                <a:spcPct val="100000"/>
              </a:lnSpc>
              <a:buClrTx/>
              <a:buFont typeface="Courier New"/>
              <a:buChar char="o"/>
              <a:defRPr>
                <a:solidFill>
                  <a:schemeClr val="tx1">
                    <a:lumMod val="75000"/>
                    <a:lumOff val="25000"/>
                  </a:schemeClr>
                </a:solidFill>
                <a:latin typeface="Arial Narrow"/>
                <a:cs typeface="Arial Narrow"/>
              </a:defRPr>
            </a:lvl3pPr>
            <a:lvl4pPr marL="1287034" indent="-258359">
              <a:lnSpc>
                <a:spcPct val="100000"/>
              </a:lnSpc>
              <a:buClrTx/>
              <a:buFont typeface="Wingdings" charset="2"/>
              <a:buChar char="§"/>
              <a:defRPr>
                <a:solidFill>
                  <a:schemeClr val="tx1">
                    <a:lumMod val="75000"/>
                    <a:lumOff val="25000"/>
                  </a:schemeClr>
                </a:solidFill>
                <a:latin typeface="Arial Narrow"/>
                <a:cs typeface="Arial Narrow"/>
              </a:defRPr>
            </a:lvl4pPr>
            <a:lvl5pPr>
              <a:buClrTx/>
              <a:defRPr>
                <a:solidFill>
                  <a:schemeClr val="tx1">
                    <a:lumMod val="75000"/>
                    <a:lumOff val="25000"/>
                  </a:schemeClr>
                </a:solidFill>
                <a:latin typeface="Arial Narrow"/>
                <a:cs typeface="Arial Narrow"/>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7" name="Rectangle 26"/>
          <p:cNvSpPr/>
          <p:nvPr userDrawn="1"/>
        </p:nvSpPr>
        <p:spPr bwMode="auto">
          <a:xfrm>
            <a:off x="0" y="6686570"/>
            <a:ext cx="9144000" cy="177327"/>
          </a:xfrm>
          <a:prstGeom prst="rect">
            <a:avLst/>
          </a:prstGeom>
          <a:solidFill>
            <a:srgbClr val="E31836"/>
          </a:solidFill>
          <a:ln>
            <a:noFill/>
          </a:ln>
          <a:effectLst/>
          <a:extLst/>
        </p:spPr>
        <p:txBody>
          <a:bodyPr vert="horz" wrap="square" lIns="68580" tIns="34290" rIns="68580" bIns="34290" numCol="1" rtlCol="0" anchor="t" anchorCtr="0" compatLnSpc="1">
            <a:prstTxWarp prst="textNoShape">
              <a:avLst/>
            </a:prstTxWarp>
          </a:bodyPr>
          <a:lstStyle/>
          <a:p>
            <a:pPr defTabSz="685783" fontAlgn="base">
              <a:spcBef>
                <a:spcPct val="0"/>
              </a:spcBef>
              <a:spcAft>
                <a:spcPct val="0"/>
              </a:spcAft>
            </a:pPr>
            <a:endParaRPr lang="en-US">
              <a:solidFill>
                <a:prstClr val="black"/>
              </a:solidFill>
              <a:latin typeface="Arial" charset="0"/>
            </a:endParaRPr>
          </a:p>
        </p:txBody>
      </p:sp>
      <p:pic>
        <p:nvPicPr>
          <p:cNvPr id="28" name="Picture 27" descr="Hagerty_186CRed.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669" y="6336323"/>
            <a:ext cx="1147368" cy="240477"/>
          </a:xfrm>
          <a:prstGeom prst="rect">
            <a:avLst/>
          </a:prstGeom>
        </p:spPr>
      </p:pic>
      <p:cxnSp>
        <p:nvCxnSpPr>
          <p:cNvPr id="29" name="Straight Connector 28"/>
          <p:cNvCxnSpPr/>
          <p:nvPr userDrawn="1"/>
        </p:nvCxnSpPr>
        <p:spPr bwMode="auto">
          <a:xfrm>
            <a:off x="171451" y="699072"/>
            <a:ext cx="8783918" cy="0"/>
          </a:xfrm>
          <a:prstGeom prst="line">
            <a:avLst/>
          </a:prstGeom>
          <a:noFill/>
          <a:ln w="6350" cap="flat" cmpd="sng" algn="ctr">
            <a:solidFill>
              <a:srgbClr val="E31836"/>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 name="Slide Number Placeholder 2"/>
          <p:cNvSpPr txBox="1">
            <a:spLocks/>
          </p:cNvSpPr>
          <p:nvPr userDrawn="1"/>
        </p:nvSpPr>
        <p:spPr>
          <a:xfrm>
            <a:off x="7450605" y="6315320"/>
            <a:ext cx="16002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FD47A2-EF8B-0240-AD90-9B51A2DFE8C1}" type="slidenum">
              <a:rPr lang="en-US" sz="900" smtClean="0">
                <a:solidFill>
                  <a:srgbClr val="E31836"/>
                </a:solidFill>
                <a:latin typeface="Arial Narrow" charset="0"/>
                <a:ea typeface="Arial Narrow" charset="0"/>
                <a:cs typeface="Arial Narrow" charset="0"/>
              </a:rPr>
              <a:pPr/>
              <a:t>‹#›</a:t>
            </a:fld>
            <a:endParaRPr lang="en-US" sz="900" dirty="0">
              <a:solidFill>
                <a:srgbClr val="E31836"/>
              </a:solidFill>
              <a:latin typeface="Arial Narrow" charset="0"/>
              <a:ea typeface="Arial Narrow" charset="0"/>
              <a:cs typeface="Arial Narrow" charset="0"/>
            </a:endParaRPr>
          </a:p>
        </p:txBody>
      </p:sp>
    </p:spTree>
    <p:extLst>
      <p:ext uri="{BB962C8B-B14F-4D97-AF65-F5344CB8AC3E}">
        <p14:creationId xmlns:p14="http://schemas.microsoft.com/office/powerpoint/2010/main" val="3301141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Outline">
    <p:bg>
      <p:bgPr>
        <a:pattFill prst="openDmnd">
          <a:fgClr>
            <a:schemeClr val="bg1"/>
          </a:fgClr>
          <a:bgClr>
            <a:schemeClr val="bg1">
              <a:lumMod val="95000"/>
            </a:schemeClr>
          </a:bgClr>
        </a:pattFill>
        <a:effectLst/>
      </p:bgPr>
    </p:bg>
    <p:spTree>
      <p:nvGrpSpPr>
        <p:cNvPr id="1" name=""/>
        <p:cNvGrpSpPr/>
        <p:nvPr/>
      </p:nvGrpSpPr>
      <p:grpSpPr>
        <a:xfrm>
          <a:off x="0" y="0"/>
          <a:ext cx="0" cy="0"/>
          <a:chOff x="0" y="0"/>
          <a:chExt cx="0" cy="0"/>
        </a:xfrm>
      </p:grpSpPr>
      <p:sp>
        <p:nvSpPr>
          <p:cNvPr id="17" name="Rectangle 16"/>
          <p:cNvSpPr/>
          <p:nvPr userDrawn="1"/>
        </p:nvSpPr>
        <p:spPr bwMode="auto">
          <a:xfrm rot="5400000">
            <a:off x="-3352800" y="3352800"/>
            <a:ext cx="6858000" cy="152400"/>
          </a:xfrm>
          <a:prstGeom prst="rect">
            <a:avLst/>
          </a:prstGeom>
          <a:solidFill>
            <a:srgbClr val="E31836"/>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rgbClr val="E31836"/>
              </a:solidFill>
              <a:effectLst/>
              <a:latin typeface="Arial" charset="0"/>
            </a:endParaRPr>
          </a:p>
        </p:txBody>
      </p:sp>
      <p:sp>
        <p:nvSpPr>
          <p:cNvPr id="18" name="Title 17"/>
          <p:cNvSpPr>
            <a:spLocks noGrp="1"/>
          </p:cNvSpPr>
          <p:nvPr>
            <p:ph type="title" hasCustomPrompt="1"/>
          </p:nvPr>
        </p:nvSpPr>
        <p:spPr>
          <a:xfrm>
            <a:off x="457200" y="2463058"/>
            <a:ext cx="8229600" cy="1143000"/>
          </a:xfrm>
          <a:prstGeom prst="rect">
            <a:avLst/>
          </a:prstGeom>
        </p:spPr>
        <p:txBody>
          <a:bodyPr vert="horz" anchor="ctr"/>
          <a:lstStyle>
            <a:lvl1pPr>
              <a:defRPr sz="6000" b="0" i="0">
                <a:solidFill>
                  <a:srgbClr val="E31836"/>
                </a:solidFill>
                <a:latin typeface="Arial Narrow"/>
                <a:cs typeface="Arial Narrow"/>
              </a:defRPr>
            </a:lvl1pPr>
          </a:lstStyle>
          <a:p>
            <a:r>
              <a:rPr lang="en-US" dirty="0" smtClean="0"/>
              <a:t>TITLE</a:t>
            </a:r>
            <a:endParaRPr lang="en-US" dirty="0"/>
          </a:p>
        </p:txBody>
      </p:sp>
      <p:sp>
        <p:nvSpPr>
          <p:cNvPr id="5" name="Slide Number Placeholder 2"/>
          <p:cNvSpPr txBox="1">
            <a:spLocks/>
          </p:cNvSpPr>
          <p:nvPr userDrawn="1"/>
        </p:nvSpPr>
        <p:spPr>
          <a:xfrm>
            <a:off x="7450605" y="6444274"/>
            <a:ext cx="16002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FD47A2-EF8B-0240-AD90-9B51A2DFE8C1}" type="slidenum">
              <a:rPr lang="en-US" sz="900" smtClean="0">
                <a:solidFill>
                  <a:srgbClr val="E31836"/>
                </a:solidFill>
                <a:latin typeface="Arial Narrow" charset="0"/>
                <a:ea typeface="Arial Narrow" charset="0"/>
                <a:cs typeface="Arial Narrow" charset="0"/>
              </a:rPr>
              <a:pPr/>
              <a:t>‹#›</a:t>
            </a:fld>
            <a:endParaRPr lang="en-US" sz="900" dirty="0">
              <a:solidFill>
                <a:srgbClr val="E31836"/>
              </a:solidFill>
              <a:latin typeface="Arial Narrow" charset="0"/>
              <a:ea typeface="Arial Narrow" charset="0"/>
              <a:cs typeface="Arial Narrow" charset="0"/>
            </a:endParaRPr>
          </a:p>
        </p:txBody>
      </p:sp>
    </p:spTree>
    <p:extLst>
      <p:ext uri="{BB962C8B-B14F-4D97-AF65-F5344CB8AC3E}">
        <p14:creationId xmlns:p14="http://schemas.microsoft.com/office/powerpoint/2010/main" val="4143744891"/>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lank">
    <p:bg>
      <p:bgPr>
        <a:pattFill prst="openDmnd">
          <a:fgClr>
            <a:schemeClr val="bg1"/>
          </a:fgClr>
          <a:bgClr>
            <a:schemeClr val="bg1">
              <a:lumMod val="95000"/>
            </a:schemeClr>
          </a:bgClr>
        </a:pattFill>
        <a:effectLst/>
      </p:bgPr>
    </p:bg>
    <p:spTree>
      <p:nvGrpSpPr>
        <p:cNvPr id="1" name=""/>
        <p:cNvGrpSpPr/>
        <p:nvPr/>
      </p:nvGrpSpPr>
      <p:grpSpPr>
        <a:xfrm>
          <a:off x="0" y="0"/>
          <a:ext cx="0" cy="0"/>
          <a:chOff x="0" y="0"/>
          <a:chExt cx="0" cy="0"/>
        </a:xfrm>
      </p:grpSpPr>
      <p:sp>
        <p:nvSpPr>
          <p:cNvPr id="3" name="Slide Number Placeholder 2"/>
          <p:cNvSpPr txBox="1">
            <a:spLocks/>
          </p:cNvSpPr>
          <p:nvPr userDrawn="1"/>
        </p:nvSpPr>
        <p:spPr>
          <a:xfrm>
            <a:off x="7450605" y="6444274"/>
            <a:ext cx="16002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FD47A2-EF8B-0240-AD90-9B51A2DFE8C1}" type="slidenum">
              <a:rPr lang="en-US" sz="900" smtClean="0">
                <a:solidFill>
                  <a:srgbClr val="E31836"/>
                </a:solidFill>
                <a:latin typeface="Arial Narrow" charset="0"/>
                <a:ea typeface="Arial Narrow" charset="0"/>
                <a:cs typeface="Arial Narrow" charset="0"/>
              </a:rPr>
              <a:pPr/>
              <a:t>‹#›</a:t>
            </a:fld>
            <a:endParaRPr lang="en-US" sz="900" dirty="0">
              <a:solidFill>
                <a:srgbClr val="E31836"/>
              </a:solidFill>
              <a:latin typeface="Arial Narrow" charset="0"/>
              <a:ea typeface="Arial Narrow" charset="0"/>
              <a:cs typeface="Arial Narrow" charset="0"/>
            </a:endParaRPr>
          </a:p>
        </p:txBody>
      </p:sp>
    </p:spTree>
    <p:extLst>
      <p:ext uri="{BB962C8B-B14F-4D97-AF65-F5344CB8AC3E}">
        <p14:creationId xmlns:p14="http://schemas.microsoft.com/office/powerpoint/2010/main" val="20406514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openDmnd">
          <a:fgClr>
            <a:schemeClr val="bg1">
              <a:lumMod val="9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1279243"/>
      </p:ext>
    </p:extLst>
  </p:cSld>
  <p:clrMap bg1="lt1" tx1="dk1" bg2="lt2" tx2="dk2" accent1="accent1" accent2="accent2" accent3="accent3" accent4="accent4" accent5="accent5" accent6="accent6" hlink="hlink" folHlink="folHlink"/>
  <p:sldLayoutIdLst>
    <p:sldLayoutId id="2147483687" r:id="rId1"/>
    <p:sldLayoutId id="2147483700" r:id="rId2"/>
    <p:sldLayoutId id="2147483702" r:id="rId3"/>
  </p:sldLayoutIdLst>
  <p:hf sldNum="0" hdr="0" ftr="0" dt="0"/>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mailto:mark.misczak@hagertyconsulting.com" TargetMode="External"/><Relationship Id="rId7" Type="http://schemas.openxmlformats.org/officeDocument/2006/relationships/hyperlink" Target="mailto:deborah.seifert@hagertyconsulting.com" TargetMode="Externa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hyperlink" Target="mailto:kathy.fedler@longmontcolorado.gov" TargetMode="External"/><Relationship Id="rId5" Type="http://schemas.openxmlformats.org/officeDocument/2006/relationships/hyperlink" Target="mailto:courtney.ring@hagertyconsulting.com" TargetMode="External"/><Relationship Id="rId10" Type="http://schemas.openxmlformats.org/officeDocument/2006/relationships/image" Target="../media/image7.png"/><Relationship Id="rId4" Type="http://schemas.openxmlformats.org/officeDocument/2006/relationships/image" Target="../media/image4.png"/><Relationship Id="rId9" Type="http://schemas.openxmlformats.org/officeDocument/2006/relationships/hyperlink" Target="mailto:Lee.baker@fema.dhs.gov"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8" Type="http://schemas.microsoft.com/office/2007/relationships/diagramDrawing" Target="../diagrams/drawing2.xml"/><Relationship Id="rId13"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diagramColors" Target="../diagrams/colors2.xml"/><Relationship Id="rId12"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QuickStyle" Target="../diagrams/quickStyle2.xml"/><Relationship Id="rId11" Type="http://schemas.openxmlformats.org/officeDocument/2006/relationships/image" Target="../media/image19.png"/><Relationship Id="rId5" Type="http://schemas.openxmlformats.org/officeDocument/2006/relationships/diagramLayout" Target="../diagrams/layout2.xml"/><Relationship Id="rId10" Type="http://schemas.openxmlformats.org/officeDocument/2006/relationships/image" Target="../media/image18.png"/><Relationship Id="rId4" Type="http://schemas.openxmlformats.org/officeDocument/2006/relationships/diagramData" Target="../diagrams/data2.xml"/><Relationship Id="rId9" Type="http://schemas.openxmlformats.org/officeDocument/2006/relationships/image" Target="../media/image17.png"/><Relationship Id="rId14"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13"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diagramColors" Target="../diagrams/colors3.xml"/><Relationship Id="rId12"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QuickStyle" Target="../diagrams/quickStyle3.xml"/><Relationship Id="rId11" Type="http://schemas.openxmlformats.org/officeDocument/2006/relationships/image" Target="../media/image19.png"/><Relationship Id="rId5" Type="http://schemas.openxmlformats.org/officeDocument/2006/relationships/diagramLayout" Target="../diagrams/layout3.xml"/><Relationship Id="rId10" Type="http://schemas.openxmlformats.org/officeDocument/2006/relationships/image" Target="../media/image18.png"/><Relationship Id="rId4" Type="http://schemas.openxmlformats.org/officeDocument/2006/relationships/diagramData" Target="../diagrams/data3.xml"/><Relationship Id="rId9" Type="http://schemas.openxmlformats.org/officeDocument/2006/relationships/image" Target="../media/image17.png"/><Relationship Id="rId14"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8" Type="http://schemas.openxmlformats.org/officeDocument/2006/relationships/hyperlink" Target="mailto:deborah.seifert@hagertyconsulting.com" TargetMode="External"/><Relationship Id="rId3" Type="http://schemas.openxmlformats.org/officeDocument/2006/relationships/image" Target="../media/image3.png"/><Relationship Id="rId7" Type="http://schemas.openxmlformats.org/officeDocument/2006/relationships/image" Target="../media/image5.png"/><Relationship Id="rId12" Type="http://schemas.openxmlformats.org/officeDocument/2006/relationships/hyperlink" Target="mailto:kathy.fedler@longmontcolorado.gov"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hyperlink" Target="mailto:courtney.ring@hagertyconsulting.com" TargetMode="External"/><Relationship Id="rId11" Type="http://schemas.openxmlformats.org/officeDocument/2006/relationships/image" Target="../media/image7.png"/><Relationship Id="rId5" Type="http://schemas.openxmlformats.org/officeDocument/2006/relationships/image" Target="../media/image4.png"/><Relationship Id="rId10" Type="http://schemas.openxmlformats.org/officeDocument/2006/relationships/hyperlink" Target="mailto:mark.price@fema.dhs.gov" TargetMode="External"/><Relationship Id="rId4" Type="http://schemas.openxmlformats.org/officeDocument/2006/relationships/hyperlink" Target="mailto:mark.misczak@hagertyconsulting.com" TargetMode="External"/><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bwMode="auto">
          <a:xfrm>
            <a:off x="0" y="0"/>
            <a:ext cx="9144000" cy="4922196"/>
          </a:xfrm>
          <a:prstGeom prst="rect">
            <a:avLst/>
          </a:prstGeom>
          <a:solidFill>
            <a:srgbClr val="E31836"/>
          </a:solidFill>
          <a:ln>
            <a:noFill/>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en-US" sz="2000">
              <a:solidFill>
                <a:srgbClr val="E31836"/>
              </a:solidFill>
              <a:latin typeface="Arial" charset="0"/>
            </a:endParaRPr>
          </a:p>
        </p:txBody>
      </p:sp>
      <p:sp>
        <p:nvSpPr>
          <p:cNvPr id="5" name="Rectangle 5"/>
          <p:cNvSpPr txBox="1">
            <a:spLocks noChangeArrowheads="1"/>
          </p:cNvSpPr>
          <p:nvPr/>
        </p:nvSpPr>
        <p:spPr>
          <a:xfrm>
            <a:off x="6629042" y="5382196"/>
            <a:ext cx="2343150" cy="971550"/>
          </a:xfrm>
          <a:prstGeom prst="rect">
            <a:avLst/>
          </a:prstGeom>
        </p:spPr>
        <p:txBody>
          <a:bodyPr anchor="ctr"/>
          <a:lstStyle>
            <a:lvl1pPr marL="342900" indent="-342900" algn="l" rtl="0" eaLnBrk="0" fontAlgn="base" hangingPunct="0">
              <a:spcBef>
                <a:spcPct val="20000"/>
              </a:spcBef>
              <a:spcAft>
                <a:spcPct val="0"/>
              </a:spcAft>
              <a:buSzPct val="85000"/>
              <a:buFont typeface="Wingdings 2" pitchFamily="18" charset="2"/>
              <a:buChar char="®"/>
              <a:defRPr sz="2200">
                <a:solidFill>
                  <a:schemeClr val="tx1"/>
                </a:solidFill>
                <a:latin typeface="+mn-lt"/>
                <a:ea typeface="+mn-ea"/>
                <a:cs typeface="+mn-cs"/>
              </a:defRPr>
            </a:lvl1pPr>
            <a:lvl2pPr marL="742950" indent="-285750" algn="l" rtl="0" eaLnBrk="0" fontAlgn="base" hangingPunct="0">
              <a:spcBef>
                <a:spcPct val="20000"/>
              </a:spcBef>
              <a:spcAft>
                <a:spcPct val="0"/>
              </a:spcAft>
              <a:buSzPct val="115000"/>
              <a:buFont typeface="Wingdings" pitchFamily="2" charset="2"/>
              <a:buChar char=""/>
              <a:defRPr>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a:solidFill>
                  <a:schemeClr val="tx1"/>
                </a:solidFill>
                <a:latin typeface="+mn-lt"/>
              </a:defRPr>
            </a:lvl3pPr>
            <a:lvl4pPr marL="1600200" indent="-228600" algn="l" rtl="0" eaLnBrk="0" fontAlgn="base" hangingPunct="0">
              <a:spcBef>
                <a:spcPct val="20000"/>
              </a:spcBef>
              <a:spcAft>
                <a:spcPct val="0"/>
              </a:spcAft>
              <a:buChar char="–"/>
              <a:defRPr sz="1600">
                <a:solidFill>
                  <a:schemeClr val="tx1"/>
                </a:solidFill>
                <a:latin typeface="+mn-lt"/>
              </a:defRPr>
            </a:lvl4pPr>
            <a:lvl5pPr marL="2057400" indent="-228600" algn="l" rtl="0" eaLnBrk="0" fontAlgn="base" hangingPunct="0">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a:lstStyle>
          <a:p>
            <a:pPr marL="0" indent="0" algn="r" eaLnBrk="1" hangingPunct="1">
              <a:spcBef>
                <a:spcPts val="0"/>
              </a:spcBef>
              <a:buNone/>
            </a:pPr>
            <a:r>
              <a:rPr lang="en-US" sz="1500" b="1" dirty="0">
                <a:solidFill>
                  <a:srgbClr val="000000"/>
                </a:solidFill>
                <a:latin typeface="Arial Narrow"/>
                <a:cs typeface="Arial Narrow"/>
              </a:rPr>
              <a:t>Hagerty Consulting</a:t>
            </a:r>
          </a:p>
          <a:p>
            <a:pPr marL="0" indent="0" algn="r" eaLnBrk="1" hangingPunct="1">
              <a:spcBef>
                <a:spcPts val="0"/>
              </a:spcBef>
              <a:buNone/>
            </a:pPr>
            <a:r>
              <a:rPr lang="en-US" sz="1500" dirty="0">
                <a:solidFill>
                  <a:srgbClr val="000000"/>
                </a:solidFill>
                <a:latin typeface="Arial Narrow"/>
                <a:cs typeface="Arial Narrow"/>
              </a:rPr>
              <a:t>847-492-8454</a:t>
            </a:r>
          </a:p>
          <a:p>
            <a:pPr marL="0" indent="0" algn="r" eaLnBrk="1" hangingPunct="1">
              <a:spcBef>
                <a:spcPts val="0"/>
              </a:spcBef>
              <a:buNone/>
            </a:pPr>
            <a:r>
              <a:rPr lang="en-US" sz="1500" dirty="0" err="1" smtClean="0">
                <a:solidFill>
                  <a:srgbClr val="E31836"/>
                </a:solidFill>
                <a:latin typeface="Arial Narrow"/>
                <a:cs typeface="Arial Narrow"/>
              </a:rPr>
              <a:t>www.hagertyconsulting.com</a:t>
            </a:r>
            <a:endParaRPr lang="en-US" sz="1500" dirty="0">
              <a:solidFill>
                <a:srgbClr val="E31836"/>
              </a:solidFill>
              <a:latin typeface="Arial Narrow"/>
              <a:cs typeface="Arial Narrow"/>
            </a:endParaRPr>
          </a:p>
        </p:txBody>
      </p:sp>
      <p:pic>
        <p:nvPicPr>
          <p:cNvPr id="6" name="Picture 5" descr="Hagerty_186CRed.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905" y="5498688"/>
            <a:ext cx="3153824" cy="617416"/>
          </a:xfrm>
          <a:prstGeom prst="rect">
            <a:avLst/>
          </a:prstGeom>
        </p:spPr>
      </p:pic>
      <p:pic>
        <p:nvPicPr>
          <p:cNvPr id="9" name="Picture 8"/>
          <p:cNvPicPr>
            <a:picLocks noChangeAspect="1"/>
          </p:cNvPicPr>
          <p:nvPr/>
        </p:nvPicPr>
        <p:blipFill rotWithShape="1">
          <a:blip r:embed="rId4">
            <a:duotone>
              <a:prstClr val="black"/>
              <a:srgbClr val="FF0000">
                <a:tint val="45000"/>
                <a:satMod val="400000"/>
              </a:srgbClr>
            </a:duotone>
            <a:alphaModFix amt="20000"/>
            <a:extLst>
              <a:ext uri="{28A0092B-C50C-407E-A947-70E740481C1C}">
                <a14:useLocalDpi xmlns:a14="http://schemas.microsoft.com/office/drawing/2010/main" val="0"/>
              </a:ext>
            </a:extLst>
          </a:blip>
          <a:srcRect t="8709"/>
          <a:stretch/>
        </p:blipFill>
        <p:spPr>
          <a:xfrm>
            <a:off x="345332" y="6484"/>
            <a:ext cx="5361562" cy="4894635"/>
          </a:xfrm>
          <a:prstGeom prst="rect">
            <a:avLst/>
          </a:prstGeom>
        </p:spPr>
      </p:pic>
      <p:sp>
        <p:nvSpPr>
          <p:cNvPr id="7" name="Rectangle 4"/>
          <p:cNvSpPr txBox="1">
            <a:spLocks noChangeArrowheads="1"/>
          </p:cNvSpPr>
          <p:nvPr/>
        </p:nvSpPr>
        <p:spPr>
          <a:xfrm>
            <a:off x="387080" y="1055348"/>
            <a:ext cx="8566052" cy="2551587"/>
          </a:xfrm>
          <a:prstGeom prst="rect">
            <a:avLst/>
          </a:prstGeom>
        </p:spPr>
        <p:txBody>
          <a:bodyPr anchor="ctr"/>
          <a:lstStyle>
            <a:lvl1pPr algn="l" rtl="0" eaLnBrk="0" fontAlgn="base" hangingPunct="0">
              <a:spcBef>
                <a:spcPct val="0"/>
              </a:spcBef>
              <a:spcAft>
                <a:spcPct val="0"/>
              </a:spcAft>
              <a:defRPr sz="24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charset="0"/>
              </a:defRPr>
            </a:lvl2pPr>
            <a:lvl3pPr algn="l" rtl="0" eaLnBrk="0" fontAlgn="base" hangingPunct="0">
              <a:spcBef>
                <a:spcPct val="0"/>
              </a:spcBef>
              <a:spcAft>
                <a:spcPct val="0"/>
              </a:spcAft>
              <a:defRPr sz="2400">
                <a:solidFill>
                  <a:schemeClr val="bg1"/>
                </a:solidFill>
                <a:latin typeface="Arial" charset="0"/>
              </a:defRPr>
            </a:lvl3pPr>
            <a:lvl4pPr algn="l" rtl="0" eaLnBrk="0" fontAlgn="base" hangingPunct="0">
              <a:spcBef>
                <a:spcPct val="0"/>
              </a:spcBef>
              <a:spcAft>
                <a:spcPct val="0"/>
              </a:spcAft>
              <a:defRPr sz="2400">
                <a:solidFill>
                  <a:schemeClr val="bg1"/>
                </a:solidFill>
                <a:latin typeface="Arial" charset="0"/>
              </a:defRPr>
            </a:lvl4pPr>
            <a:lvl5pPr algn="l" rtl="0" eaLnBrk="0" fontAlgn="base" hangingPunct="0">
              <a:spcBef>
                <a:spcPct val="0"/>
              </a:spcBef>
              <a:spcAft>
                <a:spcPct val="0"/>
              </a:spcAft>
              <a:defRPr sz="2400">
                <a:solidFill>
                  <a:schemeClr val="bg1"/>
                </a:solidFill>
                <a:latin typeface="Arial" charset="0"/>
              </a:defRPr>
            </a:lvl5pPr>
            <a:lvl6pPr marL="457200" algn="l" rtl="0" fontAlgn="base">
              <a:spcBef>
                <a:spcPct val="0"/>
              </a:spcBef>
              <a:spcAft>
                <a:spcPct val="0"/>
              </a:spcAft>
              <a:defRPr sz="2400">
                <a:solidFill>
                  <a:schemeClr val="bg1"/>
                </a:solidFill>
                <a:latin typeface="Arial" charset="0"/>
              </a:defRPr>
            </a:lvl6pPr>
            <a:lvl7pPr marL="914400" algn="l" rtl="0" fontAlgn="base">
              <a:spcBef>
                <a:spcPct val="0"/>
              </a:spcBef>
              <a:spcAft>
                <a:spcPct val="0"/>
              </a:spcAft>
              <a:defRPr sz="2400">
                <a:solidFill>
                  <a:schemeClr val="bg1"/>
                </a:solidFill>
                <a:latin typeface="Arial" charset="0"/>
              </a:defRPr>
            </a:lvl7pPr>
            <a:lvl8pPr marL="1371600" algn="l" rtl="0" fontAlgn="base">
              <a:spcBef>
                <a:spcPct val="0"/>
              </a:spcBef>
              <a:spcAft>
                <a:spcPct val="0"/>
              </a:spcAft>
              <a:defRPr sz="2400">
                <a:solidFill>
                  <a:schemeClr val="bg1"/>
                </a:solidFill>
                <a:latin typeface="Arial" charset="0"/>
              </a:defRPr>
            </a:lvl8pPr>
            <a:lvl9pPr marL="1828800" algn="l" rtl="0" fontAlgn="base">
              <a:spcBef>
                <a:spcPct val="0"/>
              </a:spcBef>
              <a:spcAft>
                <a:spcPct val="0"/>
              </a:spcAft>
              <a:defRPr sz="2400">
                <a:solidFill>
                  <a:schemeClr val="bg1"/>
                </a:solidFill>
                <a:latin typeface="Arial" charset="0"/>
              </a:defRPr>
            </a:lvl9pPr>
          </a:lstStyle>
          <a:p>
            <a:pPr algn="r" eaLnBrk="1" hangingPunct="1"/>
            <a:r>
              <a:rPr lang="en-US" sz="6000" b="1" dirty="0" smtClean="0">
                <a:latin typeface="Arial Narrow"/>
                <a:cs typeface="Arial Narrow"/>
              </a:rPr>
              <a:t>Coordinated</a:t>
            </a:r>
          </a:p>
          <a:p>
            <a:pPr algn="r" eaLnBrk="1" hangingPunct="1"/>
            <a:r>
              <a:rPr lang="en-US" sz="6000" b="1" dirty="0" smtClean="0">
                <a:latin typeface="Arial Narrow"/>
                <a:cs typeface="Arial Narrow"/>
              </a:rPr>
              <a:t>Response to Disaster</a:t>
            </a:r>
            <a:endParaRPr lang="en-US" sz="6000" b="1" dirty="0">
              <a:latin typeface="Arial Narrow"/>
              <a:cs typeface="Arial Narrow"/>
            </a:endParaRPr>
          </a:p>
          <a:p>
            <a:pPr algn="r" eaLnBrk="1" hangingPunct="1">
              <a:spcBef>
                <a:spcPts val="1800"/>
              </a:spcBef>
            </a:pPr>
            <a:r>
              <a:rPr lang="en-US" sz="2800" dirty="0" smtClean="0">
                <a:latin typeface="Arial Narrow"/>
                <a:cs typeface="Arial Narrow"/>
              </a:rPr>
              <a:t>A Panel Discussion for the National Community </a:t>
            </a:r>
          </a:p>
          <a:p>
            <a:pPr algn="r" eaLnBrk="1" hangingPunct="1">
              <a:spcBef>
                <a:spcPts val="0"/>
              </a:spcBef>
            </a:pPr>
            <a:r>
              <a:rPr lang="en-US" sz="2800" dirty="0" smtClean="0">
                <a:latin typeface="Arial Narrow"/>
                <a:cs typeface="Arial Narrow"/>
              </a:rPr>
              <a:t>Development Association 46</a:t>
            </a:r>
            <a:r>
              <a:rPr lang="en-US" sz="2800" baseline="30000" dirty="0" smtClean="0">
                <a:latin typeface="Arial Narrow"/>
                <a:cs typeface="Arial Narrow"/>
              </a:rPr>
              <a:t>th</a:t>
            </a:r>
            <a:r>
              <a:rPr lang="en-US" sz="2800" dirty="0" smtClean="0">
                <a:latin typeface="Arial Narrow"/>
                <a:cs typeface="Arial Narrow"/>
              </a:rPr>
              <a:t> Annual Conference</a:t>
            </a:r>
            <a:endParaRPr lang="en-US" sz="2800" dirty="0">
              <a:latin typeface="Arial Narrow"/>
              <a:cs typeface="Arial Narrow"/>
            </a:endParaRPr>
          </a:p>
        </p:txBody>
      </p:sp>
    </p:spTree>
    <p:extLst>
      <p:ext uri="{BB962C8B-B14F-4D97-AF65-F5344CB8AC3E}">
        <p14:creationId xmlns:p14="http://schemas.microsoft.com/office/powerpoint/2010/main" val="6008108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6096000"/>
          </a:xfrm>
        </p:spPr>
        <p:txBody>
          <a:bodyPr>
            <a:noAutofit/>
          </a:bodyPr>
          <a:lstStyle/>
          <a:p>
            <a:pPr>
              <a:lnSpc>
                <a:spcPct val="200000"/>
              </a:lnSpc>
              <a:spcBef>
                <a:spcPts val="1200"/>
              </a:spcBef>
              <a:spcAft>
                <a:spcPts val="1200"/>
              </a:spcAft>
            </a:pPr>
            <a:r>
              <a:rPr lang="en-US" sz="4000" dirty="0" smtClean="0"/>
              <a:t>Introductions and Overview</a:t>
            </a:r>
            <a:br>
              <a:rPr lang="en-US" sz="4000" dirty="0" smtClean="0"/>
            </a:br>
            <a:r>
              <a:rPr lang="en-US" sz="4000" dirty="0" smtClean="0">
                <a:solidFill>
                  <a:srgbClr val="BFBFBF"/>
                </a:solidFill>
              </a:rPr>
              <a:t>Public Assistance Program</a:t>
            </a:r>
            <a:r>
              <a:rPr lang="en-US" sz="4000" dirty="0" smtClean="0">
                <a:solidFill>
                  <a:schemeClr val="bg1">
                    <a:lumMod val="75000"/>
                  </a:schemeClr>
                </a:solidFill>
              </a:rPr>
              <a:t/>
            </a:r>
            <a:br>
              <a:rPr lang="en-US" sz="4000" dirty="0" smtClean="0">
                <a:solidFill>
                  <a:schemeClr val="bg1">
                    <a:lumMod val="75000"/>
                  </a:schemeClr>
                </a:solidFill>
              </a:rPr>
            </a:br>
            <a:r>
              <a:rPr lang="en-US" sz="4000" dirty="0" smtClean="0">
                <a:solidFill>
                  <a:srgbClr val="BFBFBF"/>
                </a:solidFill>
              </a:rPr>
              <a:t>Hazard Mitigation</a:t>
            </a:r>
            <a:br>
              <a:rPr lang="en-US" sz="4000" dirty="0" smtClean="0">
                <a:solidFill>
                  <a:srgbClr val="BFBFBF"/>
                </a:solidFill>
              </a:rPr>
            </a:br>
            <a:r>
              <a:rPr lang="en-US" sz="4000" dirty="0" smtClean="0">
                <a:solidFill>
                  <a:schemeClr val="bg1">
                    <a:lumMod val="75000"/>
                  </a:schemeClr>
                </a:solidFill>
              </a:rPr>
              <a:t>Community Development Block Grant – DR</a:t>
            </a:r>
            <a:br>
              <a:rPr lang="en-US" sz="4000" dirty="0" smtClean="0">
                <a:solidFill>
                  <a:schemeClr val="bg1">
                    <a:lumMod val="75000"/>
                  </a:schemeClr>
                </a:solidFill>
              </a:rPr>
            </a:br>
            <a:r>
              <a:rPr lang="en-US" sz="4000" dirty="0" smtClean="0">
                <a:solidFill>
                  <a:schemeClr val="bg1">
                    <a:lumMod val="75000"/>
                  </a:schemeClr>
                </a:solidFill>
              </a:rPr>
              <a:t>Questions for Expert Panel</a:t>
            </a:r>
            <a:endParaRPr lang="en-US" sz="4000" dirty="0">
              <a:solidFill>
                <a:schemeClr val="bg1">
                  <a:lumMod val="75000"/>
                </a:schemeClr>
              </a:solidFill>
            </a:endParaRPr>
          </a:p>
        </p:txBody>
      </p:sp>
      <p:sp>
        <p:nvSpPr>
          <p:cNvPr id="4" name="Rectangle 3"/>
          <p:cNvSpPr/>
          <p:nvPr/>
        </p:nvSpPr>
        <p:spPr bwMode="auto">
          <a:xfrm rot="2700000">
            <a:off x="41061" y="897221"/>
            <a:ext cx="198254" cy="198254"/>
          </a:xfrm>
          <a:prstGeom prst="rect">
            <a:avLst/>
          </a:prstGeom>
          <a:solidFill>
            <a:srgbClr val="E21836"/>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rgbClr val="E31836"/>
              </a:solidFill>
              <a:effectLst/>
              <a:latin typeface="Arial" charset="0"/>
            </a:endParaRPr>
          </a:p>
        </p:txBody>
      </p:sp>
    </p:spTree>
    <p:extLst>
      <p:ext uri="{BB962C8B-B14F-4D97-AF65-F5344CB8AC3E}">
        <p14:creationId xmlns:p14="http://schemas.microsoft.com/office/powerpoint/2010/main" val="21427570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Introductions</a:t>
            </a:r>
            <a:endParaRPr lang="en-US" dirty="0"/>
          </a:p>
        </p:txBody>
      </p:sp>
      <p:grpSp>
        <p:nvGrpSpPr>
          <p:cNvPr id="25" name="Group 24"/>
          <p:cNvGrpSpPr/>
          <p:nvPr/>
        </p:nvGrpSpPr>
        <p:grpSpPr>
          <a:xfrm>
            <a:off x="74378" y="940994"/>
            <a:ext cx="3030467" cy="2560654"/>
            <a:chOff x="74378" y="940994"/>
            <a:chExt cx="3030467" cy="2560654"/>
          </a:xfrm>
        </p:grpSpPr>
        <p:sp>
          <p:nvSpPr>
            <p:cNvPr id="10" name="Oval 9"/>
            <p:cNvSpPr/>
            <p:nvPr/>
          </p:nvSpPr>
          <p:spPr>
            <a:xfrm>
              <a:off x="897875" y="940994"/>
              <a:ext cx="1367895" cy="1367895"/>
            </a:xfrm>
            <a:prstGeom prst="ellipse">
              <a:avLst/>
            </a:prstGeom>
            <a:blipFill rotWithShape="1">
              <a:blip r:embed="rId2"/>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a:off x="74378" y="2362875"/>
              <a:ext cx="3030467"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a:solidFill>
                    <a:srgbClr val="E31836"/>
                  </a:solidFill>
                  <a:latin typeface="Arial Narrow" panose="020B0606020202030204" pitchFamily="34" charset="0"/>
                  <a:cs typeface="Arial Narrow"/>
                </a:rPr>
                <a:t>Mark </a:t>
              </a:r>
              <a:r>
                <a:rPr lang="en-US" sz="1600" b="1" dirty="0" err="1">
                  <a:solidFill>
                    <a:srgbClr val="E31836"/>
                  </a:solidFill>
                  <a:latin typeface="Arial Narrow" panose="020B0606020202030204" pitchFamily="34" charset="0"/>
                  <a:cs typeface="Arial Narrow"/>
                </a:rPr>
                <a:t>Misczak</a:t>
              </a:r>
              <a:r>
                <a:rPr lang="en-US" sz="1600" b="1" dirty="0">
                  <a:solidFill>
                    <a:srgbClr val="E31836"/>
                  </a:solidFill>
                  <a:latin typeface="Arial Narrow" panose="020B0606020202030204" pitchFamily="34" charset="0"/>
                  <a:cs typeface="Arial Narrow"/>
                </a:rPr>
                <a:t>, CEM</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a:solidFill>
                    <a:prstClr val="black"/>
                  </a:solidFill>
                  <a:latin typeface="Arial Narrow" panose="020B0606020202030204" pitchFamily="34" charset="0"/>
                  <a:cs typeface="Arial Narrow"/>
                </a:rPr>
                <a:t>Director of </a:t>
              </a:r>
              <a:r>
                <a:rPr lang="en-US" sz="1400" b="1" dirty="0" smtClean="0">
                  <a:solidFill>
                    <a:prstClr val="black"/>
                  </a:solidFill>
                  <a:latin typeface="Arial Narrow" panose="020B0606020202030204" pitchFamily="34" charset="0"/>
                  <a:cs typeface="Arial Narrow"/>
                </a:rPr>
                <a:t>Recovery</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Hagerty </a:t>
              </a:r>
              <a:r>
                <a:rPr lang="en-US" sz="1400" b="1" dirty="0">
                  <a:solidFill>
                    <a:prstClr val="black"/>
                  </a:solidFill>
                  <a:latin typeface="Arial Narrow" panose="020B0606020202030204" pitchFamily="34" charset="0"/>
                  <a:cs typeface="Arial Narrow"/>
                </a:rPr>
                <a:t>Consulting</a:t>
              </a: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3"/>
                </a:rPr>
                <a:t>mark.misczak@hagertyconsulting.com</a:t>
              </a:r>
              <a:endParaRPr lang="en-US" sz="1400" b="1" dirty="0">
                <a:solidFill>
                  <a:prstClr val="black"/>
                </a:solidFill>
                <a:latin typeface="Arial Narrow" panose="020B0606020202030204" pitchFamily="34" charset="0"/>
                <a:cs typeface="Arial Narrow"/>
              </a:endParaRPr>
            </a:p>
          </p:txBody>
        </p:sp>
      </p:grpSp>
      <p:grpSp>
        <p:nvGrpSpPr>
          <p:cNvPr id="27" name="Group 26"/>
          <p:cNvGrpSpPr/>
          <p:nvPr/>
        </p:nvGrpSpPr>
        <p:grpSpPr>
          <a:xfrm>
            <a:off x="6054393" y="940994"/>
            <a:ext cx="3018541" cy="2560654"/>
            <a:chOff x="6054393" y="940994"/>
            <a:chExt cx="3018541" cy="2560654"/>
          </a:xfrm>
        </p:grpSpPr>
        <p:sp>
          <p:nvSpPr>
            <p:cNvPr id="9" name="Oval 8"/>
            <p:cNvSpPr/>
            <p:nvPr/>
          </p:nvSpPr>
          <p:spPr>
            <a:xfrm>
              <a:off x="6885982" y="940994"/>
              <a:ext cx="1367895" cy="1367895"/>
            </a:xfrm>
            <a:prstGeom prst="ellipse">
              <a:avLst/>
            </a:prstGeom>
            <a:blipFill rotWithShape="1">
              <a:blip r:embed="rId4"/>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6054393" y="2362875"/>
              <a:ext cx="3018541"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Courtney Ring, </a:t>
              </a:r>
              <a:r>
                <a:rPr lang="en-US" sz="1600" b="1" dirty="0">
                  <a:solidFill>
                    <a:srgbClr val="E31836"/>
                  </a:solidFill>
                  <a:latin typeface="Arial Narrow" panose="020B0606020202030204" pitchFamily="34" charset="0"/>
                  <a:cs typeface="Arial Narrow"/>
                </a:rPr>
                <a:t>CEM</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a:solidFill>
                    <a:prstClr val="black"/>
                  </a:solidFill>
                  <a:latin typeface="Arial Narrow" panose="020B0606020202030204" pitchFamily="34" charset="0"/>
                  <a:cs typeface="Arial Narrow"/>
                </a:rPr>
                <a:t>Director of </a:t>
              </a:r>
              <a:r>
                <a:rPr lang="en-US" sz="1400" b="1" dirty="0" smtClean="0">
                  <a:solidFill>
                    <a:prstClr val="black"/>
                  </a:solidFill>
                  <a:latin typeface="Arial Narrow" panose="020B0606020202030204" pitchFamily="34" charset="0"/>
                  <a:cs typeface="Arial Narrow"/>
                </a:rPr>
                <a:t>Development</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Hagerty </a:t>
              </a:r>
              <a:r>
                <a:rPr lang="en-US" sz="1400" b="1" dirty="0">
                  <a:solidFill>
                    <a:prstClr val="black"/>
                  </a:solidFill>
                  <a:latin typeface="Arial Narrow" panose="020B0606020202030204" pitchFamily="34" charset="0"/>
                  <a:cs typeface="Arial Narrow"/>
                </a:rPr>
                <a:t>Consulting</a:t>
              </a: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5"/>
                </a:rPr>
                <a:t>courtney.ring@hagertyconsulting.com</a:t>
              </a:r>
              <a:endParaRPr lang="en-US" sz="1400" b="1" dirty="0">
                <a:solidFill>
                  <a:prstClr val="black"/>
                </a:solidFill>
                <a:latin typeface="Arial Narrow" panose="020B0606020202030204" pitchFamily="34" charset="0"/>
                <a:cs typeface="Arial Narrow"/>
              </a:endParaRPr>
            </a:p>
          </p:txBody>
        </p:sp>
      </p:grpSp>
      <p:grpSp>
        <p:nvGrpSpPr>
          <p:cNvPr id="26" name="Group 25"/>
          <p:cNvGrpSpPr/>
          <p:nvPr/>
        </p:nvGrpSpPr>
        <p:grpSpPr>
          <a:xfrm>
            <a:off x="2991557" y="940994"/>
            <a:ext cx="3244906" cy="2560654"/>
            <a:chOff x="2991557" y="940994"/>
            <a:chExt cx="3244906" cy="2560654"/>
          </a:xfrm>
        </p:grpSpPr>
        <p:sp>
          <p:nvSpPr>
            <p:cNvPr id="11" name="Oval 10"/>
            <p:cNvSpPr/>
            <p:nvPr/>
          </p:nvSpPr>
          <p:spPr>
            <a:xfrm>
              <a:off x="3936434" y="940994"/>
              <a:ext cx="1367895" cy="1367895"/>
            </a:xfrm>
            <a:prstGeom prst="ellipse">
              <a:avLst/>
            </a:prstGeom>
            <a:blipFill dpi="0" rotWithShape="1">
              <a:blip r:embed="rId6">
                <a:extLst>
                  <a:ext uri="{28A0092B-C50C-407E-A947-70E740481C1C}">
                    <a14:useLocalDpi xmlns:a14="http://schemas.microsoft.com/office/drawing/2010/main" val="0"/>
                  </a:ext>
                </a:extLst>
              </a:blip>
              <a:srcRect/>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TextBox 13"/>
            <p:cNvSpPr txBox="1"/>
            <p:nvPr/>
          </p:nvSpPr>
          <p:spPr>
            <a:xfrm>
              <a:off x="2991557" y="2362875"/>
              <a:ext cx="3244906"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Deborah Seifert, JD</a:t>
              </a:r>
              <a:endParaRPr lang="en-US" sz="1600" b="1" dirty="0" smtClean="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Practice Lead, CDBG-DR</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Hagerty Consulting</a:t>
              </a: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7"/>
                </a:rPr>
                <a:t>deborah.seifert@hagertyconsulting.com</a:t>
              </a:r>
              <a:endParaRPr lang="en-US" sz="1400" b="1" dirty="0">
                <a:solidFill>
                  <a:prstClr val="black"/>
                </a:solidFill>
                <a:latin typeface="Arial Narrow" panose="020B0606020202030204" pitchFamily="34" charset="0"/>
                <a:cs typeface="Arial Narrow"/>
              </a:endParaRPr>
            </a:p>
          </p:txBody>
        </p:sp>
      </p:grpSp>
      <p:grpSp>
        <p:nvGrpSpPr>
          <p:cNvPr id="29" name="Group 28"/>
          <p:cNvGrpSpPr/>
          <p:nvPr/>
        </p:nvGrpSpPr>
        <p:grpSpPr>
          <a:xfrm>
            <a:off x="1417656" y="3748929"/>
            <a:ext cx="3244906" cy="2560654"/>
            <a:chOff x="1425748" y="3748929"/>
            <a:chExt cx="3244906" cy="2560654"/>
          </a:xfrm>
        </p:grpSpPr>
        <p:sp>
          <p:nvSpPr>
            <p:cNvPr id="15" name="Oval 14"/>
            <p:cNvSpPr/>
            <p:nvPr/>
          </p:nvSpPr>
          <p:spPr>
            <a:xfrm>
              <a:off x="2362533" y="3748929"/>
              <a:ext cx="1367895" cy="1367895"/>
            </a:xfrm>
            <a:prstGeom prst="ellipse">
              <a:avLst/>
            </a:prstGeom>
            <a:blipFill dpi="0" rotWithShape="1">
              <a:blip r:embed="rId8">
                <a:extLst>
                  <a:ext uri="{28A0092B-C50C-407E-A947-70E740481C1C}">
                    <a14:useLocalDpi xmlns:a14="http://schemas.microsoft.com/office/drawing/2010/main" val="0"/>
                  </a:ext>
                </a:extLst>
              </a:blip>
              <a:srcRect/>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TextBox 15"/>
            <p:cNvSpPr txBox="1"/>
            <p:nvPr/>
          </p:nvSpPr>
          <p:spPr>
            <a:xfrm>
              <a:off x="1425748" y="5170810"/>
              <a:ext cx="3244906"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Leland Baker</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a:solidFill>
                    <a:prstClr val="black"/>
                  </a:solidFill>
                  <a:latin typeface="Arial Narrow" panose="020B0606020202030204" pitchFamily="34" charset="0"/>
                  <a:cs typeface="Arial Narrow"/>
                </a:rPr>
                <a:t>Recovery Emergency Analyst</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FEMA Region VI</a:t>
              </a:r>
              <a:endParaRPr lang="en-US" sz="14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a:solidFill>
                    <a:prstClr val="black"/>
                  </a:solidFill>
                  <a:latin typeface="Arial Narrow" panose="020B0606020202030204" pitchFamily="34" charset="0"/>
                  <a:cs typeface="Arial Narrow"/>
                  <a:hlinkClick r:id="rId9"/>
                </a:rPr>
                <a:t>l</a:t>
              </a:r>
              <a:r>
                <a:rPr lang="en-US" sz="1400" b="1" dirty="0" smtClean="0">
                  <a:solidFill>
                    <a:prstClr val="black"/>
                  </a:solidFill>
                  <a:latin typeface="Arial Narrow" panose="020B0606020202030204" pitchFamily="34" charset="0"/>
                  <a:cs typeface="Arial Narrow"/>
                  <a:hlinkClick r:id="rId9"/>
                </a:rPr>
                <a:t>ee.baker@fema.dhs.gov</a:t>
              </a:r>
              <a:endParaRPr lang="en-US" sz="1400" b="1" dirty="0">
                <a:solidFill>
                  <a:prstClr val="black"/>
                </a:solidFill>
                <a:latin typeface="Arial Narrow" panose="020B0606020202030204" pitchFamily="34" charset="0"/>
                <a:cs typeface="Arial Narrow"/>
              </a:endParaRPr>
            </a:p>
          </p:txBody>
        </p:sp>
      </p:grpSp>
      <p:grpSp>
        <p:nvGrpSpPr>
          <p:cNvPr id="28" name="Group 27"/>
          <p:cNvGrpSpPr/>
          <p:nvPr/>
        </p:nvGrpSpPr>
        <p:grpSpPr>
          <a:xfrm>
            <a:off x="4411709" y="3748929"/>
            <a:ext cx="3453749" cy="2560654"/>
            <a:chOff x="4427893" y="3748929"/>
            <a:chExt cx="3453749" cy="2560654"/>
          </a:xfrm>
        </p:grpSpPr>
        <p:sp>
          <p:nvSpPr>
            <p:cNvPr id="17" name="Oval 16"/>
            <p:cNvSpPr/>
            <p:nvPr/>
          </p:nvSpPr>
          <p:spPr>
            <a:xfrm>
              <a:off x="5469875" y="3748929"/>
              <a:ext cx="1367895" cy="1367895"/>
            </a:xfrm>
            <a:prstGeom prst="ellipse">
              <a:avLst/>
            </a:prstGeom>
            <a:blipFill dpi="0" rotWithShape="1">
              <a:blip r:embed="rId10" cstate="print">
                <a:extLst>
                  <a:ext uri="{28A0092B-C50C-407E-A947-70E740481C1C}">
                    <a14:useLocalDpi xmlns:a14="http://schemas.microsoft.com/office/drawing/2010/main" val="0"/>
                  </a:ext>
                </a:extLst>
              </a:blip>
              <a:srcRect/>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TextBox 17"/>
            <p:cNvSpPr txBox="1"/>
            <p:nvPr/>
          </p:nvSpPr>
          <p:spPr>
            <a:xfrm>
              <a:off x="4427893" y="5170810"/>
              <a:ext cx="3453749"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Kathy </a:t>
              </a:r>
              <a:r>
                <a:rPr lang="en-US" sz="1600" b="1" dirty="0" err="1" smtClean="0">
                  <a:solidFill>
                    <a:srgbClr val="E31836"/>
                  </a:solidFill>
                  <a:latin typeface="Arial Narrow" panose="020B0606020202030204" pitchFamily="34" charset="0"/>
                  <a:cs typeface="Arial Narrow"/>
                </a:rPr>
                <a:t>Fedler</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Housing and Community Investment Manager</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Longmont, CO</a:t>
              </a:r>
              <a:endParaRPr lang="en-US" sz="14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11"/>
                </a:rPr>
                <a:t>kathy.fedler@longmontcolorado.gov</a:t>
              </a:r>
              <a:endParaRPr lang="en-US" sz="1400" b="1" dirty="0">
                <a:solidFill>
                  <a:prstClr val="black"/>
                </a:solidFill>
                <a:latin typeface="Arial Narrow" panose="020B0606020202030204" pitchFamily="34" charset="0"/>
                <a:cs typeface="Arial Narrow"/>
              </a:endParaRPr>
            </a:p>
          </p:txBody>
        </p:sp>
      </p:grpSp>
    </p:spTree>
    <p:extLst>
      <p:ext uri="{BB962C8B-B14F-4D97-AF65-F5344CB8AC3E}">
        <p14:creationId xmlns:p14="http://schemas.microsoft.com/office/powerpoint/2010/main" val="335919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Disaster recovery is extremely costly</a:t>
            </a:r>
            <a:endParaRPr lang="en-US" dirty="0"/>
          </a:p>
        </p:txBody>
      </p:sp>
      <p:sp>
        <p:nvSpPr>
          <p:cNvPr id="3" name="Content Placeholder 2"/>
          <p:cNvSpPr>
            <a:spLocks noGrp="1"/>
          </p:cNvSpPr>
          <p:nvPr>
            <p:ph idx="1"/>
          </p:nvPr>
        </p:nvSpPr>
        <p:spPr>
          <a:xfrm>
            <a:off x="126731" y="907313"/>
            <a:ext cx="4247014" cy="5019458"/>
          </a:xfrm>
        </p:spPr>
        <p:txBody>
          <a:bodyPr/>
          <a:lstStyle/>
          <a:p>
            <a:r>
              <a:rPr lang="en-US" sz="2400" dirty="0" smtClean="0"/>
              <a:t>Since </a:t>
            </a:r>
            <a:r>
              <a:rPr lang="en-US" sz="2400" b="1" dirty="0" smtClean="0"/>
              <a:t>2000</a:t>
            </a:r>
            <a:r>
              <a:rPr lang="en-US" sz="2400" dirty="0" smtClean="0"/>
              <a:t>, there have been </a:t>
            </a:r>
            <a:r>
              <a:rPr lang="en-US" sz="2400" b="1" dirty="0" smtClean="0"/>
              <a:t>103</a:t>
            </a:r>
            <a:r>
              <a:rPr lang="en-US" sz="2400" dirty="0" smtClean="0"/>
              <a:t> natural disasters that individually exceeded </a:t>
            </a:r>
            <a:r>
              <a:rPr lang="en-US" sz="2400" b="1" dirty="0" smtClean="0"/>
              <a:t>$1 billion</a:t>
            </a:r>
            <a:r>
              <a:rPr lang="en-US" sz="2400" dirty="0" smtClean="0"/>
              <a:t> in damages </a:t>
            </a:r>
          </a:p>
          <a:p>
            <a:r>
              <a:rPr lang="en-US" sz="2400" dirty="0" smtClean="0"/>
              <a:t>In 2014 alone, eight disasters exceeded </a:t>
            </a:r>
            <a:r>
              <a:rPr lang="en-US" sz="2400" b="1" dirty="0"/>
              <a:t>$1 billion</a:t>
            </a:r>
            <a:r>
              <a:rPr lang="en-US" sz="2400" dirty="0"/>
              <a:t> in damages </a:t>
            </a:r>
            <a:endParaRPr lang="en-US" sz="2400" dirty="0" smtClean="0"/>
          </a:p>
          <a:p>
            <a:r>
              <a:rPr lang="en-US" sz="2400" dirty="0" smtClean="0"/>
              <a:t>Since 2000, the United States has incurred more than </a:t>
            </a:r>
            <a:r>
              <a:rPr lang="en-US" sz="2400" b="1" dirty="0" smtClean="0"/>
              <a:t>$700</a:t>
            </a:r>
            <a:r>
              <a:rPr lang="en-US" sz="2400" dirty="0" smtClean="0"/>
              <a:t> </a:t>
            </a:r>
            <a:r>
              <a:rPr lang="en-US" sz="2400" b="1" dirty="0" smtClean="0"/>
              <a:t>billion</a:t>
            </a:r>
            <a:r>
              <a:rPr lang="en-US" sz="2400" dirty="0" smtClean="0"/>
              <a:t> in disaster damages</a:t>
            </a:r>
          </a:p>
          <a:p>
            <a:r>
              <a:rPr lang="en-US" sz="2400" dirty="0" smtClean="0"/>
              <a:t>In 2005, </a:t>
            </a:r>
            <a:r>
              <a:rPr lang="en-US" sz="2400" b="1" dirty="0" smtClean="0"/>
              <a:t>Hurricane Katrina </a:t>
            </a:r>
            <a:r>
              <a:rPr lang="en-US" sz="2400" dirty="0" smtClean="0"/>
              <a:t>cased more than </a:t>
            </a:r>
            <a:r>
              <a:rPr lang="en-US" sz="2400" b="1" dirty="0" smtClean="0"/>
              <a:t>$150 billion </a:t>
            </a:r>
            <a:r>
              <a:rPr lang="en-US" sz="2400" dirty="0" smtClean="0"/>
              <a:t>in damages to the Gulf Coast </a:t>
            </a:r>
          </a:p>
          <a:p>
            <a:r>
              <a:rPr lang="en-US" sz="2400" dirty="0" smtClean="0"/>
              <a:t>In 2012, </a:t>
            </a:r>
            <a:r>
              <a:rPr lang="en-US" sz="2400" b="1" dirty="0" smtClean="0"/>
              <a:t>Hurricane Sandy </a:t>
            </a:r>
            <a:r>
              <a:rPr lang="en-US" sz="2400" dirty="0" smtClean="0"/>
              <a:t>caused </a:t>
            </a:r>
            <a:r>
              <a:rPr lang="en-US" sz="2400" b="1" dirty="0" smtClean="0"/>
              <a:t>$60 billion+ </a:t>
            </a:r>
            <a:r>
              <a:rPr lang="en-US" sz="2400" dirty="0" smtClean="0"/>
              <a:t>in damages</a:t>
            </a:r>
          </a:p>
        </p:txBody>
      </p:sp>
      <p:grpSp>
        <p:nvGrpSpPr>
          <p:cNvPr id="12" name="Group 11"/>
          <p:cNvGrpSpPr/>
          <p:nvPr/>
        </p:nvGrpSpPr>
        <p:grpSpPr>
          <a:xfrm>
            <a:off x="4911241" y="1170087"/>
            <a:ext cx="3737946" cy="5367272"/>
            <a:chOff x="4935517" y="1291467"/>
            <a:chExt cx="3737946" cy="5367272"/>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2441" y="1291467"/>
              <a:ext cx="3711022" cy="4785652"/>
            </a:xfrm>
            <a:prstGeom prst="rect">
              <a:avLst/>
            </a:prstGeom>
          </p:spPr>
        </p:pic>
        <p:grpSp>
          <p:nvGrpSpPr>
            <p:cNvPr id="11" name="Group 10"/>
            <p:cNvGrpSpPr/>
            <p:nvPr/>
          </p:nvGrpSpPr>
          <p:grpSpPr>
            <a:xfrm>
              <a:off x="4935517" y="2891853"/>
              <a:ext cx="3642102" cy="3766886"/>
              <a:chOff x="4886965" y="2220217"/>
              <a:chExt cx="3642102" cy="3766886"/>
            </a:xfrm>
          </p:grpSpPr>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4254801">
                <a:off x="4824573" y="2282609"/>
                <a:ext cx="3766886" cy="3642102"/>
              </a:xfrm>
              <a:prstGeom prst="rect">
                <a:avLst/>
              </a:prstGeom>
            </p:spPr>
          </p:pic>
          <p:sp>
            <p:nvSpPr>
              <p:cNvPr id="10" name="Title 1"/>
              <p:cNvSpPr txBox="1">
                <a:spLocks/>
              </p:cNvSpPr>
              <p:nvPr/>
            </p:nvSpPr>
            <p:spPr>
              <a:xfrm rot="1506715">
                <a:off x="6048207" y="4248962"/>
                <a:ext cx="2433945" cy="570896"/>
              </a:xfrm>
              <a:prstGeom prst="rect">
                <a:avLst/>
              </a:prstGeom>
            </p:spPr>
            <p:txBody>
              <a:bodyPr/>
              <a:lstStyle>
                <a:lvl1pPr algn="l" defTabSz="685783" rtl="0" eaLnBrk="1" latinLnBrk="0" hangingPunct="1">
                  <a:lnSpc>
                    <a:spcPct val="90000"/>
                  </a:lnSpc>
                  <a:spcBef>
                    <a:spcPct val="0"/>
                  </a:spcBef>
                  <a:buNone/>
                  <a:defRPr sz="2400" b="1" i="0" kern="1200" cap="all">
                    <a:solidFill>
                      <a:srgbClr val="262626"/>
                    </a:solidFill>
                    <a:latin typeface="Arial Narrow"/>
                    <a:ea typeface="+mj-ea"/>
                    <a:cs typeface="Arial Narrow"/>
                  </a:defRPr>
                </a:lvl1pPr>
              </a:lstStyle>
              <a:p>
                <a:pPr algn="ctr"/>
                <a:r>
                  <a:rPr lang="en-US" sz="4400" dirty="0" smtClean="0">
                    <a:solidFill>
                      <a:schemeClr val="bg1"/>
                    </a:solidFill>
                    <a:latin typeface="Arial" charset="0"/>
                    <a:ea typeface="Arial" charset="0"/>
                    <a:cs typeface="Arial" charset="0"/>
                  </a:rPr>
                  <a:t>$700B</a:t>
                </a:r>
                <a:endParaRPr lang="en-US" sz="4400" dirty="0">
                  <a:solidFill>
                    <a:schemeClr val="bg1"/>
                  </a:solidFill>
                  <a:latin typeface="Arial" charset="0"/>
                  <a:ea typeface="Arial" charset="0"/>
                  <a:cs typeface="Arial" charset="0"/>
                </a:endParaRPr>
              </a:p>
            </p:txBody>
          </p:sp>
        </p:grpSp>
      </p:grpSp>
    </p:spTree>
    <p:extLst>
      <p:ext uri="{BB962C8B-B14F-4D97-AF65-F5344CB8AC3E}">
        <p14:creationId xmlns:p14="http://schemas.microsoft.com/office/powerpoint/2010/main" val="356684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1" y="304799"/>
            <a:ext cx="8853437" cy="425303"/>
          </a:xfrm>
        </p:spPr>
        <p:txBody>
          <a:bodyPr/>
          <a:lstStyle/>
          <a:p>
            <a:r>
              <a:rPr lang="en-US" dirty="0" smtClean="0"/>
              <a:t>climate change will increase Frequency and intensity</a:t>
            </a:r>
            <a:endParaRPr lang="en-US" dirty="0"/>
          </a:p>
        </p:txBody>
      </p:sp>
      <p:sp>
        <p:nvSpPr>
          <p:cNvPr id="3" name="Content Placeholder 2"/>
          <p:cNvSpPr>
            <a:spLocks noGrp="1"/>
          </p:cNvSpPr>
          <p:nvPr>
            <p:ph idx="1"/>
          </p:nvPr>
        </p:nvSpPr>
        <p:spPr>
          <a:xfrm>
            <a:off x="126732" y="1064257"/>
            <a:ext cx="4048758" cy="4862513"/>
          </a:xfrm>
        </p:spPr>
        <p:txBody>
          <a:bodyPr/>
          <a:lstStyle/>
          <a:p>
            <a:r>
              <a:rPr lang="en-US" sz="2400" dirty="0"/>
              <a:t>Climate models predict </a:t>
            </a:r>
            <a:r>
              <a:rPr lang="en-US" sz="2400" b="1" dirty="0"/>
              <a:t>major changes </a:t>
            </a:r>
            <a:r>
              <a:rPr lang="en-US" sz="2400" dirty="0"/>
              <a:t>to the global climate</a:t>
            </a:r>
          </a:p>
          <a:p>
            <a:r>
              <a:rPr lang="en-US" sz="2400" dirty="0"/>
              <a:t>These changes will result in more </a:t>
            </a:r>
            <a:r>
              <a:rPr lang="en-US" sz="2400" b="1" dirty="0" smtClean="0"/>
              <a:t>intense</a:t>
            </a:r>
            <a:r>
              <a:rPr lang="en-US" sz="2400" dirty="0" smtClean="0"/>
              <a:t> and </a:t>
            </a:r>
            <a:r>
              <a:rPr lang="en-US" sz="2400" b="1" dirty="0" smtClean="0"/>
              <a:t>frequent</a:t>
            </a:r>
            <a:r>
              <a:rPr lang="en-US" sz="2400" dirty="0" smtClean="0"/>
              <a:t> </a:t>
            </a:r>
            <a:r>
              <a:rPr lang="en-US" sz="2400" dirty="0"/>
              <a:t>natural disaster </a:t>
            </a:r>
            <a:endParaRPr lang="en-US" sz="2400" dirty="0" smtClean="0"/>
          </a:p>
          <a:p>
            <a:pPr lvl="1"/>
            <a:r>
              <a:rPr lang="en-US" sz="2400" b="1" dirty="0" smtClean="0"/>
              <a:t>Higher</a:t>
            </a:r>
            <a:r>
              <a:rPr lang="en-US" sz="2400" dirty="0" smtClean="0"/>
              <a:t> </a:t>
            </a:r>
            <a:r>
              <a:rPr lang="en-US" sz="2400" dirty="0"/>
              <a:t>maximum temperatures and more extremely hot days</a:t>
            </a:r>
          </a:p>
          <a:p>
            <a:pPr lvl="1"/>
            <a:r>
              <a:rPr lang="en-US" sz="2400" b="1" dirty="0"/>
              <a:t>Increased</a:t>
            </a:r>
            <a:r>
              <a:rPr lang="en-US" sz="2400" dirty="0"/>
              <a:t> tropical cyclone peak activity</a:t>
            </a:r>
          </a:p>
          <a:p>
            <a:pPr lvl="1"/>
            <a:r>
              <a:rPr lang="en-US" sz="2400" b="1" dirty="0"/>
              <a:t>Intensified</a:t>
            </a:r>
            <a:r>
              <a:rPr lang="en-US" sz="2400" dirty="0"/>
              <a:t> </a:t>
            </a:r>
            <a:r>
              <a:rPr lang="en-US" sz="2400" dirty="0" smtClean="0"/>
              <a:t>floods </a:t>
            </a:r>
            <a:r>
              <a:rPr lang="en-US" sz="2400" dirty="0"/>
              <a:t>and droughts</a:t>
            </a:r>
          </a:p>
          <a:p>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3173" y="1262033"/>
            <a:ext cx="4181558" cy="4181558"/>
          </a:xfrm>
          <a:prstGeom prst="rect">
            <a:avLst/>
          </a:prstGeom>
        </p:spPr>
      </p:pic>
    </p:spTree>
    <p:extLst>
      <p:ext uri="{BB962C8B-B14F-4D97-AF65-F5344CB8AC3E}">
        <p14:creationId xmlns:p14="http://schemas.microsoft.com/office/powerpoint/2010/main" val="10220891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1" y="304799"/>
            <a:ext cx="8853437" cy="425303"/>
          </a:xfrm>
        </p:spPr>
        <p:txBody>
          <a:bodyPr/>
          <a:lstStyle/>
          <a:p>
            <a:r>
              <a:rPr lang="en-US" dirty="0" smtClean="0"/>
              <a:t>Why this Maters to you?!?!</a:t>
            </a:r>
            <a:endParaRPr lang="en-US" dirty="0"/>
          </a:p>
        </p:txBody>
      </p:sp>
      <p:sp>
        <p:nvSpPr>
          <p:cNvPr id="3" name="Content Placeholder 2"/>
          <p:cNvSpPr>
            <a:spLocks noGrp="1"/>
          </p:cNvSpPr>
          <p:nvPr>
            <p:ph idx="1"/>
          </p:nvPr>
        </p:nvSpPr>
        <p:spPr>
          <a:xfrm>
            <a:off x="169263" y="858694"/>
            <a:ext cx="4048758" cy="4862513"/>
          </a:xfrm>
        </p:spPr>
        <p:txBody>
          <a:bodyPr/>
          <a:lstStyle/>
          <a:p>
            <a:r>
              <a:rPr lang="en-US" sz="2400" dirty="0" smtClean="0"/>
              <a:t>Since 1993, HUD has provided more than </a:t>
            </a:r>
            <a:r>
              <a:rPr lang="en-US" sz="2400" b="1" dirty="0" smtClean="0"/>
              <a:t>$47 billion in CDBG-DR </a:t>
            </a:r>
            <a:r>
              <a:rPr lang="en-US" sz="2400" dirty="0" smtClean="0"/>
              <a:t>funds </a:t>
            </a:r>
            <a:r>
              <a:rPr lang="en-US" sz="2400" dirty="0" smtClean="0"/>
              <a:t>for impacted communities in 19 allocations.</a:t>
            </a:r>
          </a:p>
          <a:p>
            <a:r>
              <a:rPr lang="en-US" sz="2400" dirty="0" smtClean="0"/>
              <a:t>The first allocation (1993 Andrew) was </a:t>
            </a:r>
            <a:r>
              <a:rPr lang="en-US" sz="2400" b="1" dirty="0" smtClean="0"/>
              <a:t>$85 million</a:t>
            </a:r>
            <a:r>
              <a:rPr lang="en-US" sz="2400" dirty="0" smtClean="0"/>
              <a:t>. While the most recent allocation was </a:t>
            </a:r>
            <a:r>
              <a:rPr lang="en-US" sz="2400" b="1" dirty="0" smtClean="0"/>
              <a:t>$16 billion </a:t>
            </a:r>
            <a:r>
              <a:rPr lang="en-US" sz="2400" dirty="0" smtClean="0"/>
              <a:t>(2013 Sandy)</a:t>
            </a:r>
          </a:p>
          <a:p>
            <a:r>
              <a:rPr lang="en-US" sz="2400" dirty="0" smtClean="0"/>
              <a:t>These funds were provided for all forms of hazards.</a:t>
            </a:r>
          </a:p>
          <a:p>
            <a:r>
              <a:rPr lang="en-US" sz="2400" b="1" u="sng" dirty="0" smtClean="0"/>
              <a:t>YOU</a:t>
            </a:r>
            <a:r>
              <a:rPr lang="en-US" sz="2400" dirty="0" smtClean="0"/>
              <a:t> may be called upon to help implement community recovery and utilization of these Federal funds</a:t>
            </a:r>
            <a:endParaRPr lang="en-US" sz="2400" dirty="0"/>
          </a:p>
          <a:p>
            <a:pPr lvl="1"/>
            <a:endParaRPr lang="en-US" sz="2400" b="1" dirty="0" smtClean="0"/>
          </a:p>
          <a:p>
            <a:endParaRPr lang="en-US" dirty="0"/>
          </a:p>
        </p:txBody>
      </p:sp>
      <p:sp>
        <p:nvSpPr>
          <p:cNvPr id="5" name="AutoShape 2" descr="Inline image 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p:cNvPicPr>
            <a:picLocks noChangeAspect="1"/>
          </p:cNvPicPr>
          <p:nvPr/>
        </p:nvPicPr>
        <p:blipFill>
          <a:blip r:embed="rId3"/>
          <a:stretch>
            <a:fillRect/>
          </a:stretch>
        </p:blipFill>
        <p:spPr>
          <a:xfrm>
            <a:off x="5356181" y="1637413"/>
            <a:ext cx="2637411" cy="3492787"/>
          </a:xfrm>
          <a:prstGeom prst="rect">
            <a:avLst/>
          </a:prstGeom>
        </p:spPr>
      </p:pic>
    </p:spTree>
    <p:extLst>
      <p:ext uri="{BB962C8B-B14F-4D97-AF65-F5344CB8AC3E}">
        <p14:creationId xmlns:p14="http://schemas.microsoft.com/office/powerpoint/2010/main" val="32877819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Disaster Preparedness</a:t>
            </a:r>
            <a:endParaRPr lang="en-US" dirty="0"/>
          </a:p>
        </p:txBody>
      </p:sp>
      <p:sp>
        <p:nvSpPr>
          <p:cNvPr id="3" name="Content Placeholder 2"/>
          <p:cNvSpPr>
            <a:spLocks noGrp="1"/>
          </p:cNvSpPr>
          <p:nvPr>
            <p:ph idx="1"/>
          </p:nvPr>
        </p:nvSpPr>
        <p:spPr>
          <a:xfrm>
            <a:off x="126731" y="772945"/>
            <a:ext cx="8828637" cy="6953381"/>
          </a:xfrm>
        </p:spPr>
        <p:txBody>
          <a:bodyPr/>
          <a:lstStyle/>
          <a:p>
            <a:pPr marL="0" indent="0">
              <a:buNone/>
            </a:pPr>
            <a:r>
              <a:rPr lang="en-US" sz="2400" dirty="0" smtClean="0"/>
              <a:t>Your CDBG funding can be used to assist your community with planning for and preparing to respond and recover from disasters. Planning can help reduce impacts and recovery time for your most vulnerable populations.</a:t>
            </a:r>
          </a:p>
          <a:p>
            <a:pPr marL="0" indent="0">
              <a:buNone/>
            </a:pPr>
            <a:endParaRPr lang="en-US" dirty="0"/>
          </a:p>
          <a:p>
            <a:pPr marL="0" indent="0">
              <a:buNone/>
            </a:pPr>
            <a:r>
              <a:rPr lang="en-US" dirty="0" smtClean="0"/>
              <a:t>What plans and assessments does my community want or need?</a:t>
            </a:r>
          </a:p>
          <a:p>
            <a:pPr marL="0" indent="0">
              <a:buNone/>
            </a:pPr>
            <a:endParaRPr lang="en-US" dirty="0" smtClean="0"/>
          </a:p>
          <a:p>
            <a:r>
              <a:rPr lang="en-US" dirty="0" smtClean="0"/>
              <a:t>Gap Analysis &amp; Capabilities Assessments</a:t>
            </a:r>
          </a:p>
          <a:p>
            <a:r>
              <a:rPr lang="en-US" dirty="0" smtClean="0"/>
              <a:t>Phased Plan Development</a:t>
            </a:r>
          </a:p>
          <a:p>
            <a:pPr lvl="1"/>
            <a:r>
              <a:rPr lang="en-US" dirty="0"/>
              <a:t>Continuity of Operations Plan</a:t>
            </a:r>
          </a:p>
          <a:p>
            <a:pPr lvl="1"/>
            <a:r>
              <a:rPr lang="en-US" dirty="0" smtClean="0"/>
              <a:t>Emergency Operations Plan</a:t>
            </a:r>
          </a:p>
          <a:p>
            <a:pPr lvl="1"/>
            <a:r>
              <a:rPr lang="en-US" dirty="0" smtClean="0"/>
              <a:t>Long-term Recovery and Redevelopment Plan</a:t>
            </a:r>
          </a:p>
          <a:p>
            <a:pPr lvl="1"/>
            <a:r>
              <a:rPr lang="en-US" dirty="0" smtClean="0"/>
              <a:t>Hazard Mitigation Plan</a:t>
            </a:r>
          </a:p>
          <a:p>
            <a:pPr lvl="1"/>
            <a:r>
              <a:rPr lang="en-US" dirty="0" smtClean="0"/>
              <a:t>Disaster Debris Management Plan</a:t>
            </a:r>
          </a:p>
          <a:p>
            <a:r>
              <a:rPr lang="en-US" dirty="0" smtClean="0"/>
              <a:t>Training and Exercise Development</a:t>
            </a:r>
          </a:p>
        </p:txBody>
      </p:sp>
    </p:spTree>
    <p:extLst>
      <p:ext uri="{BB962C8B-B14F-4D97-AF65-F5344CB8AC3E}">
        <p14:creationId xmlns:p14="http://schemas.microsoft.com/office/powerpoint/2010/main" val="26914582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Overview Disaster Assistance Recovery Programs</a:t>
            </a:r>
            <a:endParaRPr lang="en-US" dirty="0"/>
          </a:p>
        </p:txBody>
      </p:sp>
      <p:grpSp>
        <p:nvGrpSpPr>
          <p:cNvPr id="31" name="Group 30"/>
          <p:cNvGrpSpPr/>
          <p:nvPr/>
        </p:nvGrpSpPr>
        <p:grpSpPr>
          <a:xfrm>
            <a:off x="393598" y="1226315"/>
            <a:ext cx="3288280" cy="2084425"/>
            <a:chOff x="393598" y="1323419"/>
            <a:chExt cx="3288280" cy="2084425"/>
          </a:xfrm>
        </p:grpSpPr>
        <p:grpSp>
          <p:nvGrpSpPr>
            <p:cNvPr id="6" name="Group 5"/>
            <p:cNvGrpSpPr/>
            <p:nvPr/>
          </p:nvGrpSpPr>
          <p:grpSpPr>
            <a:xfrm>
              <a:off x="1363670" y="1323419"/>
              <a:ext cx="1445236" cy="1157249"/>
              <a:chOff x="407126" y="2093686"/>
              <a:chExt cx="1262017" cy="840022"/>
            </a:xfrm>
          </p:grpSpPr>
          <p:grpSp>
            <p:nvGrpSpPr>
              <p:cNvPr id="7" name="Group 6"/>
              <p:cNvGrpSpPr/>
              <p:nvPr/>
            </p:nvGrpSpPr>
            <p:grpSpPr>
              <a:xfrm>
                <a:off x="407126" y="2093686"/>
                <a:ext cx="1262017" cy="823686"/>
                <a:chOff x="508895" y="1828800"/>
                <a:chExt cx="1167505" cy="762000"/>
              </a:xfrm>
            </p:grpSpPr>
            <p:sp>
              <p:nvSpPr>
                <p:cNvPr id="13" name="Snip Single Corner Rectangle 12"/>
                <p:cNvSpPr/>
                <p:nvPr/>
              </p:nvSpPr>
              <p:spPr bwMode="auto">
                <a:xfrm flipH="1">
                  <a:off x="717019" y="1828800"/>
                  <a:ext cx="959381" cy="685800"/>
                </a:xfrm>
                <a:prstGeom prst="snip1Rect">
                  <a:avLst>
                    <a:gd name="adj" fmla="val 30424"/>
                  </a:avLst>
                </a:prstGeom>
                <a:solidFill>
                  <a:srgbClr val="3F3C3C"/>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rgbClr val="3F3C3C"/>
                    </a:solidFill>
                    <a:effectLst/>
                    <a:latin typeface="Arial" charset="0"/>
                  </a:endParaRPr>
                </a:p>
              </p:txBody>
            </p:sp>
            <p:sp>
              <p:nvSpPr>
                <p:cNvPr id="14" name="Snip Single Corner Rectangle 13"/>
                <p:cNvSpPr/>
                <p:nvPr/>
              </p:nvSpPr>
              <p:spPr bwMode="auto">
                <a:xfrm>
                  <a:off x="508895" y="1905000"/>
                  <a:ext cx="1167505" cy="685800"/>
                </a:xfrm>
                <a:prstGeom prst="snip1Rect">
                  <a:avLst>
                    <a:gd name="adj" fmla="val 14551"/>
                  </a:avLst>
                </a:prstGeom>
                <a:solidFill>
                  <a:srgbClr val="E31836"/>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grpSp>
          <p:sp>
            <p:nvSpPr>
              <p:cNvPr id="12" name="TextBox 11"/>
              <p:cNvSpPr txBox="1"/>
              <p:nvPr/>
            </p:nvSpPr>
            <p:spPr>
              <a:xfrm>
                <a:off x="739485" y="2129438"/>
                <a:ext cx="690297" cy="804270"/>
              </a:xfrm>
              <a:prstGeom prst="rect">
                <a:avLst/>
              </a:prstGeom>
              <a:noFill/>
            </p:spPr>
            <p:txBody>
              <a:bodyPr wrap="square" rtlCol="0">
                <a:spAutoFit/>
              </a:bodyPr>
              <a:lstStyle/>
              <a:p>
                <a:r>
                  <a:rPr lang="en-US" sz="6600" b="1" dirty="0" smtClean="0">
                    <a:solidFill>
                      <a:srgbClr val="FFFFFF"/>
                    </a:solidFill>
                    <a:latin typeface="Arial" charset="0"/>
                    <a:ea typeface="Arial" charset="0"/>
                    <a:cs typeface="Arial" charset="0"/>
                  </a:rPr>
                  <a:t>4</a:t>
                </a:r>
                <a:endParaRPr lang="en-US" sz="6600" b="1" dirty="0">
                  <a:solidFill>
                    <a:srgbClr val="FFFFFF"/>
                  </a:solidFill>
                  <a:latin typeface="Arial" charset="0"/>
                  <a:ea typeface="Arial" charset="0"/>
                  <a:cs typeface="Arial" charset="0"/>
                </a:endParaRPr>
              </a:p>
            </p:txBody>
          </p:sp>
        </p:grpSp>
        <p:sp>
          <p:nvSpPr>
            <p:cNvPr id="19" name="TextBox 18"/>
            <p:cNvSpPr txBox="1"/>
            <p:nvPr/>
          </p:nvSpPr>
          <p:spPr>
            <a:xfrm>
              <a:off x="393598" y="2576847"/>
              <a:ext cx="3288280" cy="830997"/>
            </a:xfrm>
            <a:prstGeom prst="rect">
              <a:avLst/>
            </a:prstGeom>
            <a:noFill/>
          </p:spPr>
          <p:txBody>
            <a:bodyPr wrap="square" rtlCol="0">
              <a:spAutoFit/>
            </a:bodyPr>
            <a:lstStyle/>
            <a:p>
              <a:pPr algn="ctr"/>
              <a:r>
                <a:rPr lang="en-US" sz="2400" b="1" dirty="0" smtClean="0">
                  <a:latin typeface="Arial Narrow" charset="0"/>
                  <a:ea typeface="Arial Narrow" charset="0"/>
                  <a:cs typeface="Arial Narrow" charset="0"/>
                </a:rPr>
                <a:t>Major Federal Disaster Recovery Programs</a:t>
              </a:r>
              <a:endParaRPr lang="en-US" sz="2400" b="1" dirty="0">
                <a:latin typeface="Arial Narrow" charset="0"/>
                <a:ea typeface="Arial Narrow" charset="0"/>
                <a:cs typeface="Arial Narrow" charset="0"/>
              </a:endParaRPr>
            </a:p>
          </p:txBody>
        </p:sp>
      </p:grpSp>
      <p:grpSp>
        <p:nvGrpSpPr>
          <p:cNvPr id="34" name="Group 33"/>
          <p:cNvGrpSpPr/>
          <p:nvPr/>
        </p:nvGrpSpPr>
        <p:grpSpPr>
          <a:xfrm>
            <a:off x="5125403" y="3819947"/>
            <a:ext cx="3288280" cy="2078828"/>
            <a:chOff x="5125403" y="4030339"/>
            <a:chExt cx="3288280" cy="2078828"/>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29923" y="4030339"/>
              <a:ext cx="2376340" cy="1214355"/>
            </a:xfrm>
            <a:prstGeom prst="rect">
              <a:avLst/>
            </a:prstGeom>
          </p:spPr>
        </p:pic>
        <p:sp>
          <p:nvSpPr>
            <p:cNvPr id="21" name="TextBox 20"/>
            <p:cNvSpPr txBox="1"/>
            <p:nvPr/>
          </p:nvSpPr>
          <p:spPr>
            <a:xfrm>
              <a:off x="5125403" y="5278170"/>
              <a:ext cx="3288280" cy="830997"/>
            </a:xfrm>
            <a:prstGeom prst="rect">
              <a:avLst/>
            </a:prstGeom>
            <a:noFill/>
          </p:spPr>
          <p:txBody>
            <a:bodyPr wrap="square" rtlCol="0">
              <a:spAutoFit/>
            </a:bodyPr>
            <a:lstStyle/>
            <a:p>
              <a:pPr algn="ctr"/>
              <a:r>
                <a:rPr lang="en-US" sz="2400" b="1" dirty="0" smtClean="0">
                  <a:latin typeface="Arial Narrow" charset="0"/>
                  <a:ea typeface="Arial Narrow" charset="0"/>
                  <a:cs typeface="Arial Narrow" charset="0"/>
                </a:rPr>
                <a:t>Programs Designed to Work Together</a:t>
              </a:r>
              <a:endParaRPr lang="en-US" sz="2400" b="1" dirty="0">
                <a:latin typeface="Arial Narrow" charset="0"/>
                <a:ea typeface="Arial Narrow" charset="0"/>
                <a:cs typeface="Arial Narrow" charset="0"/>
              </a:endParaRPr>
            </a:p>
          </p:txBody>
        </p:sp>
      </p:grpSp>
      <p:grpSp>
        <p:nvGrpSpPr>
          <p:cNvPr id="33" name="Group 32"/>
          <p:cNvGrpSpPr/>
          <p:nvPr/>
        </p:nvGrpSpPr>
        <p:grpSpPr>
          <a:xfrm>
            <a:off x="5034354" y="1043873"/>
            <a:ext cx="3529816" cy="2258775"/>
            <a:chOff x="5034354" y="1140977"/>
            <a:chExt cx="3529816" cy="2258775"/>
          </a:xfrm>
        </p:grpSpPr>
        <p:sp>
          <p:nvSpPr>
            <p:cNvPr id="22" name="TextBox 21"/>
            <p:cNvSpPr txBox="1"/>
            <p:nvPr/>
          </p:nvSpPr>
          <p:spPr>
            <a:xfrm>
              <a:off x="5034354" y="2568755"/>
              <a:ext cx="3529816" cy="830997"/>
            </a:xfrm>
            <a:prstGeom prst="rect">
              <a:avLst/>
            </a:prstGeom>
            <a:noFill/>
          </p:spPr>
          <p:txBody>
            <a:bodyPr wrap="square" rtlCol="0">
              <a:spAutoFit/>
            </a:bodyPr>
            <a:lstStyle/>
            <a:p>
              <a:pPr algn="ctr"/>
              <a:r>
                <a:rPr lang="en-US" sz="2400" b="1" dirty="0" smtClean="0">
                  <a:latin typeface="Arial Narrow" charset="0"/>
                  <a:ea typeface="Arial Narrow" charset="0"/>
                  <a:cs typeface="Arial Narrow" charset="0"/>
                </a:rPr>
                <a:t>Differing Eligibility and Compliance Requirements</a:t>
              </a:r>
              <a:endParaRPr lang="en-US" sz="2400" b="1" dirty="0">
                <a:latin typeface="Arial Narrow" charset="0"/>
                <a:ea typeface="Arial Narrow" charset="0"/>
                <a:cs typeface="Arial Narrow" charset="0"/>
              </a:endParaRPr>
            </a:p>
          </p:txBody>
        </p:sp>
        <p:grpSp>
          <p:nvGrpSpPr>
            <p:cNvPr id="25" name="Group 24"/>
            <p:cNvGrpSpPr/>
            <p:nvPr/>
          </p:nvGrpSpPr>
          <p:grpSpPr>
            <a:xfrm>
              <a:off x="5695124" y="1140977"/>
              <a:ext cx="2245938" cy="1398445"/>
              <a:chOff x="5593206" y="1197621"/>
              <a:chExt cx="2245938" cy="1398445"/>
            </a:xfrm>
          </p:grpSpPr>
          <p:pic>
            <p:nvPicPr>
              <p:cNvPr id="17" name="Picture 16"/>
              <p:cNvPicPr>
                <a:picLocks noChangeAspect="1"/>
              </p:cNvPicPr>
              <p:nvPr/>
            </p:nvPicPr>
            <p:blipFill rotWithShape="1">
              <a:blip r:embed="rId4" cstate="print">
                <a:extLst>
                  <a:ext uri="{28A0092B-C50C-407E-A947-70E740481C1C}">
                    <a14:useLocalDpi xmlns:a14="http://schemas.microsoft.com/office/drawing/2010/main" val="0"/>
                  </a:ext>
                </a:extLst>
              </a:blip>
              <a:srcRect t="25617"/>
              <a:stretch/>
            </p:blipFill>
            <p:spPr>
              <a:xfrm>
                <a:off x="6016767" y="1197621"/>
                <a:ext cx="1365525" cy="1398445"/>
              </a:xfrm>
              <a:prstGeom prst="rect">
                <a:avLst/>
              </a:prstGeom>
            </p:spPr>
          </p:pic>
          <p:sp>
            <p:nvSpPr>
              <p:cNvPr id="23" name="TextBox 22"/>
              <p:cNvSpPr txBox="1"/>
              <p:nvPr/>
            </p:nvSpPr>
            <p:spPr>
              <a:xfrm rot="774764">
                <a:off x="7435649" y="1318107"/>
                <a:ext cx="403495" cy="707886"/>
              </a:xfrm>
              <a:prstGeom prst="rect">
                <a:avLst/>
              </a:prstGeom>
              <a:noFill/>
            </p:spPr>
            <p:txBody>
              <a:bodyPr wrap="square" rtlCol="0">
                <a:spAutoFit/>
              </a:bodyPr>
              <a:lstStyle/>
              <a:p>
                <a:pPr algn="ctr"/>
                <a:r>
                  <a:rPr lang="en-US" sz="4000" b="1" smtClean="0">
                    <a:solidFill>
                      <a:srgbClr val="E31836"/>
                    </a:solidFill>
                    <a:latin typeface="Arial Narrow" charset="0"/>
                    <a:ea typeface="Arial Narrow" charset="0"/>
                    <a:cs typeface="Arial Narrow" charset="0"/>
                  </a:rPr>
                  <a:t>?</a:t>
                </a:r>
                <a:endParaRPr lang="en-US" sz="4000" b="1" dirty="0">
                  <a:solidFill>
                    <a:srgbClr val="E31836"/>
                  </a:solidFill>
                  <a:latin typeface="Arial Narrow" charset="0"/>
                  <a:ea typeface="Arial Narrow" charset="0"/>
                  <a:cs typeface="Arial Narrow" charset="0"/>
                </a:endParaRPr>
              </a:p>
            </p:txBody>
          </p:sp>
          <p:sp>
            <p:nvSpPr>
              <p:cNvPr id="24" name="TextBox 23"/>
              <p:cNvSpPr txBox="1"/>
              <p:nvPr/>
            </p:nvSpPr>
            <p:spPr>
              <a:xfrm rot="21133137">
                <a:off x="5593206" y="1800517"/>
                <a:ext cx="403495" cy="523220"/>
              </a:xfrm>
              <a:prstGeom prst="rect">
                <a:avLst/>
              </a:prstGeom>
              <a:noFill/>
            </p:spPr>
            <p:txBody>
              <a:bodyPr wrap="square" rtlCol="0">
                <a:spAutoFit/>
              </a:bodyPr>
              <a:lstStyle/>
              <a:p>
                <a:pPr algn="ctr"/>
                <a:r>
                  <a:rPr lang="en-US" sz="2800" b="1" smtClean="0">
                    <a:latin typeface="Arial Narrow" charset="0"/>
                    <a:ea typeface="Arial Narrow" charset="0"/>
                    <a:cs typeface="Arial Narrow" charset="0"/>
                  </a:rPr>
                  <a:t>?</a:t>
                </a:r>
                <a:endParaRPr lang="en-US" sz="2800" b="1" dirty="0">
                  <a:latin typeface="Arial Narrow" charset="0"/>
                  <a:ea typeface="Arial Narrow" charset="0"/>
                  <a:cs typeface="Arial Narrow" charset="0"/>
                </a:endParaRPr>
              </a:p>
            </p:txBody>
          </p:sp>
        </p:grpSp>
      </p:grpSp>
      <p:grpSp>
        <p:nvGrpSpPr>
          <p:cNvPr id="32" name="Group 31"/>
          <p:cNvGrpSpPr/>
          <p:nvPr/>
        </p:nvGrpSpPr>
        <p:grpSpPr>
          <a:xfrm>
            <a:off x="393598" y="4082066"/>
            <a:ext cx="3288280" cy="1824801"/>
            <a:chOff x="393598" y="4292458"/>
            <a:chExt cx="3288280" cy="1824801"/>
          </a:xfrm>
        </p:grpSpPr>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55133" y="4292458"/>
              <a:ext cx="1862310" cy="853558"/>
            </a:xfrm>
            <a:prstGeom prst="rect">
              <a:avLst/>
            </a:prstGeom>
          </p:spPr>
        </p:pic>
        <p:sp>
          <p:nvSpPr>
            <p:cNvPr id="26" name="TextBox 25"/>
            <p:cNvSpPr txBox="1"/>
            <p:nvPr/>
          </p:nvSpPr>
          <p:spPr>
            <a:xfrm>
              <a:off x="393598" y="5286262"/>
              <a:ext cx="3288280" cy="830997"/>
            </a:xfrm>
            <a:prstGeom prst="rect">
              <a:avLst/>
            </a:prstGeom>
            <a:noFill/>
          </p:spPr>
          <p:txBody>
            <a:bodyPr wrap="square" rtlCol="0">
              <a:spAutoFit/>
            </a:bodyPr>
            <a:lstStyle/>
            <a:p>
              <a:pPr algn="ctr"/>
              <a:r>
                <a:rPr lang="en-US" sz="2400" b="1" dirty="0" smtClean="0">
                  <a:latin typeface="Arial Narrow" charset="0"/>
                  <a:ea typeface="Arial Narrow" charset="0"/>
                  <a:cs typeface="Arial Narrow" charset="0"/>
                </a:rPr>
                <a:t>Funding Can Be Layered to Increase Efficiency</a:t>
              </a:r>
              <a:endParaRPr lang="en-US" sz="2400" b="1" dirty="0">
                <a:latin typeface="Arial Narrow" charset="0"/>
                <a:ea typeface="Arial Narrow" charset="0"/>
                <a:cs typeface="Arial Narrow" charset="0"/>
              </a:endParaRPr>
            </a:p>
          </p:txBody>
        </p:sp>
      </p:grpSp>
    </p:spTree>
    <p:extLst>
      <p:ext uri="{BB962C8B-B14F-4D97-AF65-F5344CB8AC3E}">
        <p14:creationId xmlns:p14="http://schemas.microsoft.com/office/powerpoint/2010/main" val="16984873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6096000"/>
          </a:xfrm>
        </p:spPr>
        <p:txBody>
          <a:bodyPr>
            <a:noAutofit/>
          </a:bodyPr>
          <a:lstStyle/>
          <a:p>
            <a:pPr>
              <a:lnSpc>
                <a:spcPct val="200000"/>
              </a:lnSpc>
              <a:spcBef>
                <a:spcPts val="1200"/>
              </a:spcBef>
              <a:spcAft>
                <a:spcPts val="1200"/>
              </a:spcAft>
            </a:pPr>
            <a:r>
              <a:rPr lang="en-US" sz="4000" dirty="0" smtClean="0">
                <a:solidFill>
                  <a:schemeClr val="bg1">
                    <a:lumMod val="75000"/>
                  </a:schemeClr>
                </a:solidFill>
              </a:rPr>
              <a:t>Introductions and Overview</a:t>
            </a:r>
            <a:r>
              <a:rPr lang="en-US" sz="4000" dirty="0" smtClean="0">
                <a:solidFill>
                  <a:schemeClr val="bg1">
                    <a:lumMod val="85000"/>
                  </a:schemeClr>
                </a:solidFill>
              </a:rPr>
              <a:t/>
            </a:r>
            <a:br>
              <a:rPr lang="en-US" sz="4000" dirty="0" smtClean="0">
                <a:solidFill>
                  <a:schemeClr val="bg1">
                    <a:lumMod val="85000"/>
                  </a:schemeClr>
                </a:solidFill>
              </a:rPr>
            </a:br>
            <a:r>
              <a:rPr lang="en-US" sz="4000" dirty="0" smtClean="0"/>
              <a:t>Public Assistance Program</a:t>
            </a:r>
            <a:br>
              <a:rPr lang="en-US" sz="4000" dirty="0" smtClean="0"/>
            </a:br>
            <a:r>
              <a:rPr lang="en-US" sz="4000" dirty="0" smtClean="0">
                <a:solidFill>
                  <a:srgbClr val="BFBFBF"/>
                </a:solidFill>
              </a:rPr>
              <a:t>Hazard Mitigation</a:t>
            </a:r>
            <a:br>
              <a:rPr lang="en-US" sz="4000" dirty="0" smtClean="0">
                <a:solidFill>
                  <a:srgbClr val="BFBFBF"/>
                </a:solidFill>
              </a:rPr>
            </a:br>
            <a:r>
              <a:rPr lang="en-US" sz="4000" dirty="0" smtClean="0">
                <a:solidFill>
                  <a:schemeClr val="bg1">
                    <a:lumMod val="75000"/>
                  </a:schemeClr>
                </a:solidFill>
              </a:rPr>
              <a:t>Community Development Block Grant – DR</a:t>
            </a:r>
            <a:br>
              <a:rPr lang="en-US" sz="4000" dirty="0" smtClean="0">
                <a:solidFill>
                  <a:schemeClr val="bg1">
                    <a:lumMod val="75000"/>
                  </a:schemeClr>
                </a:solidFill>
              </a:rPr>
            </a:br>
            <a:r>
              <a:rPr lang="en-US" sz="4000" dirty="0" smtClean="0">
                <a:solidFill>
                  <a:schemeClr val="bg1">
                    <a:lumMod val="75000"/>
                  </a:schemeClr>
                </a:solidFill>
              </a:rPr>
              <a:t>Questions for Expert Panel</a:t>
            </a:r>
            <a:endParaRPr lang="en-US" sz="4000" dirty="0">
              <a:solidFill>
                <a:schemeClr val="bg1">
                  <a:lumMod val="75000"/>
                </a:schemeClr>
              </a:solidFill>
            </a:endParaRPr>
          </a:p>
        </p:txBody>
      </p:sp>
      <p:sp>
        <p:nvSpPr>
          <p:cNvPr id="4" name="Rectangle 3"/>
          <p:cNvSpPr/>
          <p:nvPr/>
        </p:nvSpPr>
        <p:spPr bwMode="auto">
          <a:xfrm rot="2700000">
            <a:off x="41061" y="2077513"/>
            <a:ext cx="198254" cy="198254"/>
          </a:xfrm>
          <a:prstGeom prst="rect">
            <a:avLst/>
          </a:prstGeom>
          <a:solidFill>
            <a:srgbClr val="E21836"/>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rgbClr val="E31836"/>
              </a:solidFill>
              <a:effectLst/>
              <a:latin typeface="Arial" charset="0"/>
            </a:endParaRPr>
          </a:p>
        </p:txBody>
      </p:sp>
    </p:spTree>
    <p:extLst>
      <p:ext uri="{BB962C8B-B14F-4D97-AF65-F5344CB8AC3E}">
        <p14:creationId xmlns:p14="http://schemas.microsoft.com/office/powerpoint/2010/main" val="2139754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prstGeom prst="rect">
            <a:avLst/>
          </a:prstGeom>
          <a:noFill/>
        </p:spPr>
        <p:txBody>
          <a:bodyPr>
            <a:noAutofit/>
          </a:bodyPr>
          <a:lstStyle/>
          <a:p>
            <a:r>
              <a:rPr lang="en-US" dirty="0" smtClean="0"/>
              <a:t>FEMA Public Assistance (PA) Foundation and Purpose</a:t>
            </a:r>
          </a:p>
        </p:txBody>
      </p:sp>
      <p:sp>
        <p:nvSpPr>
          <p:cNvPr id="3" name="Content Placeholder 2"/>
          <p:cNvSpPr>
            <a:spLocks noGrp="1"/>
          </p:cNvSpPr>
          <p:nvPr>
            <p:ph idx="1"/>
          </p:nvPr>
        </p:nvSpPr>
        <p:spPr>
          <a:xfrm>
            <a:off x="126730" y="1224209"/>
            <a:ext cx="5826749" cy="4282889"/>
          </a:xfrm>
        </p:spPr>
        <p:txBody>
          <a:bodyPr/>
          <a:lstStyle/>
          <a:p>
            <a:pPr lvl="0">
              <a:spcAft>
                <a:spcPts val="1200"/>
              </a:spcAft>
            </a:pPr>
            <a:r>
              <a:rPr lang="en-US" sz="2800" dirty="0" smtClean="0"/>
              <a:t>Authorized by the </a:t>
            </a:r>
            <a:r>
              <a:rPr lang="en-US" sz="2800" b="1" dirty="0" smtClean="0"/>
              <a:t>Stafford Act</a:t>
            </a:r>
          </a:p>
          <a:p>
            <a:pPr lvl="0">
              <a:spcAft>
                <a:spcPts val="1200"/>
              </a:spcAft>
            </a:pPr>
            <a:r>
              <a:rPr lang="en-US" sz="2800" dirty="0" smtClean="0"/>
              <a:t>Grants the </a:t>
            </a:r>
            <a:r>
              <a:rPr lang="en-US" sz="2800" b="1" dirty="0" smtClean="0"/>
              <a:t>President</a:t>
            </a:r>
            <a:r>
              <a:rPr lang="en-US" sz="2800" dirty="0" smtClean="0"/>
              <a:t> </a:t>
            </a:r>
            <a:r>
              <a:rPr lang="en-US" sz="2800" dirty="0"/>
              <a:t>authority to administer Federal disaster assistance</a:t>
            </a:r>
          </a:p>
          <a:p>
            <a:pPr lvl="0">
              <a:spcAft>
                <a:spcPts val="1200"/>
              </a:spcAft>
            </a:pPr>
            <a:r>
              <a:rPr lang="en-US" sz="2800" b="1" dirty="0" smtClean="0"/>
              <a:t>Reimburses</a:t>
            </a:r>
            <a:r>
              <a:rPr lang="en-US" sz="2800" dirty="0" smtClean="0"/>
              <a:t> eligible local governments and non-profit applicants for response </a:t>
            </a:r>
            <a:r>
              <a:rPr lang="en-US" sz="2800" dirty="0"/>
              <a:t>and recovery </a:t>
            </a:r>
            <a:r>
              <a:rPr lang="en-US" sz="2800" dirty="0" smtClean="0"/>
              <a:t>activity costs</a:t>
            </a:r>
            <a:endParaRPr lang="en-US" sz="2800" dirty="0"/>
          </a:p>
          <a:p>
            <a:pPr lvl="0">
              <a:spcAft>
                <a:spcPts val="1200"/>
              </a:spcAft>
            </a:pPr>
            <a:r>
              <a:rPr lang="en-US" sz="2800" dirty="0"/>
              <a:t>Federal </a:t>
            </a:r>
            <a:r>
              <a:rPr lang="en-US" sz="2800" b="1" dirty="0"/>
              <a:t>cost share </a:t>
            </a:r>
            <a:r>
              <a:rPr lang="en-US" sz="2800" dirty="0" smtClean="0"/>
              <a:t>of no </a:t>
            </a:r>
            <a:r>
              <a:rPr lang="en-US" sz="2800" dirty="0"/>
              <a:t>less than </a:t>
            </a:r>
            <a:r>
              <a:rPr lang="en-US" sz="2800" b="1" dirty="0" smtClean="0"/>
              <a:t>75%</a:t>
            </a:r>
          </a:p>
          <a:p>
            <a:pPr lvl="0">
              <a:spcAft>
                <a:spcPts val="1200"/>
              </a:spcAft>
            </a:pPr>
            <a:r>
              <a:rPr lang="en-US" sz="2800" dirty="0" smtClean="0"/>
              <a:t>Federal </a:t>
            </a:r>
            <a:r>
              <a:rPr lang="en-US" sz="2800" dirty="0"/>
              <a:t>cost share </a:t>
            </a:r>
            <a:r>
              <a:rPr lang="en-US" sz="2800" b="1" dirty="0"/>
              <a:t>may be raised</a:t>
            </a:r>
          </a:p>
        </p:txBody>
      </p:sp>
      <p:pic>
        <p:nvPicPr>
          <p:cNvPr id="6" name="Picture 5" descr="noun_vortex_22971.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0475" y="1831513"/>
            <a:ext cx="2891978" cy="2891978"/>
          </a:xfrm>
          <a:prstGeom prst="rect">
            <a:avLst/>
          </a:prstGeom>
        </p:spPr>
      </p:pic>
    </p:spTree>
    <p:extLst>
      <p:ext uri="{BB962C8B-B14F-4D97-AF65-F5344CB8AC3E}">
        <p14:creationId xmlns:p14="http://schemas.microsoft.com/office/powerpoint/2010/main" val="7486569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2"/>
          <p:cNvSpPr>
            <a:spLocks noGrp="1" noChangeArrowheads="1"/>
          </p:cNvSpPr>
          <p:nvPr>
            <p:ph type="title"/>
          </p:nvPr>
        </p:nvSpPr>
        <p:spPr>
          <a:prstGeom prst="rect">
            <a:avLst/>
          </a:prstGeom>
          <a:noFill/>
        </p:spPr>
        <p:txBody>
          <a:bodyPr>
            <a:noAutofit/>
          </a:bodyPr>
          <a:lstStyle/>
          <a:p>
            <a:r>
              <a:rPr lang="en-US" dirty="0" smtClean="0">
                <a:latin typeface="Arial Narrow" charset="0"/>
                <a:ea typeface="Arial Narrow" charset="0"/>
                <a:cs typeface="Arial Narrow" charset="0"/>
              </a:rPr>
              <a:t>Building blocks of PA eligibility</a:t>
            </a:r>
          </a:p>
        </p:txBody>
      </p:sp>
      <p:sp>
        <p:nvSpPr>
          <p:cNvPr id="13" name="Down Arrow 12"/>
          <p:cNvSpPr/>
          <p:nvPr/>
        </p:nvSpPr>
        <p:spPr>
          <a:xfrm rot="12791608">
            <a:off x="1473022" y="1275762"/>
            <a:ext cx="1106348" cy="3541532"/>
          </a:xfrm>
          <a:prstGeom prst="downArrow">
            <a:avLst>
              <a:gd name="adj1" fmla="val 50000"/>
              <a:gd name="adj2" fmla="val 81424"/>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prstClr val="white"/>
              </a:solidFill>
            </a:endParaRPr>
          </a:p>
        </p:txBody>
      </p:sp>
      <p:graphicFrame>
        <p:nvGraphicFramePr>
          <p:cNvPr id="2" name="Diagram 1"/>
          <p:cNvGraphicFramePr/>
          <p:nvPr>
            <p:extLst>
              <p:ext uri="{D42A27DB-BD31-4B8C-83A1-F6EECF244321}">
                <p14:modId xmlns:p14="http://schemas.microsoft.com/office/powerpoint/2010/main" val="1467704485"/>
              </p:ext>
            </p:extLst>
          </p:nvPr>
        </p:nvGraphicFramePr>
        <p:xfrm>
          <a:off x="1596828" y="1113779"/>
          <a:ext cx="6096000" cy="47043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4178194" y="1639760"/>
            <a:ext cx="933269" cy="584775"/>
          </a:xfrm>
          <a:prstGeom prst="rect">
            <a:avLst/>
          </a:prstGeom>
          <a:noFill/>
        </p:spPr>
        <p:txBody>
          <a:bodyPr wrap="none" rtlCol="0">
            <a:spAutoFit/>
          </a:bodyPr>
          <a:lstStyle/>
          <a:p>
            <a:pPr algn="ctr"/>
            <a:r>
              <a:rPr lang="en-US" sz="3200" b="1" dirty="0" smtClean="0">
                <a:solidFill>
                  <a:schemeClr val="bg1"/>
                </a:solidFill>
                <a:latin typeface="Arial Narrow" charset="0"/>
                <a:ea typeface="Arial Narrow" charset="0"/>
                <a:cs typeface="Arial Narrow" charset="0"/>
              </a:rPr>
              <a:t>Cost</a:t>
            </a:r>
            <a:endParaRPr lang="en-US" sz="3200" b="1" dirty="0">
              <a:solidFill>
                <a:schemeClr val="bg1"/>
              </a:solidFill>
              <a:latin typeface="Arial Narrow" charset="0"/>
              <a:ea typeface="Arial Narrow" charset="0"/>
              <a:cs typeface="Arial Narrow" charset="0"/>
            </a:endParaRPr>
          </a:p>
        </p:txBody>
      </p:sp>
      <p:sp>
        <p:nvSpPr>
          <p:cNvPr id="7" name="TextBox 6"/>
          <p:cNvSpPr txBox="1"/>
          <p:nvPr/>
        </p:nvSpPr>
        <p:spPr>
          <a:xfrm>
            <a:off x="4134592" y="2686556"/>
            <a:ext cx="1020472" cy="584775"/>
          </a:xfrm>
          <a:prstGeom prst="rect">
            <a:avLst/>
          </a:prstGeom>
          <a:noFill/>
        </p:spPr>
        <p:txBody>
          <a:bodyPr wrap="none" rtlCol="0">
            <a:spAutoFit/>
          </a:bodyPr>
          <a:lstStyle/>
          <a:p>
            <a:pPr algn="ctr"/>
            <a:r>
              <a:rPr lang="en-US" sz="3200" b="1" dirty="0" smtClean="0">
                <a:solidFill>
                  <a:schemeClr val="bg1"/>
                </a:solidFill>
                <a:latin typeface="Arial Narrow" charset="0"/>
                <a:ea typeface="Arial Narrow" charset="0"/>
                <a:cs typeface="Arial Narrow" charset="0"/>
              </a:rPr>
              <a:t>Work</a:t>
            </a:r>
            <a:endParaRPr lang="en-US" sz="3200" b="1" dirty="0">
              <a:solidFill>
                <a:schemeClr val="bg1"/>
              </a:solidFill>
              <a:latin typeface="Arial Narrow" charset="0"/>
              <a:ea typeface="Arial Narrow" charset="0"/>
              <a:cs typeface="Arial Narrow" charset="0"/>
            </a:endParaRPr>
          </a:p>
        </p:txBody>
      </p:sp>
      <p:sp>
        <p:nvSpPr>
          <p:cNvPr id="8" name="TextBox 7"/>
          <p:cNvSpPr txBox="1"/>
          <p:nvPr/>
        </p:nvSpPr>
        <p:spPr>
          <a:xfrm>
            <a:off x="3973009" y="3797312"/>
            <a:ext cx="1343638" cy="584775"/>
          </a:xfrm>
          <a:prstGeom prst="rect">
            <a:avLst/>
          </a:prstGeom>
          <a:noFill/>
        </p:spPr>
        <p:txBody>
          <a:bodyPr wrap="none" rtlCol="0">
            <a:spAutoFit/>
          </a:bodyPr>
          <a:lstStyle/>
          <a:p>
            <a:pPr algn="ctr"/>
            <a:r>
              <a:rPr lang="en-US" sz="3200" b="1" dirty="0" smtClean="0">
                <a:solidFill>
                  <a:schemeClr val="bg1"/>
                </a:solidFill>
                <a:latin typeface="Arial Narrow" charset="0"/>
                <a:ea typeface="Arial Narrow" charset="0"/>
                <a:cs typeface="Arial Narrow" charset="0"/>
              </a:rPr>
              <a:t>Facility</a:t>
            </a:r>
            <a:endParaRPr lang="en-US" sz="3200" b="1" dirty="0">
              <a:solidFill>
                <a:schemeClr val="bg1"/>
              </a:solidFill>
              <a:latin typeface="Arial Narrow" charset="0"/>
              <a:ea typeface="Arial Narrow" charset="0"/>
              <a:cs typeface="Arial Narrow" charset="0"/>
            </a:endParaRPr>
          </a:p>
        </p:txBody>
      </p:sp>
      <p:sp>
        <p:nvSpPr>
          <p:cNvPr id="9" name="TextBox 8"/>
          <p:cNvSpPr txBox="1"/>
          <p:nvPr/>
        </p:nvSpPr>
        <p:spPr>
          <a:xfrm>
            <a:off x="3786260" y="4807743"/>
            <a:ext cx="1717137" cy="584775"/>
          </a:xfrm>
          <a:prstGeom prst="rect">
            <a:avLst/>
          </a:prstGeom>
          <a:noFill/>
        </p:spPr>
        <p:txBody>
          <a:bodyPr wrap="none" rtlCol="0">
            <a:spAutoFit/>
          </a:bodyPr>
          <a:lstStyle/>
          <a:p>
            <a:pPr algn="ctr"/>
            <a:r>
              <a:rPr lang="en-US" sz="3200" b="1" dirty="0" smtClean="0">
                <a:solidFill>
                  <a:schemeClr val="bg1"/>
                </a:solidFill>
                <a:latin typeface="Arial Narrow" charset="0"/>
                <a:ea typeface="Arial Narrow" charset="0"/>
                <a:cs typeface="Arial Narrow" charset="0"/>
              </a:rPr>
              <a:t>Applicant</a:t>
            </a:r>
            <a:endParaRPr lang="en-US" sz="3200" b="1" dirty="0">
              <a:solidFill>
                <a:schemeClr val="bg1"/>
              </a:solidFill>
              <a:latin typeface="Arial Narrow" charset="0"/>
              <a:ea typeface="Arial Narrow" charset="0"/>
              <a:cs typeface="Arial Narrow" charset="0"/>
            </a:endParaRPr>
          </a:p>
        </p:txBody>
      </p:sp>
    </p:spTree>
    <p:extLst>
      <p:ext uri="{BB962C8B-B14F-4D97-AF65-F5344CB8AC3E}">
        <p14:creationId xmlns:p14="http://schemas.microsoft.com/office/powerpoint/2010/main" val="4194818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Categories of Emergency Work</a:t>
            </a:r>
            <a:endParaRPr lang="en-US" dirty="0"/>
          </a:p>
        </p:txBody>
      </p:sp>
      <p:pic>
        <p:nvPicPr>
          <p:cNvPr id="15" name="Content Placeholder 2" descr="garbage truck.png"/>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3625" b="-1487"/>
          <a:stretch/>
        </p:blipFill>
        <p:spPr>
          <a:xfrm flipH="1">
            <a:off x="331659" y="1894881"/>
            <a:ext cx="1084541" cy="476287"/>
          </a:xfrm>
        </p:spPr>
      </p:pic>
      <p:graphicFrame>
        <p:nvGraphicFramePr>
          <p:cNvPr id="6" name="Diagram 5"/>
          <p:cNvGraphicFramePr/>
          <p:nvPr>
            <p:extLst>
              <p:ext uri="{D42A27DB-BD31-4B8C-83A1-F6EECF244321}">
                <p14:modId xmlns:p14="http://schemas.microsoft.com/office/powerpoint/2010/main" val="4062007468"/>
              </p:ext>
            </p:extLst>
          </p:nvPr>
        </p:nvGraphicFramePr>
        <p:xfrm>
          <a:off x="4581740" y="1428750"/>
          <a:ext cx="4390054" cy="41550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descr="icon_13610.png"/>
          <p:cNvPicPr>
            <a:picLocks noChangeAspect="1"/>
          </p:cNvPicPr>
          <p:nvPr/>
        </p:nvPicPr>
        <p:blipFill>
          <a:blip r:embed="rId9" cstate="print">
            <a:lum bright="70000" contrast="-70000"/>
            <a:extLst>
              <a:ext uri="{28A0092B-C50C-407E-A947-70E740481C1C}">
                <a14:useLocalDpi xmlns:a14="http://schemas.microsoft.com/office/drawing/2010/main" val="0"/>
              </a:ext>
            </a:extLst>
          </a:blip>
          <a:stretch>
            <a:fillRect/>
          </a:stretch>
        </p:blipFill>
        <p:spPr>
          <a:xfrm>
            <a:off x="240096" y="2711377"/>
            <a:ext cx="1114178" cy="1114178"/>
          </a:xfrm>
          <a:prstGeom prst="rect">
            <a:avLst/>
          </a:prstGeom>
        </p:spPr>
      </p:pic>
      <p:pic>
        <p:nvPicPr>
          <p:cNvPr id="18" name="Picture 17" descr="icon_4928.png"/>
          <p:cNvPicPr>
            <a:picLocks noChangeAspect="1"/>
          </p:cNvPicPr>
          <p:nvPr/>
        </p:nvPicPr>
        <p:blipFill>
          <a:blip r:embed="rId10" cstate="print">
            <a:lum bright="70000" contrast="-70000"/>
            <a:extLst>
              <a:ext uri="{28A0092B-C50C-407E-A947-70E740481C1C}">
                <a14:useLocalDpi xmlns:a14="http://schemas.microsoft.com/office/drawing/2010/main" val="0"/>
              </a:ext>
            </a:extLst>
          </a:blip>
          <a:stretch>
            <a:fillRect/>
          </a:stretch>
        </p:blipFill>
        <p:spPr>
          <a:xfrm>
            <a:off x="3393124" y="1804906"/>
            <a:ext cx="863945" cy="863945"/>
          </a:xfrm>
          <a:prstGeom prst="rect">
            <a:avLst/>
          </a:prstGeom>
        </p:spPr>
      </p:pic>
      <p:pic>
        <p:nvPicPr>
          <p:cNvPr id="19" name="Picture 18" descr="road block.pn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660076" y="3185651"/>
            <a:ext cx="949130" cy="946297"/>
          </a:xfrm>
          <a:prstGeom prst="rect">
            <a:avLst/>
          </a:prstGeom>
        </p:spPr>
      </p:pic>
      <p:pic>
        <p:nvPicPr>
          <p:cNvPr id="20" name="Picture 19" descr="icon_12246.png"/>
          <p:cNvPicPr>
            <a:picLocks noChangeAspect="1"/>
          </p:cNvPicPr>
          <p:nvPr/>
        </p:nvPicPr>
        <p:blipFill>
          <a:blip r:embed="rId12" cstate="print">
            <a:lum bright="70000" contrast="-70000"/>
            <a:extLst>
              <a:ext uri="{28A0092B-C50C-407E-A947-70E740481C1C}">
                <a14:useLocalDpi xmlns:a14="http://schemas.microsoft.com/office/drawing/2010/main" val="0"/>
              </a:ext>
            </a:extLst>
          </a:blip>
          <a:stretch>
            <a:fillRect/>
          </a:stretch>
        </p:blipFill>
        <p:spPr>
          <a:xfrm>
            <a:off x="2078582" y="2542915"/>
            <a:ext cx="1152965" cy="1152965"/>
          </a:xfrm>
          <a:prstGeom prst="rect">
            <a:avLst/>
          </a:prstGeom>
        </p:spPr>
      </p:pic>
      <p:pic>
        <p:nvPicPr>
          <p:cNvPr id="21" name="Picture 20" descr="sewer.png"/>
          <p:cNvPicPr>
            <a:picLocks noChangeAspect="1"/>
          </p:cNvPicPr>
          <p:nvPr/>
        </p:nvPicPr>
        <p:blipFill>
          <a:blip r:embed="rId13" cstate="print">
            <a:lum bright="70000" contrast="-70000"/>
            <a:extLst>
              <a:ext uri="{28A0092B-C50C-407E-A947-70E740481C1C}">
                <a14:useLocalDpi xmlns:a14="http://schemas.microsoft.com/office/drawing/2010/main" val="0"/>
              </a:ext>
            </a:extLst>
          </a:blip>
          <a:stretch>
            <a:fillRect/>
          </a:stretch>
        </p:blipFill>
        <p:spPr>
          <a:xfrm>
            <a:off x="2578327" y="4423163"/>
            <a:ext cx="899838" cy="726948"/>
          </a:xfrm>
          <a:prstGeom prst="rect">
            <a:avLst/>
          </a:prstGeom>
        </p:spPr>
      </p:pic>
      <p:pic>
        <p:nvPicPr>
          <p:cNvPr id="11" name="Picture 10"/>
          <p:cNvPicPr>
            <a:picLocks noChangeAspect="1"/>
          </p:cNvPicPr>
          <p:nvPr/>
        </p:nvPicPr>
        <p:blipFill>
          <a:blip r:embed="rId14" cstate="print">
            <a:lum bright="70000" contrast="-70000"/>
            <a:extLst>
              <a:ext uri="{28A0092B-C50C-407E-A947-70E740481C1C}">
                <a14:useLocalDpi xmlns:a14="http://schemas.microsoft.com/office/drawing/2010/main" val="0"/>
              </a:ext>
            </a:extLst>
          </a:blip>
          <a:stretch>
            <a:fillRect/>
          </a:stretch>
        </p:blipFill>
        <p:spPr>
          <a:xfrm>
            <a:off x="772909" y="4368748"/>
            <a:ext cx="935582" cy="935582"/>
          </a:xfrm>
          <a:prstGeom prst="rect">
            <a:avLst/>
          </a:prstGeom>
        </p:spPr>
      </p:pic>
    </p:spTree>
    <p:extLst>
      <p:ext uri="{BB962C8B-B14F-4D97-AF65-F5344CB8AC3E}">
        <p14:creationId xmlns:p14="http://schemas.microsoft.com/office/powerpoint/2010/main" val="19764056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Categories of Permanent Work</a:t>
            </a:r>
            <a:endParaRPr lang="en-US" dirty="0"/>
          </a:p>
        </p:txBody>
      </p:sp>
      <p:pic>
        <p:nvPicPr>
          <p:cNvPr id="15" name="Content Placeholder 2" descr="garbage truck.png"/>
          <p:cNvPicPr>
            <a:picLocks noGrp="1" noChangeAspect="1"/>
          </p:cNvPicPr>
          <p:nvPr>
            <p:ph idx="1"/>
          </p:nvPr>
        </p:nvPicPr>
        <p:blipFill rotWithShape="1">
          <a:blip r:embed="rId3" cstate="print">
            <a:lum bright="70000" contrast="-70000"/>
            <a:extLst>
              <a:ext uri="{28A0092B-C50C-407E-A947-70E740481C1C}">
                <a14:useLocalDpi xmlns:a14="http://schemas.microsoft.com/office/drawing/2010/main" val="0"/>
              </a:ext>
            </a:extLst>
          </a:blip>
          <a:srcRect t="3625" b="-1487"/>
          <a:stretch/>
        </p:blipFill>
        <p:spPr>
          <a:xfrm flipH="1">
            <a:off x="331659" y="1894881"/>
            <a:ext cx="1084541" cy="476287"/>
          </a:xfrm>
        </p:spPr>
      </p:pic>
      <p:graphicFrame>
        <p:nvGraphicFramePr>
          <p:cNvPr id="6" name="Diagram 5"/>
          <p:cNvGraphicFramePr/>
          <p:nvPr>
            <p:extLst>
              <p:ext uri="{D42A27DB-BD31-4B8C-83A1-F6EECF244321}">
                <p14:modId xmlns:p14="http://schemas.microsoft.com/office/powerpoint/2010/main" val="2629813305"/>
              </p:ext>
            </p:extLst>
          </p:nvPr>
        </p:nvGraphicFramePr>
        <p:xfrm>
          <a:off x="4581740" y="1428750"/>
          <a:ext cx="4390054" cy="41550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descr="icon_13610.p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0096" y="2711377"/>
            <a:ext cx="1114178" cy="1114178"/>
          </a:xfrm>
          <a:prstGeom prst="rect">
            <a:avLst/>
          </a:prstGeom>
        </p:spPr>
      </p:pic>
      <p:pic>
        <p:nvPicPr>
          <p:cNvPr id="18" name="Picture 17" descr="icon_4928.p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393124" y="1804906"/>
            <a:ext cx="863945" cy="863945"/>
          </a:xfrm>
          <a:prstGeom prst="rect">
            <a:avLst/>
          </a:prstGeom>
        </p:spPr>
      </p:pic>
      <p:pic>
        <p:nvPicPr>
          <p:cNvPr id="19" name="Picture 18" descr="road block.png"/>
          <p:cNvPicPr>
            <a:picLocks noChangeAspect="1"/>
          </p:cNvPicPr>
          <p:nvPr/>
        </p:nvPicPr>
        <p:blipFill>
          <a:blip r:embed="rId11" cstate="print">
            <a:lum bright="70000" contrast="-70000"/>
            <a:extLst>
              <a:ext uri="{28A0092B-C50C-407E-A947-70E740481C1C}">
                <a14:useLocalDpi xmlns:a14="http://schemas.microsoft.com/office/drawing/2010/main" val="0"/>
              </a:ext>
            </a:extLst>
          </a:blip>
          <a:stretch>
            <a:fillRect/>
          </a:stretch>
        </p:blipFill>
        <p:spPr>
          <a:xfrm>
            <a:off x="3660076" y="3185651"/>
            <a:ext cx="949130" cy="946297"/>
          </a:xfrm>
          <a:prstGeom prst="rect">
            <a:avLst/>
          </a:prstGeom>
        </p:spPr>
      </p:pic>
      <p:pic>
        <p:nvPicPr>
          <p:cNvPr id="20" name="Picture 19" descr="icon_12246.png"/>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078582" y="2542915"/>
            <a:ext cx="1152965" cy="1152965"/>
          </a:xfrm>
          <a:prstGeom prst="rect">
            <a:avLst/>
          </a:prstGeom>
        </p:spPr>
      </p:pic>
      <p:pic>
        <p:nvPicPr>
          <p:cNvPr id="21" name="Picture 20" descr="sewer.png"/>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578327" y="4423163"/>
            <a:ext cx="899838" cy="726948"/>
          </a:xfrm>
          <a:prstGeom prst="rect">
            <a:avLst/>
          </a:prstGeom>
        </p:spPr>
      </p:pic>
      <p:pic>
        <p:nvPicPr>
          <p:cNvPr id="5" name="Picture 4"/>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72909" y="4368748"/>
            <a:ext cx="935582" cy="935582"/>
          </a:xfrm>
          <a:prstGeom prst="rect">
            <a:avLst/>
          </a:prstGeom>
        </p:spPr>
      </p:pic>
    </p:spTree>
    <p:extLst>
      <p:ext uri="{BB962C8B-B14F-4D97-AF65-F5344CB8AC3E}">
        <p14:creationId xmlns:p14="http://schemas.microsoft.com/office/powerpoint/2010/main" val="19702112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6096000"/>
          </a:xfrm>
        </p:spPr>
        <p:txBody>
          <a:bodyPr>
            <a:noAutofit/>
          </a:bodyPr>
          <a:lstStyle/>
          <a:p>
            <a:pPr>
              <a:lnSpc>
                <a:spcPct val="200000"/>
              </a:lnSpc>
              <a:spcBef>
                <a:spcPts val="1200"/>
              </a:spcBef>
              <a:spcAft>
                <a:spcPts val="1200"/>
              </a:spcAft>
            </a:pPr>
            <a:r>
              <a:rPr lang="en-US" sz="4000" dirty="0" smtClean="0">
                <a:solidFill>
                  <a:schemeClr val="bg1">
                    <a:lumMod val="75000"/>
                  </a:schemeClr>
                </a:solidFill>
              </a:rPr>
              <a:t>Introductions and Overview</a:t>
            </a:r>
            <a:br>
              <a:rPr lang="en-US" sz="4000" dirty="0" smtClean="0">
                <a:solidFill>
                  <a:schemeClr val="bg1">
                    <a:lumMod val="75000"/>
                  </a:schemeClr>
                </a:solidFill>
              </a:rPr>
            </a:br>
            <a:r>
              <a:rPr lang="en-US" sz="4000" dirty="0" smtClean="0">
                <a:solidFill>
                  <a:srgbClr val="BFBFBF"/>
                </a:solidFill>
              </a:rPr>
              <a:t>Public Assistance Program</a:t>
            </a:r>
            <a:r>
              <a:rPr lang="en-US" sz="4000" dirty="0" smtClean="0">
                <a:solidFill>
                  <a:schemeClr val="bg1">
                    <a:lumMod val="75000"/>
                  </a:schemeClr>
                </a:solidFill>
              </a:rPr>
              <a:t/>
            </a:r>
            <a:br>
              <a:rPr lang="en-US" sz="4000" dirty="0" smtClean="0">
                <a:solidFill>
                  <a:schemeClr val="bg1">
                    <a:lumMod val="75000"/>
                  </a:schemeClr>
                </a:solidFill>
              </a:rPr>
            </a:br>
            <a:r>
              <a:rPr lang="en-US" sz="4000" dirty="0" smtClean="0"/>
              <a:t>Hazard Mitigation</a:t>
            </a:r>
            <a:r>
              <a:rPr lang="en-US" sz="4000" dirty="0" smtClean="0">
                <a:solidFill>
                  <a:srgbClr val="BFBFBF"/>
                </a:solidFill>
              </a:rPr>
              <a:t/>
            </a:r>
            <a:br>
              <a:rPr lang="en-US" sz="4000" dirty="0" smtClean="0">
                <a:solidFill>
                  <a:srgbClr val="BFBFBF"/>
                </a:solidFill>
              </a:rPr>
            </a:br>
            <a:r>
              <a:rPr lang="en-US" sz="4000" dirty="0" smtClean="0">
                <a:solidFill>
                  <a:srgbClr val="BFBFBF"/>
                </a:solidFill>
              </a:rPr>
              <a:t>Community Development Block Grant – DR</a:t>
            </a:r>
            <a:br>
              <a:rPr lang="en-US" sz="4000" dirty="0" smtClean="0">
                <a:solidFill>
                  <a:srgbClr val="BFBFBF"/>
                </a:solidFill>
              </a:rPr>
            </a:br>
            <a:r>
              <a:rPr lang="en-US" sz="4000" dirty="0" smtClean="0">
                <a:solidFill>
                  <a:schemeClr val="bg1">
                    <a:lumMod val="75000"/>
                  </a:schemeClr>
                </a:solidFill>
              </a:rPr>
              <a:t>Questions for Expert Panel</a:t>
            </a:r>
            <a:endParaRPr lang="en-US" sz="4000" dirty="0">
              <a:solidFill>
                <a:schemeClr val="bg1">
                  <a:lumMod val="75000"/>
                </a:schemeClr>
              </a:solidFill>
            </a:endParaRPr>
          </a:p>
        </p:txBody>
      </p:sp>
      <p:sp>
        <p:nvSpPr>
          <p:cNvPr id="4" name="Rectangle 3"/>
          <p:cNvSpPr/>
          <p:nvPr/>
        </p:nvSpPr>
        <p:spPr bwMode="auto">
          <a:xfrm rot="2700000">
            <a:off x="41061" y="3303194"/>
            <a:ext cx="198254" cy="198254"/>
          </a:xfrm>
          <a:prstGeom prst="rect">
            <a:avLst/>
          </a:prstGeom>
          <a:solidFill>
            <a:srgbClr val="E21836"/>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rgbClr val="E31836"/>
              </a:solidFill>
              <a:effectLst/>
              <a:latin typeface="Arial" charset="0"/>
            </a:endParaRPr>
          </a:p>
        </p:txBody>
      </p:sp>
    </p:spTree>
    <p:extLst>
      <p:ext uri="{BB962C8B-B14F-4D97-AF65-F5344CB8AC3E}">
        <p14:creationId xmlns:p14="http://schemas.microsoft.com/office/powerpoint/2010/main" val="18846612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406 Hazard Mitigation – Foundation &amp; Purpose</a:t>
            </a:r>
            <a:endParaRPr lang="en-US" dirty="0"/>
          </a:p>
        </p:txBody>
      </p:sp>
      <p:sp>
        <p:nvSpPr>
          <p:cNvPr id="3" name="Content Placeholder 2"/>
          <p:cNvSpPr>
            <a:spLocks noGrp="1"/>
          </p:cNvSpPr>
          <p:nvPr>
            <p:ph idx="1"/>
          </p:nvPr>
        </p:nvSpPr>
        <p:spPr>
          <a:xfrm>
            <a:off x="114300" y="866941"/>
            <a:ext cx="4805629" cy="3646885"/>
          </a:xfrm>
        </p:spPr>
        <p:txBody>
          <a:bodyPr/>
          <a:lstStyle/>
          <a:p>
            <a:pPr>
              <a:spcAft>
                <a:spcPts val="1200"/>
              </a:spcAft>
            </a:pPr>
            <a:r>
              <a:rPr lang="en-US" sz="2800" dirty="0"/>
              <a:t>Authorized under </a:t>
            </a:r>
            <a:r>
              <a:rPr lang="en-US" sz="2800" b="1" dirty="0"/>
              <a:t>Stafford Act, Section 406</a:t>
            </a:r>
          </a:p>
          <a:p>
            <a:pPr>
              <a:spcAft>
                <a:spcPts val="1200"/>
              </a:spcAft>
            </a:pPr>
            <a:r>
              <a:rPr lang="en-US" sz="2800" dirty="0"/>
              <a:t>Must improve the </a:t>
            </a:r>
            <a:r>
              <a:rPr lang="en-US" sz="2800" b="1" dirty="0"/>
              <a:t>damaged element </a:t>
            </a:r>
            <a:endParaRPr lang="en-US" sz="2800" b="1" dirty="0" smtClean="0"/>
          </a:p>
          <a:p>
            <a:pPr>
              <a:spcAft>
                <a:spcPts val="1200"/>
              </a:spcAft>
            </a:pPr>
            <a:r>
              <a:rPr lang="en-US" sz="2800" b="1" dirty="0" smtClean="0"/>
              <a:t>Cost effective </a:t>
            </a:r>
            <a:r>
              <a:rPr lang="en-US" sz="2800" dirty="0" smtClean="0"/>
              <a:t>and technically </a:t>
            </a:r>
            <a:r>
              <a:rPr lang="en-US" sz="2800" b="1" dirty="0" smtClean="0"/>
              <a:t>feasible</a:t>
            </a:r>
            <a:endParaRPr lang="en-US" sz="2800" b="1" dirty="0"/>
          </a:p>
          <a:p>
            <a:pPr>
              <a:spcAft>
                <a:spcPts val="1200"/>
              </a:spcAft>
            </a:pPr>
            <a:r>
              <a:rPr lang="en-US" sz="2800" b="1" dirty="0"/>
              <a:t>Non-Competitive</a:t>
            </a:r>
            <a:r>
              <a:rPr lang="en-US" sz="2800" dirty="0"/>
              <a:t>, based on value of a permanent work </a:t>
            </a:r>
            <a:r>
              <a:rPr lang="en-US" sz="2800" dirty="0" smtClean="0"/>
              <a:t>PW</a:t>
            </a:r>
            <a:endParaRPr lang="en-US" sz="2800" dirty="0"/>
          </a:p>
        </p:txBody>
      </p:sp>
      <p:grpSp>
        <p:nvGrpSpPr>
          <p:cNvPr id="17" name="Group 16"/>
          <p:cNvGrpSpPr/>
          <p:nvPr/>
        </p:nvGrpSpPr>
        <p:grpSpPr>
          <a:xfrm>
            <a:off x="5793897" y="1519207"/>
            <a:ext cx="2766686" cy="3635420"/>
            <a:chOff x="6052841" y="1608219"/>
            <a:chExt cx="2508532" cy="3296206"/>
          </a:xfrm>
        </p:grpSpPr>
        <p:grpSp>
          <p:nvGrpSpPr>
            <p:cNvPr id="7" name="Group 6"/>
            <p:cNvGrpSpPr/>
            <p:nvPr/>
          </p:nvGrpSpPr>
          <p:grpSpPr>
            <a:xfrm>
              <a:off x="6052841" y="1608219"/>
              <a:ext cx="2508532" cy="3296206"/>
              <a:chOff x="5761529" y="1527299"/>
              <a:chExt cx="2341760" cy="3077068"/>
            </a:xfrm>
            <a:effectLst>
              <a:outerShdw blurRad="50800" dist="76200" dir="2700000" algn="tl" rotWithShape="0">
                <a:prstClr val="black">
                  <a:alpha val="40000"/>
                </a:prstClr>
              </a:outerShdw>
            </a:effectLst>
          </p:grpSpPr>
          <p:sp>
            <p:nvSpPr>
              <p:cNvPr id="6" name="Rectangle 5"/>
              <p:cNvSpPr/>
              <p:nvPr/>
            </p:nvSpPr>
            <p:spPr>
              <a:xfrm>
                <a:off x="5761529" y="1529394"/>
                <a:ext cx="2341760" cy="30749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761529" y="1527299"/>
                <a:ext cx="2341760" cy="2252774"/>
              </a:xfrm>
              <a:prstGeom prst="rect">
                <a:avLst/>
              </a:prstGeom>
              <a:solidFill>
                <a:srgbClr val="2B52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6208" y="4244030"/>
              <a:ext cx="1135550" cy="403120"/>
            </a:xfrm>
            <a:prstGeom prst="rect">
              <a:avLst/>
            </a:prstGeom>
          </p:spPr>
        </p:pic>
        <p:sp>
          <p:nvSpPr>
            <p:cNvPr id="11" name="TextBox 10"/>
            <p:cNvSpPr txBox="1"/>
            <p:nvPr/>
          </p:nvSpPr>
          <p:spPr>
            <a:xfrm>
              <a:off x="6494342" y="1785284"/>
              <a:ext cx="1608191" cy="641835"/>
            </a:xfrm>
            <a:prstGeom prst="rect">
              <a:avLst/>
            </a:prstGeom>
            <a:noFill/>
          </p:spPr>
          <p:txBody>
            <a:bodyPr wrap="none" rtlCol="0">
              <a:spAutoFit/>
            </a:bodyPr>
            <a:lstStyle/>
            <a:p>
              <a:pPr algn="ctr"/>
              <a:r>
                <a:rPr lang="en-US" sz="1600" b="1" dirty="0" smtClean="0">
                  <a:solidFill>
                    <a:schemeClr val="bg1"/>
                  </a:solidFill>
                  <a:latin typeface="Arial" charset="0"/>
                  <a:ea typeface="Arial" charset="0"/>
                  <a:cs typeface="Arial" charset="0"/>
                </a:rPr>
                <a:t>The Stafford Act</a:t>
              </a:r>
              <a:endParaRPr lang="en-US" sz="2000" b="1" dirty="0" smtClean="0">
                <a:solidFill>
                  <a:schemeClr val="bg1"/>
                </a:solidFill>
                <a:latin typeface="Arial" charset="0"/>
                <a:ea typeface="Arial" charset="0"/>
                <a:cs typeface="Arial" charset="0"/>
              </a:endParaRPr>
            </a:p>
            <a:p>
              <a:pPr algn="ctr"/>
              <a:r>
                <a:rPr lang="en-US" sz="2400" b="1" dirty="0" smtClean="0">
                  <a:solidFill>
                    <a:schemeClr val="bg1"/>
                  </a:solidFill>
                  <a:latin typeface="Arial" charset="0"/>
                  <a:ea typeface="Arial" charset="0"/>
                  <a:cs typeface="Arial" charset="0"/>
                </a:rPr>
                <a:t>Section</a:t>
              </a:r>
              <a:endParaRPr lang="en-US" sz="3200" b="1" dirty="0">
                <a:solidFill>
                  <a:schemeClr val="bg1"/>
                </a:solidFill>
                <a:latin typeface="Arial" charset="0"/>
                <a:ea typeface="Arial" charset="0"/>
                <a:cs typeface="Arial" charset="0"/>
              </a:endParaRPr>
            </a:p>
          </p:txBody>
        </p:sp>
        <p:grpSp>
          <p:nvGrpSpPr>
            <p:cNvPr id="16" name="Group 15"/>
            <p:cNvGrpSpPr/>
            <p:nvPr/>
          </p:nvGrpSpPr>
          <p:grpSpPr>
            <a:xfrm>
              <a:off x="6307365" y="2477460"/>
              <a:ext cx="2011248" cy="1276932"/>
              <a:chOff x="6315457" y="2493644"/>
              <a:chExt cx="2011248" cy="1276932"/>
            </a:xfrm>
          </p:grpSpPr>
          <p:pic>
            <p:nvPicPr>
              <p:cNvPr id="13" name="Picture 12"/>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bright="100000" contrast="100000"/>
                        </a14:imgEffect>
                      </a14:imgLayer>
                    </a14:imgProps>
                  </a:ext>
                  <a:ext uri="{28A0092B-C50C-407E-A947-70E740481C1C}">
                    <a14:useLocalDpi xmlns:a14="http://schemas.microsoft.com/office/drawing/2010/main" val="0"/>
                  </a:ext>
                </a:extLst>
              </a:blip>
              <a:srcRect l="13540" t="26431" r="13422" b="27198"/>
              <a:stretch/>
            </p:blipFill>
            <p:spPr>
              <a:xfrm>
                <a:off x="6315457" y="2493644"/>
                <a:ext cx="2011248" cy="1276932"/>
              </a:xfrm>
              <a:prstGeom prst="rect">
                <a:avLst/>
              </a:prstGeom>
            </p:spPr>
          </p:pic>
          <p:sp>
            <p:nvSpPr>
              <p:cNvPr id="15" name="TextBox 14"/>
              <p:cNvSpPr txBox="1"/>
              <p:nvPr/>
            </p:nvSpPr>
            <p:spPr>
              <a:xfrm>
                <a:off x="6611549" y="2831171"/>
                <a:ext cx="1299394" cy="641834"/>
              </a:xfrm>
              <a:prstGeom prst="rect">
                <a:avLst/>
              </a:prstGeom>
              <a:noFill/>
            </p:spPr>
            <p:txBody>
              <a:bodyPr wrap="square" rtlCol="0">
                <a:spAutoFit/>
              </a:bodyPr>
              <a:lstStyle/>
              <a:p>
                <a:pPr algn="ctr"/>
                <a:r>
                  <a:rPr lang="en-US" sz="4000" b="1" dirty="0" smtClean="0">
                    <a:solidFill>
                      <a:srgbClr val="D11E30"/>
                    </a:solidFill>
                    <a:latin typeface="Arial" charset="0"/>
                    <a:ea typeface="Arial" charset="0"/>
                    <a:cs typeface="Arial" charset="0"/>
                  </a:rPr>
                  <a:t>406</a:t>
                </a:r>
                <a:endParaRPr lang="en-US" sz="4000" b="1" dirty="0">
                  <a:solidFill>
                    <a:srgbClr val="D11E30"/>
                  </a:solidFill>
                  <a:latin typeface="Arial" charset="0"/>
                  <a:ea typeface="Arial" charset="0"/>
                  <a:cs typeface="Arial" charset="0"/>
                </a:endParaRPr>
              </a:p>
            </p:txBody>
          </p:sp>
        </p:grpSp>
      </p:grpSp>
    </p:spTree>
    <p:extLst>
      <p:ext uri="{BB962C8B-B14F-4D97-AF65-F5344CB8AC3E}">
        <p14:creationId xmlns:p14="http://schemas.microsoft.com/office/powerpoint/2010/main" val="42333401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404 HMGP – Foundation &amp; Purpose</a:t>
            </a:r>
            <a:endParaRPr lang="en-US" dirty="0"/>
          </a:p>
        </p:txBody>
      </p:sp>
      <p:sp>
        <p:nvSpPr>
          <p:cNvPr id="3" name="Content Placeholder 2"/>
          <p:cNvSpPr>
            <a:spLocks noGrp="1"/>
          </p:cNvSpPr>
          <p:nvPr>
            <p:ph idx="1"/>
          </p:nvPr>
        </p:nvSpPr>
        <p:spPr>
          <a:xfrm>
            <a:off x="114300" y="866899"/>
            <a:ext cx="4933190" cy="4189982"/>
          </a:xfrm>
        </p:spPr>
        <p:txBody>
          <a:bodyPr/>
          <a:lstStyle/>
          <a:p>
            <a:pPr>
              <a:spcAft>
                <a:spcPts val="1200"/>
              </a:spcAft>
            </a:pPr>
            <a:r>
              <a:rPr lang="en-US" sz="2800" dirty="0"/>
              <a:t>Authorized under Stafford Act, </a:t>
            </a:r>
            <a:r>
              <a:rPr lang="en-US" sz="2800" b="1" dirty="0"/>
              <a:t>Section </a:t>
            </a:r>
            <a:r>
              <a:rPr lang="en-US" sz="2800" b="1" dirty="0" smtClean="0"/>
              <a:t>404</a:t>
            </a:r>
          </a:p>
          <a:p>
            <a:pPr>
              <a:spcAft>
                <a:spcPts val="1200"/>
              </a:spcAft>
            </a:pPr>
            <a:r>
              <a:rPr lang="en-US" sz="2800" dirty="0" smtClean="0"/>
              <a:t>Protects </a:t>
            </a:r>
            <a:r>
              <a:rPr lang="en-US" sz="2800" b="1" dirty="0" smtClean="0"/>
              <a:t>undamaged</a:t>
            </a:r>
            <a:r>
              <a:rPr lang="en-US" sz="2800" dirty="0" smtClean="0"/>
              <a:t> assets</a:t>
            </a:r>
          </a:p>
          <a:p>
            <a:pPr>
              <a:spcAft>
                <a:spcPts val="1200"/>
              </a:spcAft>
            </a:pPr>
            <a:r>
              <a:rPr lang="en-US" sz="2800" b="1" dirty="0" smtClean="0"/>
              <a:t>Capped</a:t>
            </a:r>
            <a:r>
              <a:rPr lang="en-US" sz="2800" dirty="0" smtClean="0"/>
              <a:t> and </a:t>
            </a:r>
            <a:r>
              <a:rPr lang="en-US" sz="2800" b="1" dirty="0" smtClean="0"/>
              <a:t>competitive </a:t>
            </a:r>
          </a:p>
          <a:p>
            <a:pPr>
              <a:spcAft>
                <a:spcPts val="1200"/>
              </a:spcAft>
            </a:pPr>
            <a:r>
              <a:rPr lang="en-US" sz="2800" dirty="0" smtClean="0"/>
              <a:t>Statewide funding determined by a </a:t>
            </a:r>
            <a:r>
              <a:rPr lang="en-US" sz="2800" b="1" dirty="0" smtClean="0"/>
              <a:t>formula based on eligible damages</a:t>
            </a:r>
            <a:endParaRPr lang="en-US" sz="2800" b="1" dirty="0"/>
          </a:p>
        </p:txBody>
      </p:sp>
      <p:grpSp>
        <p:nvGrpSpPr>
          <p:cNvPr id="7" name="Group 6"/>
          <p:cNvGrpSpPr/>
          <p:nvPr/>
        </p:nvGrpSpPr>
        <p:grpSpPr>
          <a:xfrm>
            <a:off x="5793897" y="1519207"/>
            <a:ext cx="2766686" cy="3635420"/>
            <a:chOff x="6052841" y="1608219"/>
            <a:chExt cx="2508532" cy="3296206"/>
          </a:xfrm>
        </p:grpSpPr>
        <p:grpSp>
          <p:nvGrpSpPr>
            <p:cNvPr id="8" name="Group 7"/>
            <p:cNvGrpSpPr/>
            <p:nvPr/>
          </p:nvGrpSpPr>
          <p:grpSpPr>
            <a:xfrm>
              <a:off x="6052841" y="1608219"/>
              <a:ext cx="2508532" cy="3296206"/>
              <a:chOff x="5761529" y="1527299"/>
              <a:chExt cx="2341760" cy="3077068"/>
            </a:xfrm>
            <a:effectLst>
              <a:outerShdw blurRad="50800" dist="76200" dir="2700000" algn="tl" rotWithShape="0">
                <a:prstClr val="black">
                  <a:alpha val="40000"/>
                </a:prstClr>
              </a:outerShdw>
            </a:effectLst>
          </p:grpSpPr>
          <p:sp>
            <p:nvSpPr>
              <p:cNvPr id="14" name="Rectangle 13"/>
              <p:cNvSpPr/>
              <p:nvPr/>
            </p:nvSpPr>
            <p:spPr>
              <a:xfrm>
                <a:off x="5761529" y="1529394"/>
                <a:ext cx="2341760" cy="30749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5761529" y="1527299"/>
                <a:ext cx="2341760" cy="2252774"/>
              </a:xfrm>
              <a:prstGeom prst="rect">
                <a:avLst/>
              </a:prstGeom>
              <a:solidFill>
                <a:srgbClr val="2B52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6208" y="4244030"/>
              <a:ext cx="1135550" cy="403120"/>
            </a:xfrm>
            <a:prstGeom prst="rect">
              <a:avLst/>
            </a:prstGeom>
          </p:spPr>
        </p:pic>
        <p:sp>
          <p:nvSpPr>
            <p:cNvPr id="10" name="TextBox 9"/>
            <p:cNvSpPr txBox="1"/>
            <p:nvPr/>
          </p:nvSpPr>
          <p:spPr>
            <a:xfrm>
              <a:off x="6494342" y="1785284"/>
              <a:ext cx="1608191" cy="641835"/>
            </a:xfrm>
            <a:prstGeom prst="rect">
              <a:avLst/>
            </a:prstGeom>
            <a:noFill/>
          </p:spPr>
          <p:txBody>
            <a:bodyPr wrap="none" rtlCol="0">
              <a:spAutoFit/>
            </a:bodyPr>
            <a:lstStyle/>
            <a:p>
              <a:pPr algn="ctr"/>
              <a:r>
                <a:rPr lang="en-US" sz="1600" b="1" dirty="0" smtClean="0">
                  <a:solidFill>
                    <a:schemeClr val="bg1"/>
                  </a:solidFill>
                  <a:latin typeface="Arial" charset="0"/>
                  <a:ea typeface="Arial" charset="0"/>
                  <a:cs typeface="Arial" charset="0"/>
                </a:rPr>
                <a:t>The Stafford Act</a:t>
              </a:r>
              <a:endParaRPr lang="en-US" sz="2000" b="1" dirty="0" smtClean="0">
                <a:solidFill>
                  <a:schemeClr val="bg1"/>
                </a:solidFill>
                <a:latin typeface="Arial" charset="0"/>
                <a:ea typeface="Arial" charset="0"/>
                <a:cs typeface="Arial" charset="0"/>
              </a:endParaRPr>
            </a:p>
            <a:p>
              <a:pPr algn="ctr"/>
              <a:r>
                <a:rPr lang="en-US" sz="2400" b="1" dirty="0" smtClean="0">
                  <a:solidFill>
                    <a:schemeClr val="bg1"/>
                  </a:solidFill>
                  <a:latin typeface="Arial" charset="0"/>
                  <a:ea typeface="Arial" charset="0"/>
                  <a:cs typeface="Arial" charset="0"/>
                </a:rPr>
                <a:t>Section</a:t>
              </a:r>
              <a:endParaRPr lang="en-US" sz="3200" b="1" dirty="0">
                <a:solidFill>
                  <a:schemeClr val="bg1"/>
                </a:solidFill>
                <a:latin typeface="Arial" charset="0"/>
                <a:ea typeface="Arial" charset="0"/>
                <a:cs typeface="Arial" charset="0"/>
              </a:endParaRPr>
            </a:p>
          </p:txBody>
        </p:sp>
        <p:grpSp>
          <p:nvGrpSpPr>
            <p:cNvPr id="11" name="Group 10"/>
            <p:cNvGrpSpPr/>
            <p:nvPr/>
          </p:nvGrpSpPr>
          <p:grpSpPr>
            <a:xfrm>
              <a:off x="6307365" y="2477460"/>
              <a:ext cx="2011248" cy="1276932"/>
              <a:chOff x="6315457" y="2493644"/>
              <a:chExt cx="2011248" cy="1276932"/>
            </a:xfrm>
          </p:grpSpPr>
          <p:pic>
            <p:nvPicPr>
              <p:cNvPr id="12" name="Picture 11"/>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bright="100000" contrast="100000"/>
                        </a14:imgEffect>
                      </a14:imgLayer>
                    </a14:imgProps>
                  </a:ext>
                  <a:ext uri="{28A0092B-C50C-407E-A947-70E740481C1C}">
                    <a14:useLocalDpi xmlns:a14="http://schemas.microsoft.com/office/drawing/2010/main" val="0"/>
                  </a:ext>
                </a:extLst>
              </a:blip>
              <a:srcRect l="13540" t="26431" r="13422" b="27198"/>
              <a:stretch/>
            </p:blipFill>
            <p:spPr>
              <a:xfrm>
                <a:off x="6315457" y="2493644"/>
                <a:ext cx="2011248" cy="1276932"/>
              </a:xfrm>
              <a:prstGeom prst="rect">
                <a:avLst/>
              </a:prstGeom>
            </p:spPr>
          </p:pic>
          <p:sp>
            <p:nvSpPr>
              <p:cNvPr id="13" name="TextBox 12"/>
              <p:cNvSpPr txBox="1"/>
              <p:nvPr/>
            </p:nvSpPr>
            <p:spPr>
              <a:xfrm>
                <a:off x="6611549" y="2831171"/>
                <a:ext cx="1299394" cy="641834"/>
              </a:xfrm>
              <a:prstGeom prst="rect">
                <a:avLst/>
              </a:prstGeom>
              <a:noFill/>
            </p:spPr>
            <p:txBody>
              <a:bodyPr wrap="square" rtlCol="0">
                <a:spAutoFit/>
              </a:bodyPr>
              <a:lstStyle/>
              <a:p>
                <a:pPr algn="ctr"/>
                <a:r>
                  <a:rPr lang="en-US" sz="4000" b="1" dirty="0" smtClean="0">
                    <a:solidFill>
                      <a:srgbClr val="D11E30"/>
                    </a:solidFill>
                    <a:latin typeface="Arial" charset="0"/>
                    <a:ea typeface="Arial" charset="0"/>
                    <a:cs typeface="Arial" charset="0"/>
                  </a:rPr>
                  <a:t>404</a:t>
                </a:r>
                <a:endParaRPr lang="en-US" sz="4000" b="1" dirty="0">
                  <a:solidFill>
                    <a:srgbClr val="D11E30"/>
                  </a:solidFill>
                  <a:latin typeface="Arial" charset="0"/>
                  <a:ea typeface="Arial" charset="0"/>
                  <a:cs typeface="Arial" charset="0"/>
                </a:endParaRPr>
              </a:p>
            </p:txBody>
          </p:sp>
        </p:grpSp>
      </p:grpSp>
    </p:spTree>
    <p:extLst>
      <p:ext uri="{BB962C8B-B14F-4D97-AF65-F5344CB8AC3E}">
        <p14:creationId xmlns:p14="http://schemas.microsoft.com/office/powerpoint/2010/main" val="7658267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6096000"/>
          </a:xfrm>
        </p:spPr>
        <p:txBody>
          <a:bodyPr>
            <a:noAutofit/>
          </a:bodyPr>
          <a:lstStyle/>
          <a:p>
            <a:pPr>
              <a:lnSpc>
                <a:spcPct val="200000"/>
              </a:lnSpc>
              <a:spcBef>
                <a:spcPts val="1200"/>
              </a:spcBef>
              <a:spcAft>
                <a:spcPts val="1200"/>
              </a:spcAft>
            </a:pPr>
            <a:r>
              <a:rPr lang="en-US" sz="4000" dirty="0" smtClean="0">
                <a:solidFill>
                  <a:srgbClr val="BFBFBF"/>
                </a:solidFill>
              </a:rPr>
              <a:t>Introductions and Overview</a:t>
            </a:r>
            <a:r>
              <a:rPr lang="en-US" sz="4000" dirty="0" smtClean="0"/>
              <a:t/>
            </a:r>
            <a:br>
              <a:rPr lang="en-US" sz="4000" dirty="0" smtClean="0"/>
            </a:br>
            <a:r>
              <a:rPr lang="en-US" sz="4000" dirty="0" smtClean="0">
                <a:solidFill>
                  <a:srgbClr val="BFBFBF"/>
                </a:solidFill>
              </a:rPr>
              <a:t>Public Assistance Program</a:t>
            </a:r>
            <a:r>
              <a:rPr lang="en-US" sz="4000" dirty="0" smtClean="0">
                <a:solidFill>
                  <a:schemeClr val="bg1">
                    <a:lumMod val="75000"/>
                  </a:schemeClr>
                </a:solidFill>
              </a:rPr>
              <a:t/>
            </a:r>
            <a:br>
              <a:rPr lang="en-US" sz="4000" dirty="0" smtClean="0">
                <a:solidFill>
                  <a:schemeClr val="bg1">
                    <a:lumMod val="75000"/>
                  </a:schemeClr>
                </a:solidFill>
              </a:rPr>
            </a:br>
            <a:r>
              <a:rPr lang="en-US" sz="4000" dirty="0" smtClean="0">
                <a:solidFill>
                  <a:srgbClr val="BFBFBF"/>
                </a:solidFill>
              </a:rPr>
              <a:t>Hazard Mitigation</a:t>
            </a:r>
            <a:br>
              <a:rPr lang="en-US" sz="4000" dirty="0" smtClean="0">
                <a:solidFill>
                  <a:srgbClr val="BFBFBF"/>
                </a:solidFill>
              </a:rPr>
            </a:br>
            <a:r>
              <a:rPr lang="en-US" sz="4000" dirty="0" smtClean="0"/>
              <a:t>Community Development Block Grant – DR</a:t>
            </a:r>
            <a:br>
              <a:rPr lang="en-US" sz="4000" dirty="0" smtClean="0"/>
            </a:br>
            <a:r>
              <a:rPr lang="en-US" sz="4000" dirty="0" smtClean="0">
                <a:solidFill>
                  <a:schemeClr val="bg1">
                    <a:lumMod val="75000"/>
                  </a:schemeClr>
                </a:solidFill>
              </a:rPr>
              <a:t>Questions for Expert </a:t>
            </a:r>
            <a:r>
              <a:rPr lang="en-US" sz="4000" dirty="0" err="1" smtClean="0">
                <a:solidFill>
                  <a:schemeClr val="bg1">
                    <a:lumMod val="75000"/>
                  </a:schemeClr>
                </a:solidFill>
              </a:rPr>
              <a:t>Pannel</a:t>
            </a:r>
            <a:endParaRPr lang="en-US" sz="4000" dirty="0">
              <a:solidFill>
                <a:schemeClr val="bg1">
                  <a:lumMod val="75000"/>
                </a:schemeClr>
              </a:solidFill>
            </a:endParaRPr>
          </a:p>
        </p:txBody>
      </p:sp>
      <p:sp>
        <p:nvSpPr>
          <p:cNvPr id="4" name="Rectangle 3"/>
          <p:cNvSpPr/>
          <p:nvPr/>
        </p:nvSpPr>
        <p:spPr bwMode="auto">
          <a:xfrm rot="2700000">
            <a:off x="41061" y="4522396"/>
            <a:ext cx="198254" cy="198254"/>
          </a:xfrm>
          <a:prstGeom prst="rect">
            <a:avLst/>
          </a:prstGeom>
          <a:solidFill>
            <a:srgbClr val="E21836"/>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rgbClr val="E31836"/>
              </a:solidFill>
              <a:effectLst/>
              <a:latin typeface="Arial" charset="0"/>
            </a:endParaRPr>
          </a:p>
        </p:txBody>
      </p:sp>
    </p:spTree>
    <p:extLst>
      <p:ext uri="{BB962C8B-B14F-4D97-AF65-F5344CB8AC3E}">
        <p14:creationId xmlns:p14="http://schemas.microsoft.com/office/powerpoint/2010/main" val="16058944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prstGeom prst="rect">
            <a:avLst/>
          </a:prstGeom>
        </p:spPr>
        <p:txBody>
          <a:bodyPr/>
          <a:lstStyle/>
          <a:p>
            <a:r>
              <a:rPr lang="en-US" dirty="0">
                <a:latin typeface="Arial Narrow" charset="0"/>
                <a:ea typeface="Arial Narrow" charset="0"/>
                <a:cs typeface="Arial Narrow" charset="0"/>
              </a:rPr>
              <a:t>What is CDBG-DR?</a:t>
            </a:r>
          </a:p>
        </p:txBody>
      </p:sp>
      <p:sp>
        <p:nvSpPr>
          <p:cNvPr id="4" name="Content Placeholder 3"/>
          <p:cNvSpPr>
            <a:spLocks noGrp="1"/>
          </p:cNvSpPr>
          <p:nvPr>
            <p:ph idx="1"/>
          </p:nvPr>
        </p:nvSpPr>
        <p:spPr>
          <a:xfrm>
            <a:off x="126732" y="772945"/>
            <a:ext cx="5659073" cy="4862513"/>
          </a:xfrm>
        </p:spPr>
        <p:txBody>
          <a:bodyPr/>
          <a:lstStyle/>
          <a:p>
            <a:r>
              <a:rPr lang="en-US" sz="2400" b="1" dirty="0"/>
              <a:t>Community Development Block Grant – Disaster Recovery</a:t>
            </a:r>
            <a:endParaRPr lang="en-US" sz="1600" dirty="0"/>
          </a:p>
          <a:p>
            <a:pPr lvl="1"/>
            <a:r>
              <a:rPr lang="en-US" sz="1600" dirty="0"/>
              <a:t>Administered by the </a:t>
            </a:r>
            <a:r>
              <a:rPr lang="en-US" sz="1600" b="1" dirty="0"/>
              <a:t>US Department of Housing and Urban Development (HUD)</a:t>
            </a:r>
          </a:p>
          <a:p>
            <a:pPr lvl="1"/>
            <a:r>
              <a:rPr lang="en-US" sz="1600" dirty="0"/>
              <a:t>Funds appropriated by </a:t>
            </a:r>
            <a:r>
              <a:rPr lang="en-US" sz="1600" b="1" dirty="0"/>
              <a:t>Congressional Act </a:t>
            </a:r>
          </a:p>
          <a:p>
            <a:pPr lvl="1"/>
            <a:r>
              <a:rPr lang="en-US" sz="1600" dirty="0"/>
              <a:t>Funds allocated and governed by </a:t>
            </a:r>
            <a:r>
              <a:rPr lang="en-US" sz="1600" b="1" dirty="0"/>
              <a:t>Federal Register Notices </a:t>
            </a:r>
          </a:p>
          <a:p>
            <a:r>
              <a:rPr lang="en-US" sz="2400" b="1" dirty="0"/>
              <a:t>What are the basic </a:t>
            </a:r>
            <a:r>
              <a:rPr lang="en-US" sz="2400" b="1" dirty="0" smtClean="0"/>
              <a:t>differences between CDBG and CDBG-DR?</a:t>
            </a:r>
            <a:endParaRPr lang="en-US" sz="2400" b="1" dirty="0"/>
          </a:p>
          <a:p>
            <a:pPr lvl="1"/>
            <a:r>
              <a:rPr lang="en-US" sz="1600" dirty="0" smtClean="0"/>
              <a:t>Comply </a:t>
            </a:r>
            <a:r>
              <a:rPr lang="en-US" sz="1600" dirty="0"/>
              <a:t>to </a:t>
            </a:r>
            <a:r>
              <a:rPr lang="en-US" sz="1600" b="1" dirty="0" smtClean="0"/>
              <a:t>rules, waivers, and alternatives </a:t>
            </a:r>
            <a:r>
              <a:rPr lang="en-US" sz="1600" dirty="0"/>
              <a:t>defined by the Federal Register </a:t>
            </a:r>
            <a:r>
              <a:rPr lang="en-US" sz="1600" dirty="0" smtClean="0"/>
              <a:t>Notice allocating the funds (changes each disaster)</a:t>
            </a:r>
            <a:endParaRPr lang="en-US" sz="1600" dirty="0"/>
          </a:p>
          <a:p>
            <a:pPr lvl="1"/>
            <a:r>
              <a:rPr lang="en-US" sz="1600" dirty="0" smtClean="0"/>
              <a:t>Address a disaster related impact identified in an</a:t>
            </a:r>
            <a:r>
              <a:rPr lang="en-US" sz="1600" b="1" dirty="0" smtClean="0"/>
              <a:t> Unmet Needs </a:t>
            </a:r>
            <a:r>
              <a:rPr lang="en-US" sz="1600" dirty="0" smtClean="0"/>
              <a:t>Assessment and approved </a:t>
            </a:r>
            <a:r>
              <a:rPr lang="en-US" sz="1600" b="1" dirty="0" smtClean="0"/>
              <a:t>Disaster Action Plan</a:t>
            </a:r>
            <a:endParaRPr lang="en-US" sz="1600" b="1" dirty="0"/>
          </a:p>
          <a:p>
            <a:pPr lvl="1"/>
            <a:r>
              <a:rPr lang="en-US" sz="1600" dirty="0" smtClean="0"/>
              <a:t>Benefit </a:t>
            </a:r>
            <a:r>
              <a:rPr lang="en-US" sz="1600" dirty="0"/>
              <a:t>over 50% </a:t>
            </a:r>
            <a:r>
              <a:rPr lang="en-US" sz="1600" b="1" dirty="0"/>
              <a:t>Low- to Moderate-Income (LMI) </a:t>
            </a:r>
            <a:r>
              <a:rPr lang="en-US" sz="1600" dirty="0" smtClean="0"/>
              <a:t>individuals instead of 70%</a:t>
            </a:r>
            <a:endParaRPr lang="en-US" sz="1600" dirty="0"/>
          </a:p>
          <a:p>
            <a:pPr lvl="1"/>
            <a:r>
              <a:rPr lang="en-US" sz="1600" dirty="0"/>
              <a:t>Do </a:t>
            </a:r>
            <a:r>
              <a:rPr lang="en-US" sz="1600" dirty="0" smtClean="0"/>
              <a:t>not </a:t>
            </a:r>
            <a:r>
              <a:rPr lang="en-US" sz="1600" b="1" dirty="0"/>
              <a:t>duplicate</a:t>
            </a:r>
            <a:r>
              <a:rPr lang="en-US" sz="1600" dirty="0"/>
              <a:t> other previous disaster assistance (Stafford Act</a:t>
            </a:r>
            <a:r>
              <a:rPr lang="en-US" sz="1600" dirty="0" smtClean="0"/>
              <a:t>)</a:t>
            </a:r>
          </a:p>
          <a:p>
            <a:pPr lvl="1"/>
            <a:r>
              <a:rPr lang="en-US" sz="1600" b="1" dirty="0" smtClean="0"/>
              <a:t>Being an entitlement does not guarantee a direct allocation</a:t>
            </a:r>
            <a:endParaRPr lang="en-US" sz="1600" b="1" dirty="0"/>
          </a:p>
          <a:p>
            <a:pPr lvl="1"/>
            <a:endParaRPr lang="en-US" dirty="0"/>
          </a:p>
          <a:p>
            <a:endParaRPr lang="en-US" sz="2800" b="1" dirty="0"/>
          </a:p>
        </p:txBody>
      </p:sp>
      <p:pic>
        <p:nvPicPr>
          <p:cNvPr id="5" name="Picture 4" descr="icon_3966.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3507" y="2297818"/>
            <a:ext cx="2126528" cy="1981536"/>
          </a:xfrm>
          <a:prstGeom prst="rect">
            <a:avLst/>
          </a:prstGeom>
        </p:spPr>
      </p:pic>
    </p:spTree>
    <p:extLst>
      <p:ext uri="{BB962C8B-B14F-4D97-AF65-F5344CB8AC3E}">
        <p14:creationId xmlns:p14="http://schemas.microsoft.com/office/powerpoint/2010/main" val="17245534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501659818"/>
              </p:ext>
            </p:extLst>
          </p:nvPr>
        </p:nvGraphicFramePr>
        <p:xfrm>
          <a:off x="290945" y="1169720"/>
          <a:ext cx="8676792" cy="4699957"/>
        </p:xfrm>
        <a:graphic>
          <a:graphicData uri="http://schemas.openxmlformats.org/drawingml/2006/table">
            <a:tbl>
              <a:tblPr firstRow="1" firstCol="1" bandRow="1">
                <a:tableStyleId>{5202B0CA-FC54-4496-8BCA-5EF66A818D29}</a:tableStyleId>
              </a:tblPr>
              <a:tblGrid>
                <a:gridCol w="4086846"/>
                <a:gridCol w="4589946"/>
              </a:tblGrid>
              <a:tr h="770647">
                <a:tc>
                  <a:txBody>
                    <a:bodyPr/>
                    <a:lstStyle>
                      <a:lvl1pPr marL="0" algn="l" defTabSz="914400" rtl="0" eaLnBrk="1" latinLnBrk="0" hangingPunct="1">
                        <a:defRPr sz="1800" b="1" kern="1200">
                          <a:solidFill>
                            <a:schemeClr val="lt1"/>
                          </a:solidFill>
                          <a:latin typeface="Arial"/>
                          <a:ea typeface="ＭＳ Ｐゴシック"/>
                        </a:defRPr>
                      </a:lvl1pPr>
                      <a:lvl2pPr marL="457200" algn="l" defTabSz="914400" rtl="0" eaLnBrk="1" latinLnBrk="0" hangingPunct="1">
                        <a:defRPr sz="1800" b="1" kern="1200">
                          <a:solidFill>
                            <a:schemeClr val="lt1"/>
                          </a:solidFill>
                          <a:latin typeface="Arial"/>
                          <a:ea typeface="ＭＳ Ｐゴシック"/>
                        </a:defRPr>
                      </a:lvl2pPr>
                      <a:lvl3pPr marL="914400" algn="l" defTabSz="914400" rtl="0" eaLnBrk="1" latinLnBrk="0" hangingPunct="1">
                        <a:defRPr sz="1800" b="1" kern="1200">
                          <a:solidFill>
                            <a:schemeClr val="lt1"/>
                          </a:solidFill>
                          <a:latin typeface="Arial"/>
                          <a:ea typeface="ＭＳ Ｐゴシック"/>
                        </a:defRPr>
                      </a:lvl3pPr>
                      <a:lvl4pPr marL="1371600" algn="l" defTabSz="914400" rtl="0" eaLnBrk="1" latinLnBrk="0" hangingPunct="1">
                        <a:defRPr sz="1800" b="1" kern="1200">
                          <a:solidFill>
                            <a:schemeClr val="lt1"/>
                          </a:solidFill>
                          <a:latin typeface="Arial"/>
                          <a:ea typeface="ＭＳ Ｐゴシック"/>
                        </a:defRPr>
                      </a:lvl4pPr>
                      <a:lvl5pPr marL="1828800" algn="l" defTabSz="914400" rtl="0" eaLnBrk="1" latinLnBrk="0" hangingPunct="1">
                        <a:defRPr sz="1800" b="1" kern="1200">
                          <a:solidFill>
                            <a:schemeClr val="lt1"/>
                          </a:solidFill>
                          <a:latin typeface="Arial"/>
                          <a:ea typeface="ＭＳ Ｐゴシック"/>
                        </a:defRPr>
                      </a:lvl5pPr>
                      <a:lvl6pPr marL="2286000" algn="l" defTabSz="914400" rtl="0" eaLnBrk="1" latinLnBrk="0" hangingPunct="1">
                        <a:defRPr sz="1800" b="1" kern="1200">
                          <a:solidFill>
                            <a:schemeClr val="lt1"/>
                          </a:solidFill>
                          <a:latin typeface="Arial"/>
                          <a:ea typeface="ＭＳ Ｐゴシック"/>
                        </a:defRPr>
                      </a:lvl6pPr>
                      <a:lvl7pPr marL="2743200" algn="l" defTabSz="914400" rtl="0" eaLnBrk="1" latinLnBrk="0" hangingPunct="1">
                        <a:defRPr sz="1800" b="1" kern="1200">
                          <a:solidFill>
                            <a:schemeClr val="lt1"/>
                          </a:solidFill>
                          <a:latin typeface="Arial"/>
                          <a:ea typeface="ＭＳ Ｐゴシック"/>
                        </a:defRPr>
                      </a:lvl7pPr>
                      <a:lvl8pPr marL="3200400" algn="l" defTabSz="914400" rtl="0" eaLnBrk="1" latinLnBrk="0" hangingPunct="1">
                        <a:defRPr sz="1800" b="1" kern="1200">
                          <a:solidFill>
                            <a:schemeClr val="lt1"/>
                          </a:solidFill>
                          <a:latin typeface="Arial"/>
                          <a:ea typeface="ＭＳ Ｐゴシック"/>
                        </a:defRPr>
                      </a:lvl8pPr>
                      <a:lvl9pPr marL="3657600" algn="l" defTabSz="914400" rtl="0" eaLnBrk="1" latinLnBrk="0" hangingPunct="1">
                        <a:defRPr sz="1800" b="1" kern="1200">
                          <a:solidFill>
                            <a:schemeClr val="lt1"/>
                          </a:solidFill>
                          <a:latin typeface="Arial"/>
                          <a:ea typeface="ＭＳ Ｐゴシック"/>
                        </a:defRPr>
                      </a:lvl9pPr>
                    </a:lstStyle>
                    <a:p>
                      <a:pPr marL="0" marR="0" algn="ctr">
                        <a:lnSpc>
                          <a:spcPct val="100000"/>
                        </a:lnSpc>
                        <a:spcBef>
                          <a:spcPts val="0"/>
                        </a:spcBef>
                        <a:spcAft>
                          <a:spcPts val="0"/>
                        </a:spcAft>
                      </a:pPr>
                      <a:r>
                        <a:rPr lang="en-US" sz="3600" u="none" dirty="0" smtClean="0">
                          <a:solidFill>
                            <a:srgbClr val="E31836"/>
                          </a:solidFill>
                          <a:effectLst/>
                          <a:latin typeface="Arial Narrow"/>
                          <a:cs typeface="Arial Narrow"/>
                        </a:rPr>
                        <a:t>FEMA</a:t>
                      </a:r>
                    </a:p>
                    <a:p>
                      <a:pPr marL="0" marR="0" algn="ctr">
                        <a:lnSpc>
                          <a:spcPct val="100000"/>
                        </a:lnSpc>
                        <a:spcBef>
                          <a:spcPts val="0"/>
                        </a:spcBef>
                        <a:spcAft>
                          <a:spcPts val="0"/>
                        </a:spcAft>
                      </a:pPr>
                      <a:r>
                        <a:rPr lang="en-US" sz="3600" u="none" dirty="0" smtClean="0">
                          <a:solidFill>
                            <a:srgbClr val="E31836"/>
                          </a:solidFill>
                          <a:effectLst/>
                          <a:latin typeface="Arial Narrow"/>
                          <a:cs typeface="Arial Narrow"/>
                        </a:rPr>
                        <a:t>Public Assistance</a:t>
                      </a:r>
                      <a:endParaRPr lang="en-US" sz="3600" u="none" dirty="0">
                        <a:solidFill>
                          <a:srgbClr val="E31836"/>
                        </a:solidFill>
                        <a:effectLst/>
                        <a:latin typeface="Arial Narrow"/>
                        <a:ea typeface="Calibri"/>
                        <a:cs typeface="Arial Narrow"/>
                      </a:endParaRPr>
                    </a:p>
                  </a:txBody>
                  <a:tcPr marL="50813" marR="50813" marT="0" marB="0" anchor="ctr">
                    <a:lnL w="12700" cap="flat" cmpd="sng" algn="ctr">
                      <a:noFill/>
                      <a:prstDash val="solid"/>
                      <a:round/>
                      <a:headEnd type="none" w="med" len="med"/>
                      <a:tailEnd type="none" w="med" len="med"/>
                    </a:lnL>
                    <a:lnR w="12700" cap="flat" cmpd="sng" algn="ctr">
                      <a:solidFill>
                        <a:schemeClr val="tx1">
                          <a:lumMod val="50000"/>
                          <a:lumOff val="50000"/>
                        </a:schemeClr>
                      </a:solidFill>
                      <a:prstDash val="sysDot"/>
                      <a:round/>
                      <a:headEnd type="none" w="med" len="med"/>
                      <a:tailEnd type="none" w="med" len="med"/>
                    </a:lnR>
                    <a:lnT>
                      <a:noFill/>
                    </a:lnT>
                    <a:lnB w="12700" cap="flat" cmpd="sng" algn="ctr">
                      <a:solidFill>
                        <a:srgbClr val="E3183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00000"/>
                        </a:lnSpc>
                        <a:spcBef>
                          <a:spcPts val="0"/>
                        </a:spcBef>
                        <a:spcAft>
                          <a:spcPts val="0"/>
                        </a:spcAft>
                      </a:pPr>
                      <a:r>
                        <a:rPr lang="en-US" sz="3600" u="none" dirty="0" smtClean="0">
                          <a:solidFill>
                            <a:srgbClr val="E31836"/>
                          </a:solidFill>
                          <a:effectLst/>
                          <a:latin typeface="Arial Narrow"/>
                          <a:cs typeface="Arial Narrow"/>
                        </a:rPr>
                        <a:t> HUD</a:t>
                      </a:r>
                    </a:p>
                    <a:p>
                      <a:pPr marL="0" marR="0" algn="ctr">
                        <a:lnSpc>
                          <a:spcPct val="100000"/>
                        </a:lnSpc>
                        <a:spcBef>
                          <a:spcPts val="0"/>
                        </a:spcBef>
                        <a:spcAft>
                          <a:spcPts val="0"/>
                        </a:spcAft>
                      </a:pPr>
                      <a:r>
                        <a:rPr lang="en-US" sz="3600" u="none" dirty="0" smtClean="0">
                          <a:solidFill>
                            <a:srgbClr val="E31836"/>
                          </a:solidFill>
                          <a:effectLst/>
                          <a:latin typeface="Arial Narrow"/>
                          <a:cs typeface="Arial Narrow"/>
                        </a:rPr>
                        <a:t>CDBG - DR</a:t>
                      </a:r>
                      <a:endParaRPr lang="en-US" sz="3600" b="1" u="none" dirty="0">
                        <a:solidFill>
                          <a:srgbClr val="E31836"/>
                        </a:solidFill>
                        <a:effectLst/>
                        <a:latin typeface="Arial Narrow"/>
                        <a:ea typeface="Calibri"/>
                        <a:cs typeface="Arial Narrow"/>
                      </a:endParaRPr>
                    </a:p>
                  </a:txBody>
                  <a:tcPr marL="50813" marR="50813" marT="0" marB="0" anchor="ctr">
                    <a:lnL w="12700" cap="flat" cmpd="sng" algn="ctr">
                      <a:solidFill>
                        <a:schemeClr val="tx1">
                          <a:lumMod val="50000"/>
                          <a:lumOff val="50000"/>
                        </a:schemeClr>
                      </a:solidFill>
                      <a:prstDash val="sysDot"/>
                      <a:round/>
                      <a:headEnd type="none" w="med" len="med"/>
                      <a:tailEnd type="none" w="med" len="med"/>
                    </a:lnL>
                    <a:lnR>
                      <a:noFill/>
                    </a:lnR>
                    <a:lnT>
                      <a:noFill/>
                    </a:lnT>
                    <a:lnB w="12700" cap="flat" cmpd="sng" algn="ctr">
                      <a:solidFill>
                        <a:srgbClr val="E31836"/>
                      </a:solidFill>
                      <a:prstDash val="solid"/>
                      <a:round/>
                      <a:headEnd type="none" w="med" len="med"/>
                      <a:tailEnd type="none" w="med" len="med"/>
                    </a:lnB>
                    <a:lnTlToBr w="12700" cmpd="sng">
                      <a:noFill/>
                      <a:prstDash val="solid"/>
                    </a:lnTlToBr>
                    <a:lnBlToTr w="12700" cmpd="sng">
                      <a:noFill/>
                      <a:prstDash val="solid"/>
                    </a:lnBlToTr>
                    <a:noFill/>
                  </a:tcPr>
                </a:tc>
              </a:tr>
              <a:tr h="3602677">
                <a:tc>
                  <a:txBody>
                    <a:bodyPr/>
                    <a:lstStyle/>
                    <a:p>
                      <a:pPr marL="285750" marR="0" lvl="0" indent="-285750" defTabSz="914400" eaLnBrk="1" fontAlgn="auto" latinLnBrk="0" hangingPunct="1">
                        <a:lnSpc>
                          <a:spcPct val="100000"/>
                        </a:lnSpc>
                        <a:spcBef>
                          <a:spcPts val="0"/>
                        </a:spcBef>
                        <a:spcAft>
                          <a:spcPts val="1200"/>
                        </a:spcAft>
                        <a:buClr>
                          <a:srgbClr val="FF1B3D"/>
                        </a:buClr>
                        <a:buSzPct val="50000"/>
                        <a:buFont typeface="Wingdings" charset="2"/>
                        <a:buChar char="u"/>
                        <a:tabLst/>
                        <a:defRPr/>
                      </a:pP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Reimbursement</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 based on expenditures after the fact </a:t>
                      </a:r>
                    </a:p>
                    <a:p>
                      <a:pPr marL="285750" marR="0" lvl="0" indent="-285750" defTabSz="914400" eaLnBrk="1" fontAlgn="auto" latinLnBrk="0" hangingPunct="1">
                        <a:lnSpc>
                          <a:spcPct val="100000"/>
                        </a:lnSpc>
                        <a:spcBef>
                          <a:spcPts val="0"/>
                        </a:spcBef>
                        <a:spcAft>
                          <a:spcPts val="1200"/>
                        </a:spcAft>
                        <a:buClr>
                          <a:srgbClr val="FF1B3D"/>
                        </a:buClr>
                        <a:buSzPct val="50000"/>
                        <a:buFont typeface="Wingdings" charset="2"/>
                        <a:buChar char="u"/>
                        <a:tabLst/>
                        <a:defRPr/>
                      </a:pP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Funds </a:t>
                      </a: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Emergency Measures </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and </a:t>
                      </a: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Permanent Restoration</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 </a:t>
                      </a:r>
                    </a:p>
                    <a:p>
                      <a:pPr marL="285750" marR="0" lvl="0" indent="-285750" defTabSz="914400" eaLnBrk="1" fontAlgn="auto" latinLnBrk="0" hangingPunct="1">
                        <a:lnSpc>
                          <a:spcPct val="100000"/>
                        </a:lnSpc>
                        <a:spcBef>
                          <a:spcPts val="0"/>
                        </a:spcBef>
                        <a:spcAft>
                          <a:spcPts val="1200"/>
                        </a:spcAft>
                        <a:buClr>
                          <a:srgbClr val="FF1B3D"/>
                        </a:buClr>
                        <a:buSzPct val="50000"/>
                        <a:buFont typeface="Wingdings" charset="2"/>
                        <a:buChar char="u"/>
                        <a:tabLst/>
                        <a:defRPr/>
                      </a:pP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Includes a </a:t>
                      </a: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cost share </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requirement</a:t>
                      </a:r>
                    </a:p>
                    <a:p>
                      <a:pPr marL="285750" marR="0" lvl="0" indent="-285750" defTabSz="914400" eaLnBrk="1" fontAlgn="auto" latinLnBrk="0" hangingPunct="1">
                        <a:lnSpc>
                          <a:spcPct val="100000"/>
                        </a:lnSpc>
                        <a:spcBef>
                          <a:spcPts val="0"/>
                        </a:spcBef>
                        <a:spcAft>
                          <a:spcPts val="1200"/>
                        </a:spcAft>
                        <a:buClr>
                          <a:srgbClr val="FF1B3D"/>
                        </a:buClr>
                        <a:buSzPct val="50000"/>
                        <a:buFont typeface="Wingdings" charset="2"/>
                        <a:buChar char="u"/>
                        <a:tabLst/>
                        <a:defRPr/>
                      </a:pP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Costs </a:t>
                      </a: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must be approved by FEMA </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before reimbursement </a:t>
                      </a:r>
                      <a:endParaRPr kumimoji="0" lang="en-US" sz="2400" b="0" i="0" u="none" strike="noStrike" kern="0" cap="none" spc="0" normalizeH="0" baseline="0" noProof="0" dirty="0">
                        <a:ln>
                          <a:noFill/>
                        </a:ln>
                        <a:solidFill>
                          <a:sysClr val="windowText" lastClr="000000"/>
                        </a:solidFill>
                        <a:effectLst/>
                        <a:uLnTx/>
                        <a:uFillTx/>
                        <a:latin typeface="Arial Narrow"/>
                        <a:cs typeface="Arial Narrow"/>
                      </a:endParaRPr>
                    </a:p>
                  </a:txBody>
                  <a:tcPr marL="50813" marR="50813" marT="0" marB="0" anchor="ctr">
                    <a:lnL w="12700" cap="flat" cmpd="sng" algn="ctr">
                      <a:noFill/>
                      <a:prstDash val="solid"/>
                      <a:round/>
                      <a:headEnd type="none" w="med" len="med"/>
                      <a:tailEnd type="none" w="med" len="med"/>
                    </a:lnL>
                    <a:lnR w="12700" cap="flat" cmpd="sng" algn="ctr">
                      <a:solidFill>
                        <a:schemeClr val="tx1">
                          <a:lumMod val="50000"/>
                          <a:lumOff val="50000"/>
                        </a:schemeClr>
                      </a:solidFill>
                      <a:prstDash val="sysDot"/>
                      <a:round/>
                      <a:headEnd type="none" w="med" len="med"/>
                      <a:tailEnd type="none" w="med" len="med"/>
                    </a:lnR>
                    <a:lnT w="12700" cap="flat" cmpd="sng" algn="ctr">
                      <a:solidFill>
                        <a:srgbClr val="E31836"/>
                      </a:solidFill>
                      <a:prstDash val="solid"/>
                      <a:round/>
                      <a:headEnd type="none" w="med" len="med"/>
                      <a:tailEnd type="none" w="med" len="med"/>
                    </a:lnT>
                    <a:lnB w="12700" cap="flat" cmpd="sng" algn="ctr">
                      <a:solidFill>
                        <a:srgbClr val="E3183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614363" lvl="0" indent="-339725">
                        <a:spcAft>
                          <a:spcPts val="1200"/>
                        </a:spcAft>
                        <a:buClr>
                          <a:srgbClr val="FF1B3D"/>
                        </a:buClr>
                        <a:buSzPct val="50000"/>
                        <a:buFont typeface="Wingdings" charset="2"/>
                        <a:buChar char="u"/>
                        <a:tabLst/>
                      </a:pPr>
                      <a:r>
                        <a:rPr lang="en-US" sz="2400" b="1" dirty="0" smtClean="0">
                          <a:latin typeface="Arial Narrow"/>
                          <a:cs typeface="Arial Narrow"/>
                        </a:rPr>
                        <a:t>Reimbursement</a:t>
                      </a:r>
                      <a:r>
                        <a:rPr lang="en-US" sz="2400" b="0" baseline="0" dirty="0" smtClean="0">
                          <a:latin typeface="Arial Narrow"/>
                          <a:cs typeface="Arial Narrow"/>
                        </a:rPr>
                        <a:t> only for activities in approved Action Plan</a:t>
                      </a:r>
                      <a:endParaRPr lang="en-US" sz="2400" dirty="0" smtClean="0">
                        <a:latin typeface="Arial Narrow"/>
                        <a:cs typeface="Arial Narrow"/>
                      </a:endParaRPr>
                    </a:p>
                    <a:p>
                      <a:pPr marL="614363" lvl="0" indent="-339725">
                        <a:spcAft>
                          <a:spcPts val="1200"/>
                        </a:spcAft>
                        <a:buClr>
                          <a:srgbClr val="FF1B3D"/>
                        </a:buClr>
                        <a:buSzPct val="50000"/>
                        <a:buFont typeface="Wingdings" charset="2"/>
                        <a:buChar char="u"/>
                        <a:tabLst/>
                      </a:pPr>
                      <a:r>
                        <a:rPr lang="en-US" sz="2400" dirty="0" smtClean="0">
                          <a:latin typeface="Arial Narrow"/>
                          <a:cs typeface="Arial Narrow"/>
                        </a:rPr>
                        <a:t>Funds all costs </a:t>
                      </a:r>
                      <a:r>
                        <a:rPr lang="en-US" sz="2400" b="1" dirty="0" smtClean="0">
                          <a:latin typeface="Arial Narrow"/>
                          <a:cs typeface="Arial Narrow"/>
                        </a:rPr>
                        <a:t>eligible under</a:t>
                      </a:r>
                      <a:r>
                        <a:rPr lang="en-US" sz="2400" b="1" baseline="0" dirty="0" smtClean="0">
                          <a:latin typeface="Arial Narrow"/>
                          <a:cs typeface="Arial Narrow"/>
                        </a:rPr>
                        <a:t> CDBG Regulations </a:t>
                      </a:r>
                      <a:r>
                        <a:rPr lang="en-US" sz="2400" baseline="0" dirty="0" smtClean="0">
                          <a:latin typeface="Arial Narrow"/>
                          <a:cs typeface="Arial Narrow"/>
                        </a:rPr>
                        <a:t>if tied back to the disaster</a:t>
                      </a:r>
                      <a:endParaRPr lang="en-US" sz="2400" b="1" dirty="0" smtClean="0">
                        <a:latin typeface="Arial Narrow"/>
                        <a:cs typeface="Arial Narrow"/>
                      </a:endParaRPr>
                    </a:p>
                    <a:p>
                      <a:pPr marL="614363" lvl="0" indent="-339725">
                        <a:spcAft>
                          <a:spcPts val="1200"/>
                        </a:spcAft>
                        <a:buClr>
                          <a:srgbClr val="FF1B3D"/>
                        </a:buClr>
                        <a:buSzPct val="50000"/>
                        <a:buFont typeface="Wingdings" charset="2"/>
                        <a:buChar char="u"/>
                        <a:tabLst/>
                      </a:pPr>
                      <a:r>
                        <a:rPr lang="en-US" sz="2400" dirty="0" smtClean="0">
                          <a:latin typeface="Arial Narrow"/>
                          <a:cs typeface="Arial Narrow"/>
                        </a:rPr>
                        <a:t>Can </a:t>
                      </a:r>
                      <a:r>
                        <a:rPr lang="en-US" sz="2400" b="1" dirty="0" smtClean="0">
                          <a:latin typeface="Arial Narrow"/>
                          <a:cs typeface="Arial Narrow"/>
                        </a:rPr>
                        <a:t>cover FEMA PA cost</a:t>
                      </a:r>
                      <a:r>
                        <a:rPr lang="en-US" sz="2400" b="1" baseline="0" dirty="0" smtClean="0">
                          <a:latin typeface="Arial Narrow"/>
                          <a:cs typeface="Arial Narrow"/>
                        </a:rPr>
                        <a:t> </a:t>
                      </a:r>
                      <a:r>
                        <a:rPr lang="en-US" sz="2400" b="1" dirty="0" smtClean="0">
                          <a:latin typeface="Arial Narrow"/>
                          <a:cs typeface="Arial Narrow"/>
                        </a:rPr>
                        <a:t>share </a:t>
                      </a:r>
                    </a:p>
                    <a:p>
                      <a:pPr marL="614363" lvl="0" indent="-339725">
                        <a:spcAft>
                          <a:spcPts val="1200"/>
                        </a:spcAft>
                        <a:buClr>
                          <a:srgbClr val="FF1B3D"/>
                        </a:buClr>
                        <a:buSzPct val="50000"/>
                        <a:buFont typeface="Wingdings" charset="2"/>
                        <a:buChar char="u"/>
                        <a:tabLst/>
                      </a:pPr>
                      <a:r>
                        <a:rPr lang="en-US" sz="2400" dirty="0" smtClean="0">
                          <a:latin typeface="Arial Narrow"/>
                          <a:cs typeface="Arial Narrow"/>
                        </a:rPr>
                        <a:t>Funds </a:t>
                      </a:r>
                      <a:r>
                        <a:rPr lang="en-US" sz="2400" b="1" dirty="0" smtClean="0">
                          <a:latin typeface="Arial Narrow"/>
                          <a:cs typeface="Arial Narrow"/>
                        </a:rPr>
                        <a:t>drawn directly </a:t>
                      </a:r>
                      <a:r>
                        <a:rPr lang="en-US" sz="2400" dirty="0" smtClean="0">
                          <a:latin typeface="Arial Narrow"/>
                          <a:cs typeface="Arial Narrow"/>
                        </a:rPr>
                        <a:t>from HUD</a:t>
                      </a:r>
                    </a:p>
                  </a:txBody>
                  <a:tcPr marL="50813" marR="50813" marT="0" marB="0" anchor="ctr">
                    <a:lnL w="12700" cap="flat" cmpd="sng" algn="ctr">
                      <a:solidFill>
                        <a:schemeClr val="tx1">
                          <a:lumMod val="50000"/>
                          <a:lumOff val="50000"/>
                        </a:schemeClr>
                      </a:solidFill>
                      <a:prstDash val="sysDot"/>
                      <a:round/>
                      <a:headEnd type="none" w="med" len="med"/>
                      <a:tailEnd type="none" w="med" len="med"/>
                    </a:lnL>
                    <a:lnR>
                      <a:noFill/>
                    </a:lnR>
                    <a:lnT w="12700" cap="flat" cmpd="sng" algn="ctr">
                      <a:solidFill>
                        <a:srgbClr val="E31836"/>
                      </a:solidFill>
                      <a:prstDash val="solid"/>
                      <a:round/>
                      <a:headEnd type="none" w="med" len="med"/>
                      <a:tailEnd type="none" w="med" len="med"/>
                    </a:lnT>
                    <a:lnB w="12700" cap="flat" cmpd="sng" algn="ctr">
                      <a:solidFill>
                        <a:srgbClr val="E31836"/>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8" name="Title 7"/>
          <p:cNvSpPr>
            <a:spLocks noGrp="1"/>
          </p:cNvSpPr>
          <p:nvPr>
            <p:ph type="title"/>
          </p:nvPr>
        </p:nvSpPr>
        <p:spPr/>
        <p:txBody>
          <a:bodyPr/>
          <a:lstStyle/>
          <a:p>
            <a:r>
              <a:rPr lang="en-US" dirty="0" smtClean="0"/>
              <a:t>PA Program compared to CDBG-DR</a:t>
            </a:r>
            <a:endParaRPr lang="en-US" dirty="0"/>
          </a:p>
        </p:txBody>
      </p:sp>
    </p:spTree>
    <p:extLst>
      <p:ext uri="{BB962C8B-B14F-4D97-AF65-F5344CB8AC3E}">
        <p14:creationId xmlns:p14="http://schemas.microsoft.com/office/powerpoint/2010/main" val="39891315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6096000"/>
          </a:xfrm>
        </p:spPr>
        <p:txBody>
          <a:bodyPr>
            <a:noAutofit/>
          </a:bodyPr>
          <a:lstStyle/>
          <a:p>
            <a:pPr>
              <a:lnSpc>
                <a:spcPct val="200000"/>
              </a:lnSpc>
              <a:spcBef>
                <a:spcPts val="1200"/>
              </a:spcBef>
              <a:spcAft>
                <a:spcPts val="1200"/>
              </a:spcAft>
            </a:pPr>
            <a:r>
              <a:rPr lang="en-US" sz="4000" dirty="0" smtClean="0">
                <a:solidFill>
                  <a:srgbClr val="BFBFBF"/>
                </a:solidFill>
              </a:rPr>
              <a:t>Introductions and Overview</a:t>
            </a:r>
            <a:r>
              <a:rPr lang="en-US" sz="4000" dirty="0" smtClean="0"/>
              <a:t/>
            </a:r>
            <a:br>
              <a:rPr lang="en-US" sz="4000" dirty="0" smtClean="0"/>
            </a:br>
            <a:r>
              <a:rPr lang="en-US" sz="4000" dirty="0" smtClean="0">
                <a:solidFill>
                  <a:srgbClr val="BFBFBF"/>
                </a:solidFill>
              </a:rPr>
              <a:t>Public Assistance Program</a:t>
            </a:r>
            <a:r>
              <a:rPr lang="en-US" sz="4000" dirty="0" smtClean="0">
                <a:solidFill>
                  <a:schemeClr val="bg1">
                    <a:lumMod val="75000"/>
                  </a:schemeClr>
                </a:solidFill>
              </a:rPr>
              <a:t/>
            </a:r>
            <a:br>
              <a:rPr lang="en-US" sz="4000" dirty="0" smtClean="0">
                <a:solidFill>
                  <a:schemeClr val="bg1">
                    <a:lumMod val="75000"/>
                  </a:schemeClr>
                </a:solidFill>
              </a:rPr>
            </a:br>
            <a:r>
              <a:rPr lang="en-US" sz="4000" dirty="0" smtClean="0">
                <a:solidFill>
                  <a:srgbClr val="BFBFBF"/>
                </a:solidFill>
              </a:rPr>
              <a:t>Hazard Mitigation</a:t>
            </a:r>
            <a:br>
              <a:rPr lang="en-US" sz="4000" dirty="0" smtClean="0">
                <a:solidFill>
                  <a:srgbClr val="BFBFBF"/>
                </a:solidFill>
              </a:rPr>
            </a:br>
            <a:r>
              <a:rPr lang="en-US" sz="4000" dirty="0" smtClean="0">
                <a:solidFill>
                  <a:schemeClr val="bg1">
                    <a:lumMod val="75000"/>
                  </a:schemeClr>
                </a:solidFill>
              </a:rPr>
              <a:t>Community Development Block Grant – DR</a:t>
            </a:r>
            <a:br>
              <a:rPr lang="en-US" sz="4000" dirty="0" smtClean="0">
                <a:solidFill>
                  <a:schemeClr val="bg1">
                    <a:lumMod val="75000"/>
                  </a:schemeClr>
                </a:solidFill>
              </a:rPr>
            </a:br>
            <a:r>
              <a:rPr lang="en-US" sz="4000" dirty="0" smtClean="0"/>
              <a:t>Questions for Expert Panel</a:t>
            </a:r>
            <a:endParaRPr lang="en-US" sz="4000" dirty="0"/>
          </a:p>
        </p:txBody>
      </p:sp>
      <p:sp>
        <p:nvSpPr>
          <p:cNvPr id="4" name="Rectangle 3"/>
          <p:cNvSpPr/>
          <p:nvPr/>
        </p:nvSpPr>
        <p:spPr bwMode="auto">
          <a:xfrm rot="2700000">
            <a:off x="41061" y="5735110"/>
            <a:ext cx="198254" cy="198254"/>
          </a:xfrm>
          <a:prstGeom prst="rect">
            <a:avLst/>
          </a:prstGeom>
          <a:solidFill>
            <a:srgbClr val="E21836"/>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rgbClr val="E31836"/>
              </a:solidFill>
              <a:effectLst/>
              <a:latin typeface="Arial" charset="0"/>
            </a:endParaRPr>
          </a:p>
        </p:txBody>
      </p:sp>
    </p:spTree>
    <p:extLst>
      <p:ext uri="{BB962C8B-B14F-4D97-AF65-F5344CB8AC3E}">
        <p14:creationId xmlns:p14="http://schemas.microsoft.com/office/powerpoint/2010/main" val="21033187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2"/>
          <p:cNvSpPr>
            <a:spLocks noGrp="1"/>
          </p:cNvSpPr>
          <p:nvPr>
            <p:ph idx="1"/>
          </p:nvPr>
        </p:nvSpPr>
        <p:spPr>
          <a:xfrm>
            <a:off x="381000" y="2556164"/>
            <a:ext cx="5943600" cy="3364331"/>
          </a:xfrm>
        </p:spPr>
        <p:txBody>
          <a:bodyPr/>
          <a:lstStyle/>
          <a:p>
            <a:r>
              <a:rPr lang="en-US" sz="2400" dirty="0" smtClean="0"/>
              <a:t>Help our clients to </a:t>
            </a:r>
            <a:r>
              <a:rPr lang="en-US" sz="2400" b="1" dirty="0" smtClean="0"/>
              <a:t>prepare</a:t>
            </a:r>
            <a:r>
              <a:rPr lang="en-US" sz="2400" dirty="0" smtClean="0"/>
              <a:t> for and </a:t>
            </a:r>
            <a:r>
              <a:rPr lang="en-US" sz="2400" b="1" dirty="0" smtClean="0"/>
              <a:t>recover</a:t>
            </a:r>
            <a:r>
              <a:rPr lang="en-US" sz="2400" dirty="0" smtClean="0"/>
              <a:t> from disasters</a:t>
            </a:r>
          </a:p>
          <a:p>
            <a:r>
              <a:rPr lang="en-US" sz="2400" dirty="0" smtClean="0"/>
              <a:t>Over a </a:t>
            </a:r>
            <a:r>
              <a:rPr lang="en-US" sz="2400" b="1" dirty="0" smtClean="0"/>
              <a:t>decade</a:t>
            </a:r>
            <a:r>
              <a:rPr lang="en-US" sz="2400" dirty="0" smtClean="0"/>
              <a:t> of experience managing disaster recovery operations</a:t>
            </a:r>
          </a:p>
          <a:p>
            <a:r>
              <a:rPr lang="en-US" sz="2400" dirty="0" smtClean="0"/>
              <a:t>Involved in the </a:t>
            </a:r>
            <a:r>
              <a:rPr lang="en-US" sz="2400" b="1" dirty="0" smtClean="0"/>
              <a:t>largest</a:t>
            </a:r>
            <a:r>
              <a:rPr lang="en-US" sz="2400" dirty="0" smtClean="0"/>
              <a:t> recovery operations:</a:t>
            </a:r>
          </a:p>
          <a:p>
            <a:pPr lvl="1"/>
            <a:r>
              <a:rPr lang="en-US" sz="2000" dirty="0">
                <a:solidFill>
                  <a:schemeClr val="tx1"/>
                </a:solidFill>
              </a:rPr>
              <a:t>World Trade Center Disaster (9/11</a:t>
            </a:r>
            <a:r>
              <a:rPr lang="en-US" sz="2000" dirty="0" smtClean="0">
                <a:solidFill>
                  <a:schemeClr val="tx1"/>
                </a:solidFill>
              </a:rPr>
              <a:t>)</a:t>
            </a:r>
          </a:p>
          <a:p>
            <a:pPr lvl="1"/>
            <a:r>
              <a:rPr lang="en-US" sz="2000" dirty="0" smtClean="0">
                <a:solidFill>
                  <a:schemeClr val="tx1"/>
                </a:solidFill>
              </a:rPr>
              <a:t>Hurricane </a:t>
            </a:r>
            <a:r>
              <a:rPr lang="en-US" sz="2000" dirty="0">
                <a:solidFill>
                  <a:schemeClr val="tx1"/>
                </a:solidFill>
              </a:rPr>
              <a:t>Katrina</a:t>
            </a:r>
          </a:p>
          <a:p>
            <a:pPr lvl="1"/>
            <a:r>
              <a:rPr lang="en-US" sz="2000" dirty="0">
                <a:solidFill>
                  <a:schemeClr val="tx1"/>
                </a:solidFill>
              </a:rPr>
              <a:t>Hurricane Sandy</a:t>
            </a:r>
          </a:p>
          <a:p>
            <a:pPr lvl="1"/>
            <a:endParaRPr lang="en-US" sz="2000" dirty="0" smtClean="0"/>
          </a:p>
        </p:txBody>
      </p:sp>
      <p:sp>
        <p:nvSpPr>
          <p:cNvPr id="3" name="Title 2"/>
          <p:cNvSpPr>
            <a:spLocks noGrp="1"/>
          </p:cNvSpPr>
          <p:nvPr>
            <p:ph type="title"/>
          </p:nvPr>
        </p:nvSpPr>
        <p:spPr/>
        <p:txBody>
          <a:bodyPr/>
          <a:lstStyle/>
          <a:p>
            <a:r>
              <a:rPr lang="en-US" dirty="0" smtClean="0"/>
              <a:t>About US</a:t>
            </a:r>
            <a:endParaRPr lang="en-US" dirty="0"/>
          </a:p>
        </p:txBody>
      </p:sp>
      <p:pic>
        <p:nvPicPr>
          <p:cNvPr id="17" name="Picture 16" descr="Hagerty_186CRed.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696" y="1060732"/>
            <a:ext cx="5060092" cy="990600"/>
          </a:xfrm>
          <a:prstGeom prst="rect">
            <a:avLst/>
          </a:prstGeom>
        </p:spPr>
      </p:pic>
      <p:grpSp>
        <p:nvGrpSpPr>
          <p:cNvPr id="19" name="Group 18"/>
          <p:cNvGrpSpPr/>
          <p:nvPr/>
        </p:nvGrpSpPr>
        <p:grpSpPr>
          <a:xfrm>
            <a:off x="7543800" y="1027693"/>
            <a:ext cx="1188291" cy="1418751"/>
            <a:chOff x="3285206" y="3239827"/>
            <a:chExt cx="1659185" cy="1980970"/>
          </a:xfrm>
        </p:grpSpPr>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06403" y="3239827"/>
              <a:ext cx="1371598" cy="1117764"/>
            </a:xfrm>
            <a:prstGeom prst="rect">
              <a:avLst/>
            </a:prstGeom>
          </p:spPr>
        </p:pic>
        <p:sp>
          <p:nvSpPr>
            <p:cNvPr id="21" name="TextBox 20"/>
            <p:cNvSpPr txBox="1"/>
            <p:nvPr/>
          </p:nvSpPr>
          <p:spPr>
            <a:xfrm>
              <a:off x="3285206" y="4318339"/>
              <a:ext cx="1659185" cy="902458"/>
            </a:xfrm>
            <a:prstGeom prst="rect">
              <a:avLst/>
            </a:prstGeom>
            <a:noFill/>
          </p:spPr>
          <p:txBody>
            <a:bodyPr wrap="square" rtlCol="0">
              <a:spAutoFit/>
            </a:bodyPr>
            <a:lstStyle/>
            <a:p>
              <a:pPr algn="ctr"/>
              <a:r>
                <a:rPr lang="en-US" sz="3600" b="1" dirty="0">
                  <a:solidFill>
                    <a:srgbClr val="E31836"/>
                  </a:solidFill>
                  <a:latin typeface="Arial Narrow"/>
                  <a:cs typeface="Arial Narrow"/>
                </a:rPr>
                <a:t>250+</a:t>
              </a:r>
            </a:p>
          </p:txBody>
        </p:sp>
      </p:grpSp>
      <p:grpSp>
        <p:nvGrpSpPr>
          <p:cNvPr id="22" name="Group 21"/>
          <p:cNvGrpSpPr/>
          <p:nvPr/>
        </p:nvGrpSpPr>
        <p:grpSpPr>
          <a:xfrm>
            <a:off x="7652127" y="2786776"/>
            <a:ext cx="955429" cy="1539237"/>
            <a:chOff x="7652127" y="2843420"/>
            <a:chExt cx="955429" cy="1539237"/>
          </a:xfrm>
        </p:grpSpPr>
        <p:sp>
          <p:nvSpPr>
            <p:cNvPr id="29" name="TextBox 28"/>
            <p:cNvSpPr txBox="1"/>
            <p:nvPr/>
          </p:nvSpPr>
          <p:spPr>
            <a:xfrm>
              <a:off x="7679805" y="3736326"/>
              <a:ext cx="927751" cy="646331"/>
            </a:xfrm>
            <a:prstGeom prst="rect">
              <a:avLst/>
            </a:prstGeom>
            <a:noFill/>
          </p:spPr>
          <p:txBody>
            <a:bodyPr wrap="square" rtlCol="0">
              <a:spAutoFit/>
            </a:bodyPr>
            <a:lstStyle/>
            <a:p>
              <a:pPr algn="ctr"/>
              <a:r>
                <a:rPr lang="en-US" sz="3600" b="1" dirty="0" smtClean="0">
                  <a:solidFill>
                    <a:srgbClr val="E31836"/>
                  </a:solidFill>
                  <a:latin typeface="Arial Narrow"/>
                  <a:cs typeface="Arial Narrow"/>
                </a:rPr>
                <a:t>12+</a:t>
              </a:r>
              <a:endParaRPr lang="en-US" sz="3600" b="1" dirty="0">
                <a:solidFill>
                  <a:srgbClr val="E31836"/>
                </a:solidFill>
                <a:latin typeface="Arial Narrow"/>
                <a:cs typeface="Arial Narrow"/>
              </a:endParaRPr>
            </a:p>
          </p:txBody>
        </p:sp>
        <p:pic>
          <p:nvPicPr>
            <p:cNvPr id="30" name="Picture 29" descr="calendar.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52127" y="2843420"/>
              <a:ext cx="938623" cy="894428"/>
            </a:xfrm>
            <a:prstGeom prst="rect">
              <a:avLst/>
            </a:prstGeom>
          </p:spPr>
        </p:pic>
      </p:grpSp>
      <p:grpSp>
        <p:nvGrpSpPr>
          <p:cNvPr id="6" name="Group 5"/>
          <p:cNvGrpSpPr/>
          <p:nvPr/>
        </p:nvGrpSpPr>
        <p:grpSpPr>
          <a:xfrm>
            <a:off x="7351732" y="4620552"/>
            <a:ext cx="1573784" cy="1582407"/>
            <a:chOff x="7351732" y="4725748"/>
            <a:chExt cx="1573784" cy="1582407"/>
          </a:xfrm>
        </p:grpSpPr>
        <p:sp>
          <p:nvSpPr>
            <p:cNvPr id="32" name="TextBox 31"/>
            <p:cNvSpPr txBox="1"/>
            <p:nvPr/>
          </p:nvSpPr>
          <p:spPr>
            <a:xfrm>
              <a:off x="7351732" y="5523325"/>
              <a:ext cx="1573784" cy="784830"/>
            </a:xfrm>
            <a:prstGeom prst="rect">
              <a:avLst/>
            </a:prstGeom>
            <a:noFill/>
          </p:spPr>
          <p:txBody>
            <a:bodyPr wrap="square" rtlCol="0">
              <a:spAutoFit/>
            </a:bodyPr>
            <a:lstStyle/>
            <a:p>
              <a:pPr algn="ctr"/>
              <a:r>
                <a:rPr lang="en-US" sz="1500" b="1" dirty="0" smtClean="0">
                  <a:solidFill>
                    <a:srgbClr val="E31836"/>
                  </a:solidFill>
                  <a:latin typeface="Arial Narrow"/>
                  <a:cs typeface="Arial Narrow"/>
                </a:rPr>
                <a:t>National</a:t>
              </a:r>
            </a:p>
            <a:p>
              <a:pPr algn="ctr"/>
              <a:r>
                <a:rPr lang="en-US" sz="1500" b="1" dirty="0" smtClean="0">
                  <a:solidFill>
                    <a:srgbClr val="E31836"/>
                  </a:solidFill>
                  <a:latin typeface="Arial Narrow"/>
                  <a:cs typeface="Arial Narrow"/>
                </a:rPr>
                <a:t>Disaster Recovery Experience</a:t>
              </a:r>
              <a:endParaRPr lang="en-US" sz="1500" b="1" dirty="0">
                <a:solidFill>
                  <a:srgbClr val="E31836"/>
                </a:solidFill>
                <a:latin typeface="Arial Narrow"/>
                <a:cs typeface="Arial Narrow"/>
              </a:endParaRPr>
            </a:p>
          </p:txBody>
        </p:sp>
        <p:pic>
          <p:nvPicPr>
            <p:cNvPr id="5" name="Picture 4"/>
            <p:cNvPicPr>
              <a:picLocks noChangeAspect="1"/>
            </p:cNvPicPr>
            <p:nvPr/>
          </p:nvPicPr>
          <p:blipFill rotWithShape="1">
            <a:blip r:embed="rId6" cstate="print">
              <a:extLst>
                <a:ext uri="{28A0092B-C50C-407E-A947-70E740481C1C}">
                  <a14:useLocalDpi xmlns:a14="http://schemas.microsoft.com/office/drawing/2010/main" val="0"/>
                </a:ext>
              </a:extLst>
            </a:blip>
            <a:srcRect l="13540" t="26431" r="13422" b="27198"/>
            <a:stretch/>
          </p:blipFill>
          <p:spPr>
            <a:xfrm>
              <a:off x="7528462" y="4725748"/>
              <a:ext cx="1218664" cy="773724"/>
            </a:xfrm>
            <a:prstGeom prst="rect">
              <a:avLst/>
            </a:prstGeom>
          </p:spPr>
        </p:pic>
      </p:grpSp>
    </p:spTree>
    <p:extLst>
      <p:ext uri="{BB962C8B-B14F-4D97-AF65-F5344CB8AC3E}">
        <p14:creationId xmlns:p14="http://schemas.microsoft.com/office/powerpoint/2010/main" val="11098318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LESSONS FROM PRACTITIONERS</a:t>
            </a:r>
            <a:endParaRPr lang="en-US" dirty="0"/>
          </a:p>
        </p:txBody>
      </p:sp>
      <p:grpSp>
        <p:nvGrpSpPr>
          <p:cNvPr id="22" name="Group 21"/>
          <p:cNvGrpSpPr/>
          <p:nvPr/>
        </p:nvGrpSpPr>
        <p:grpSpPr>
          <a:xfrm>
            <a:off x="74378" y="940994"/>
            <a:ext cx="3030467" cy="2560654"/>
            <a:chOff x="74378" y="940994"/>
            <a:chExt cx="3030467" cy="2560654"/>
          </a:xfrm>
        </p:grpSpPr>
        <p:sp>
          <p:nvSpPr>
            <p:cNvPr id="23" name="Oval 22"/>
            <p:cNvSpPr/>
            <p:nvPr/>
          </p:nvSpPr>
          <p:spPr>
            <a:xfrm>
              <a:off x="897875" y="940994"/>
              <a:ext cx="1367895" cy="1367895"/>
            </a:xfrm>
            <a:prstGeom prst="ellipse">
              <a:avLst/>
            </a:prstGeom>
            <a:blipFill rotWithShape="1">
              <a:blip r:embed="rId3"/>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TextBox 23"/>
            <p:cNvSpPr txBox="1"/>
            <p:nvPr/>
          </p:nvSpPr>
          <p:spPr>
            <a:xfrm>
              <a:off x="74378" y="2362875"/>
              <a:ext cx="3030467"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a:solidFill>
                    <a:srgbClr val="E31836"/>
                  </a:solidFill>
                  <a:latin typeface="Arial Narrow" panose="020B0606020202030204" pitchFamily="34" charset="0"/>
                  <a:cs typeface="Arial Narrow"/>
                </a:rPr>
                <a:t>Mark </a:t>
              </a:r>
              <a:r>
                <a:rPr lang="en-US" sz="1600" b="1" dirty="0" err="1">
                  <a:solidFill>
                    <a:srgbClr val="E31836"/>
                  </a:solidFill>
                  <a:latin typeface="Arial Narrow" panose="020B0606020202030204" pitchFamily="34" charset="0"/>
                  <a:cs typeface="Arial Narrow"/>
                </a:rPr>
                <a:t>Misczak</a:t>
              </a:r>
              <a:r>
                <a:rPr lang="en-US" sz="1600" b="1" dirty="0">
                  <a:solidFill>
                    <a:srgbClr val="E31836"/>
                  </a:solidFill>
                  <a:latin typeface="Arial Narrow" panose="020B0606020202030204" pitchFamily="34" charset="0"/>
                  <a:cs typeface="Arial Narrow"/>
                </a:rPr>
                <a:t>, CEM</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a:solidFill>
                    <a:prstClr val="black"/>
                  </a:solidFill>
                  <a:latin typeface="Arial Narrow" panose="020B0606020202030204" pitchFamily="34" charset="0"/>
                  <a:cs typeface="Arial Narrow"/>
                </a:rPr>
                <a:t>Director of </a:t>
              </a:r>
              <a:r>
                <a:rPr lang="en-US" sz="1400" b="1" dirty="0" smtClean="0">
                  <a:solidFill>
                    <a:prstClr val="black"/>
                  </a:solidFill>
                  <a:latin typeface="Arial Narrow" panose="020B0606020202030204" pitchFamily="34" charset="0"/>
                  <a:cs typeface="Arial Narrow"/>
                </a:rPr>
                <a:t>Recovery</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Hagerty </a:t>
              </a:r>
              <a:r>
                <a:rPr lang="en-US" sz="1400" b="1" dirty="0">
                  <a:solidFill>
                    <a:prstClr val="black"/>
                  </a:solidFill>
                  <a:latin typeface="Arial Narrow" panose="020B0606020202030204" pitchFamily="34" charset="0"/>
                  <a:cs typeface="Arial Narrow"/>
                </a:rPr>
                <a:t>Consulting</a:t>
              </a: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4"/>
                </a:rPr>
                <a:t>mark.misczak@hagertyconsulting.com</a:t>
              </a:r>
              <a:endParaRPr lang="en-US" sz="1400" b="1" dirty="0">
                <a:solidFill>
                  <a:prstClr val="black"/>
                </a:solidFill>
                <a:latin typeface="Arial Narrow" panose="020B0606020202030204" pitchFamily="34" charset="0"/>
                <a:cs typeface="Arial Narrow"/>
              </a:endParaRPr>
            </a:p>
          </p:txBody>
        </p:sp>
      </p:grpSp>
      <p:grpSp>
        <p:nvGrpSpPr>
          <p:cNvPr id="25" name="Group 24"/>
          <p:cNvGrpSpPr/>
          <p:nvPr/>
        </p:nvGrpSpPr>
        <p:grpSpPr>
          <a:xfrm>
            <a:off x="6054393" y="940994"/>
            <a:ext cx="3018541" cy="2560654"/>
            <a:chOff x="6054393" y="940994"/>
            <a:chExt cx="3018541" cy="2560654"/>
          </a:xfrm>
        </p:grpSpPr>
        <p:sp>
          <p:nvSpPr>
            <p:cNvPr id="26" name="Oval 25"/>
            <p:cNvSpPr/>
            <p:nvPr/>
          </p:nvSpPr>
          <p:spPr>
            <a:xfrm>
              <a:off x="6885982" y="940994"/>
              <a:ext cx="1367895" cy="1367895"/>
            </a:xfrm>
            <a:prstGeom prst="ellipse">
              <a:avLst/>
            </a:prstGeom>
            <a:blipFill rotWithShape="1">
              <a:blip r:embed="rId5"/>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TextBox 26"/>
            <p:cNvSpPr txBox="1"/>
            <p:nvPr/>
          </p:nvSpPr>
          <p:spPr>
            <a:xfrm>
              <a:off x="6054393" y="2362875"/>
              <a:ext cx="3018541"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Courtney Ring, </a:t>
              </a:r>
              <a:r>
                <a:rPr lang="en-US" sz="1600" b="1" dirty="0">
                  <a:solidFill>
                    <a:srgbClr val="E31836"/>
                  </a:solidFill>
                  <a:latin typeface="Arial Narrow" panose="020B0606020202030204" pitchFamily="34" charset="0"/>
                  <a:cs typeface="Arial Narrow"/>
                </a:rPr>
                <a:t>CEM</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a:solidFill>
                    <a:prstClr val="black"/>
                  </a:solidFill>
                  <a:latin typeface="Arial Narrow" panose="020B0606020202030204" pitchFamily="34" charset="0"/>
                  <a:cs typeface="Arial Narrow"/>
                </a:rPr>
                <a:t>Director of </a:t>
              </a:r>
              <a:r>
                <a:rPr lang="en-US" sz="1400" b="1" dirty="0" smtClean="0">
                  <a:solidFill>
                    <a:prstClr val="black"/>
                  </a:solidFill>
                  <a:latin typeface="Arial Narrow" panose="020B0606020202030204" pitchFamily="34" charset="0"/>
                  <a:cs typeface="Arial Narrow"/>
                </a:rPr>
                <a:t>Development</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Hagerty </a:t>
              </a:r>
              <a:r>
                <a:rPr lang="en-US" sz="1400" b="1" dirty="0">
                  <a:solidFill>
                    <a:prstClr val="black"/>
                  </a:solidFill>
                  <a:latin typeface="Arial Narrow" panose="020B0606020202030204" pitchFamily="34" charset="0"/>
                  <a:cs typeface="Arial Narrow"/>
                </a:rPr>
                <a:t>Consulting</a:t>
              </a: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6"/>
                </a:rPr>
                <a:t>courtney.ring@hagertyconsulting.com</a:t>
              </a:r>
              <a:endParaRPr lang="en-US" sz="1400" b="1" dirty="0">
                <a:solidFill>
                  <a:prstClr val="black"/>
                </a:solidFill>
                <a:latin typeface="Arial Narrow" panose="020B0606020202030204" pitchFamily="34" charset="0"/>
                <a:cs typeface="Arial Narrow"/>
              </a:endParaRPr>
            </a:p>
          </p:txBody>
        </p:sp>
      </p:grpSp>
      <p:grpSp>
        <p:nvGrpSpPr>
          <p:cNvPr id="28" name="Group 27"/>
          <p:cNvGrpSpPr/>
          <p:nvPr/>
        </p:nvGrpSpPr>
        <p:grpSpPr>
          <a:xfrm>
            <a:off x="2991557" y="940994"/>
            <a:ext cx="3244906" cy="2560654"/>
            <a:chOff x="2991557" y="940994"/>
            <a:chExt cx="3244906" cy="2560654"/>
          </a:xfrm>
        </p:grpSpPr>
        <p:sp>
          <p:nvSpPr>
            <p:cNvPr id="29" name="Oval 28"/>
            <p:cNvSpPr/>
            <p:nvPr/>
          </p:nvSpPr>
          <p:spPr>
            <a:xfrm>
              <a:off x="3936434" y="940994"/>
              <a:ext cx="1367895" cy="1367895"/>
            </a:xfrm>
            <a:prstGeom prst="ellipse">
              <a:avLst/>
            </a:prstGeom>
            <a:blipFill dpi="0" rotWithShape="1">
              <a:blip r:embed="rId7">
                <a:extLst>
                  <a:ext uri="{28A0092B-C50C-407E-A947-70E740481C1C}">
                    <a14:useLocalDpi xmlns:a14="http://schemas.microsoft.com/office/drawing/2010/main" val="0"/>
                  </a:ext>
                </a:extLst>
              </a:blip>
              <a:srcRect/>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TextBox 29"/>
            <p:cNvSpPr txBox="1"/>
            <p:nvPr/>
          </p:nvSpPr>
          <p:spPr>
            <a:xfrm>
              <a:off x="2991557" y="2362875"/>
              <a:ext cx="3244906"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Deborah Seifert, JD</a:t>
              </a:r>
              <a:endParaRPr lang="en-US" sz="1600" b="1" dirty="0" smtClean="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Practice Lead, CDBG-DR</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Hagerty Consulting</a:t>
              </a: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8"/>
                </a:rPr>
                <a:t>deborah.seifert@hagertyconsulting.com</a:t>
              </a:r>
              <a:endParaRPr lang="en-US" sz="1400" b="1" dirty="0">
                <a:solidFill>
                  <a:prstClr val="black"/>
                </a:solidFill>
                <a:latin typeface="Arial Narrow" panose="020B0606020202030204" pitchFamily="34" charset="0"/>
                <a:cs typeface="Arial Narrow"/>
              </a:endParaRPr>
            </a:p>
          </p:txBody>
        </p:sp>
      </p:grpSp>
      <p:grpSp>
        <p:nvGrpSpPr>
          <p:cNvPr id="31" name="Group 30"/>
          <p:cNvGrpSpPr/>
          <p:nvPr/>
        </p:nvGrpSpPr>
        <p:grpSpPr>
          <a:xfrm>
            <a:off x="1417656" y="3748929"/>
            <a:ext cx="3244906" cy="2560654"/>
            <a:chOff x="1425748" y="3748929"/>
            <a:chExt cx="3244906" cy="2560654"/>
          </a:xfrm>
        </p:grpSpPr>
        <p:sp>
          <p:nvSpPr>
            <p:cNvPr id="32" name="Oval 31"/>
            <p:cNvSpPr/>
            <p:nvPr/>
          </p:nvSpPr>
          <p:spPr>
            <a:xfrm>
              <a:off x="2362533" y="3748929"/>
              <a:ext cx="1367895" cy="1367895"/>
            </a:xfrm>
            <a:prstGeom prst="ellipse">
              <a:avLst/>
            </a:prstGeom>
            <a:blipFill dpi="0" rotWithShape="1">
              <a:blip r:embed="rId9">
                <a:extLst>
                  <a:ext uri="{28A0092B-C50C-407E-A947-70E740481C1C}">
                    <a14:useLocalDpi xmlns:a14="http://schemas.microsoft.com/office/drawing/2010/main" val="0"/>
                  </a:ext>
                </a:extLst>
              </a:blip>
              <a:srcRect/>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TextBox 32"/>
            <p:cNvSpPr txBox="1"/>
            <p:nvPr/>
          </p:nvSpPr>
          <p:spPr>
            <a:xfrm>
              <a:off x="1425748" y="5170810"/>
              <a:ext cx="3244906"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Leland Baker</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Recovery Emergency Analyst</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FEMA Region VI</a:t>
              </a:r>
              <a:endParaRPr lang="en-US" sz="14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10"/>
                </a:rPr>
                <a:t>mark.price@fema.dhs.gov</a:t>
              </a:r>
              <a:endParaRPr lang="en-US" sz="1400" b="1" dirty="0">
                <a:solidFill>
                  <a:prstClr val="black"/>
                </a:solidFill>
                <a:latin typeface="Arial Narrow" panose="020B0606020202030204" pitchFamily="34" charset="0"/>
                <a:cs typeface="Arial Narrow"/>
              </a:endParaRPr>
            </a:p>
          </p:txBody>
        </p:sp>
      </p:grpSp>
      <p:grpSp>
        <p:nvGrpSpPr>
          <p:cNvPr id="34" name="Group 33"/>
          <p:cNvGrpSpPr/>
          <p:nvPr/>
        </p:nvGrpSpPr>
        <p:grpSpPr>
          <a:xfrm>
            <a:off x="4411709" y="3748929"/>
            <a:ext cx="3453749" cy="2560654"/>
            <a:chOff x="4427893" y="3748929"/>
            <a:chExt cx="3453749" cy="2560654"/>
          </a:xfrm>
        </p:grpSpPr>
        <p:sp>
          <p:nvSpPr>
            <p:cNvPr id="35" name="Oval 34"/>
            <p:cNvSpPr/>
            <p:nvPr/>
          </p:nvSpPr>
          <p:spPr>
            <a:xfrm>
              <a:off x="5469875" y="3748929"/>
              <a:ext cx="1367895" cy="1367895"/>
            </a:xfrm>
            <a:prstGeom prst="ellipse">
              <a:avLst/>
            </a:prstGeom>
            <a:blipFill dpi="0" rotWithShape="1">
              <a:blip r:embed="rId11" cstate="print">
                <a:extLst>
                  <a:ext uri="{28A0092B-C50C-407E-A947-70E740481C1C}">
                    <a14:useLocalDpi xmlns:a14="http://schemas.microsoft.com/office/drawing/2010/main" val="0"/>
                  </a:ext>
                </a:extLst>
              </a:blip>
              <a:srcRect/>
              <a:stretch>
                <a:fillRect/>
              </a:stretch>
            </a:blipFill>
            <a:ln w="12700" cmpd="sng">
              <a:solidFill>
                <a:srgbClr val="E31836"/>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TextBox 35"/>
            <p:cNvSpPr txBox="1"/>
            <p:nvPr/>
          </p:nvSpPr>
          <p:spPr>
            <a:xfrm>
              <a:off x="4427893" y="5170810"/>
              <a:ext cx="3453749" cy="1138773"/>
            </a:xfrm>
            <a:prstGeom prst="rect">
              <a:avLst/>
            </a:prstGeom>
            <a:noFill/>
          </p:spPr>
          <p:txBody>
            <a:bodyPr wrap="square" rtlCol="0">
              <a:spAutoFit/>
            </a:bodyPr>
            <a:lstStyle/>
            <a:p>
              <a:pPr marL="7938" lvl="0"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Kathy </a:t>
              </a:r>
              <a:r>
                <a:rPr lang="en-US" sz="1600" b="1" dirty="0" err="1" smtClean="0">
                  <a:solidFill>
                    <a:srgbClr val="E31836"/>
                  </a:solidFill>
                  <a:latin typeface="Arial Narrow" panose="020B0606020202030204" pitchFamily="34" charset="0"/>
                  <a:cs typeface="Arial Narrow"/>
                </a:rPr>
                <a:t>Fedler</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Housing and Community Investment Manager</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Longmont, CO</a:t>
              </a:r>
              <a:endParaRPr lang="en-US" sz="14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12"/>
                </a:rPr>
                <a:t>kathy.fedler@longmontcolorado.gov</a:t>
              </a:r>
              <a:endParaRPr lang="en-US" sz="1400" b="1" dirty="0">
                <a:solidFill>
                  <a:prstClr val="black"/>
                </a:solidFill>
                <a:latin typeface="Arial Narrow" panose="020B0606020202030204" pitchFamily="34" charset="0"/>
                <a:cs typeface="Arial Narrow"/>
              </a:endParaRPr>
            </a:p>
          </p:txBody>
        </p:sp>
      </p:grpSp>
    </p:spTree>
    <p:extLst>
      <p:ext uri="{BB962C8B-B14F-4D97-AF65-F5344CB8AC3E}">
        <p14:creationId xmlns:p14="http://schemas.microsoft.com/office/powerpoint/2010/main" val="130900864"/>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988</TotalTime>
  <Words>1293</Words>
  <Application>Microsoft Office PowerPoint</Application>
  <PresentationFormat>On-screen Show (4:3)</PresentationFormat>
  <Paragraphs>228</Paragraphs>
  <Slides>22</Slides>
  <Notes>14</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2_Office Theme</vt:lpstr>
      <vt:lpstr>PowerPoint Presentation</vt:lpstr>
      <vt:lpstr>Introductions and Overview Public Assistance Program Hazard Mitigation Community Development Block Grant – DR Questions for Expert Panel</vt:lpstr>
      <vt:lpstr>Introductions</vt:lpstr>
      <vt:lpstr>Disaster recovery is extremely costly</vt:lpstr>
      <vt:lpstr>climate change will increase Frequency and intensity</vt:lpstr>
      <vt:lpstr>Why this Maters to you?!?!</vt:lpstr>
      <vt:lpstr>Disaster Preparedness</vt:lpstr>
      <vt:lpstr>Overview Disaster Assistance Recovery Programs</vt:lpstr>
      <vt:lpstr>Introductions and Overview Public Assistance Program Hazard Mitigation Community Development Block Grant – DR Questions for Expert Panel</vt:lpstr>
      <vt:lpstr>FEMA Public Assistance (PA) Foundation and Purpose</vt:lpstr>
      <vt:lpstr>Building blocks of PA eligibility</vt:lpstr>
      <vt:lpstr>Categories of Emergency Work</vt:lpstr>
      <vt:lpstr>Categories of Permanent Work</vt:lpstr>
      <vt:lpstr>Introductions and Overview Public Assistance Program Hazard Mitigation Community Development Block Grant – DR Questions for Expert Panel</vt:lpstr>
      <vt:lpstr>406 Hazard Mitigation – Foundation &amp; Purpose</vt:lpstr>
      <vt:lpstr>404 HMGP – Foundation &amp; Purpose</vt:lpstr>
      <vt:lpstr>Introductions and Overview Public Assistance Program Hazard Mitigation Community Development Block Grant – DR Questions for Expert Pannel</vt:lpstr>
      <vt:lpstr>What is CDBG-DR?</vt:lpstr>
      <vt:lpstr>PA Program compared to CDBG-DR</vt:lpstr>
      <vt:lpstr>Introductions and Overview Public Assistance Program Hazard Mitigation Community Development Block Grant – DR Questions for Expert Panel</vt:lpstr>
      <vt:lpstr>About US</vt:lpstr>
      <vt:lpstr>LESSONS FROM PRACTITIONERS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Arthur Craig</dc:creator>
  <cp:lastModifiedBy>Deborah Siefert</cp:lastModifiedBy>
  <cp:revision>71</cp:revision>
  <dcterms:created xsi:type="dcterms:W3CDTF">2015-06-19T01:37:48Z</dcterms:created>
  <dcterms:modified xsi:type="dcterms:W3CDTF">2015-06-26T03:52:01Z</dcterms:modified>
</cp:coreProperties>
</file>